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91" r:id="rId5"/>
    <p:sldId id="268" r:id="rId6"/>
    <p:sldId id="260" r:id="rId7"/>
    <p:sldId id="265" r:id="rId8"/>
    <p:sldId id="264" r:id="rId9"/>
    <p:sldId id="289" r:id="rId10"/>
    <p:sldId id="266" r:id="rId11"/>
    <p:sldId id="290" r:id="rId12"/>
    <p:sldId id="267" r:id="rId13"/>
    <p:sldId id="269" r:id="rId14"/>
    <p:sldId id="295" r:id="rId15"/>
    <p:sldId id="292" r:id="rId16"/>
    <p:sldId id="293" r:id="rId17"/>
    <p:sldId id="294" r:id="rId18"/>
    <p:sldId id="263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5667" autoAdjust="0"/>
  </p:normalViewPr>
  <p:slideViewPr>
    <p:cSldViewPr snapToGrid="0">
      <p:cViewPr>
        <p:scale>
          <a:sx n="50" d="100"/>
          <a:sy n="50" d="100"/>
        </p:scale>
        <p:origin x="1224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3DBED-417B-46F9-B229-7BB1809BC110}" type="datetimeFigureOut">
              <a:rPr lang="zh-TW" altLang="en-US" smtClean="0"/>
              <a:t>2021/8/24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D9275-879E-46BC-9647-80983EEB87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26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D9275-879E-46BC-9647-80983EEB874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0274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D9275-879E-46BC-9647-80983EEB874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494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D9275-879E-46BC-9647-80983EEB874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141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D9275-879E-46BC-9647-80983EEB874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6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74DDB2-84FB-4DC3-8158-4449311E8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5F74E4E-7834-4F03-B5BE-AC7CD739A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61F2F9-A810-4112-8559-9B07BABF5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DE74-4E1D-4823-BF9A-479CC181FA22}" type="datetime1">
              <a:rPr lang="zh-TW" altLang="en-US" smtClean="0"/>
              <a:t>2021/8/24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3B4AA7-AF2B-41A2-9550-96C0F86B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92E9C6-3DD5-421D-9839-2264174F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2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89DC9C-C5D6-4ADC-B08D-04F40BDD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F47C754-EFA6-40FA-98BA-45EA7AC69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86C256-954C-46AA-9451-B713CEAE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205D-068A-4759-B4BB-FD9934D02D37}" type="datetime1">
              <a:rPr lang="zh-TW" altLang="en-US" smtClean="0"/>
              <a:t>2021/8/24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EE4CF9F-B58C-4821-9AB2-B1C6871E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DFF193-EE0D-4B5C-B15B-629DD6F9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97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2906308-11FF-4A02-A97B-5888D9634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CF8A673-179F-4031-823C-CF6751239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836ACB2-A2FC-4D51-8CB5-1113B2D4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042E-2F88-47F7-98BF-8C9CCE6D699D}" type="datetime1">
              <a:rPr lang="zh-TW" altLang="en-US" smtClean="0"/>
              <a:t>2021/8/24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297644-51E4-4695-BA44-5FB69384F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F8C8088-8CD4-4D39-9D04-B286DEFE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6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30E031-419C-4978-9002-3C2222FE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CD7D72-092D-49FB-8F4B-C6AB5F7AF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4E054B-3842-4AA8-BF78-9002486C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39EA-F230-444A-B0AB-A7006C79450D}" type="datetime1">
              <a:rPr lang="zh-TW" altLang="en-US" smtClean="0"/>
              <a:t>2021/8/24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1C1626-5CC3-4F3A-AD20-8043FB86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DC0BE8-22D9-4612-B549-A908C053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141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5B9A-32B4-44DA-816B-9FC9C4F1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CC6A6A7-5776-4184-8D5A-FB33D566C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B54B20-7C46-4AB4-9784-E3B1C4182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9C32-0013-4DA9-9F68-739C09B6C867}" type="datetime1">
              <a:rPr lang="zh-TW" altLang="en-US" smtClean="0"/>
              <a:t>2021/8/24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A4BB96-93D4-4B0D-BF7D-FB506C9E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34655D-EC41-4053-80A7-B70B8BF0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19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AEFAEF-F2D1-44BB-A1D8-F759E5EC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4061A0-C5DE-4E4A-B25D-EDDC8590B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A9E7351-C170-4267-866A-14C9D19C6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2ED95A9-23C5-40DF-A74A-C1107C6CD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19B8-7D1B-4B7F-AE85-EE41142AE0A5}" type="datetime1">
              <a:rPr lang="zh-TW" altLang="en-US" smtClean="0"/>
              <a:t>2021/8/24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BD67664-6C44-4D8C-B3D6-8BCF1A92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7CA586-C11F-4FA7-872A-7C57D2AD5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76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7628F0-A6A4-49FF-A80A-8C40673A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FB7BA64-7F42-40DA-A95B-EBEC23923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F53B4EF-8068-45B3-BEE3-7FF3FD576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FAFBC45-5AF7-433E-AE87-88497F05D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114F074-7920-4E4F-AD92-03C63CAAA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097F288-D0FF-4CA1-B348-2C6FAD3B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162F-2F46-4B32-AE3C-27C141368782}" type="datetime1">
              <a:rPr lang="zh-TW" altLang="en-US" smtClean="0"/>
              <a:t>2021/8/24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D5DA32C-FAAF-4F96-B938-3E7C25BB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D869122-F5FD-4E5F-BDC4-DAD653F2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031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DBFBBB-E7EB-43FC-9E14-FA5B200F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F31F2ED-3D9C-4E17-91FA-8C088C17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0C65-8923-4961-8AD3-28238A908AC6}" type="datetime1">
              <a:rPr lang="zh-TW" altLang="en-US" smtClean="0"/>
              <a:t>2021/8/24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24EA4AD-E2DC-4134-9B52-188170DA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813F22-983F-4C18-9883-DB08DCD8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6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F890B0E-F371-42F3-B834-10BB8D52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28F-4165-4301-874D-0112FEF39F9A}" type="datetime1">
              <a:rPr lang="zh-TW" altLang="en-US" smtClean="0"/>
              <a:t>2021/8/24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8BFC926-23CE-4FDF-BEC9-D2472399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B81C0C2-C5D9-467B-9FB2-4EF42CF0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53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1C76A6-1BCA-42C2-B56C-6786ECA84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8BFCCE-7BFD-452D-8C2D-818208974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5AF9EDB-D187-4A11-803A-B9D095CB7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C20D357-6117-4234-A425-70141AC5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2F67-280D-4F06-A190-DD75C80BFFE8}" type="datetime1">
              <a:rPr lang="zh-TW" altLang="en-US" smtClean="0"/>
              <a:t>2021/8/24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195AEB1-36C1-42EE-96A7-2EAC6EF3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4EC0F55-9A8F-49D2-BFA6-2A771D15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4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AF240D-A42E-4351-9F92-71AD81A7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03B5697-85F9-424A-A57D-956302299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08C5D15-BAB5-4538-8D64-3DA83BA46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2473A3B-122A-4424-BE28-CC805557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4506-AD19-444E-81F7-D3D06C53A6FE}" type="datetime1">
              <a:rPr lang="zh-TW" altLang="en-US" smtClean="0"/>
              <a:t>2021/8/24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9D3C74D-1505-41D2-835D-E66AF9DA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E7A73F6-3667-4FBA-A6FA-96D76509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35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DF1347A-68BB-4211-A09B-7BEAB234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8F00519-2838-4754-9270-92FB0313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408CFE1-3A0A-4C50-8554-F6C6F5442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DE2F8-F281-4EED-8234-480CCB2594FA}" type="datetime1">
              <a:rPr lang="zh-TW" altLang="en-US" smtClean="0"/>
              <a:t>2021/8/24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3A3013-A598-4BD8-AEBC-BFC5ADB5A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069425-4889-4097-9083-3BE4A7300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792CA-EE44-48BB-9D05-FD44FB0EA2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74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7.png"/><Relationship Id="rId10" Type="http://schemas.openxmlformats.org/officeDocument/2006/relationships/image" Target="../media/image74.png"/><Relationship Id="rId4" Type="http://schemas.openxmlformats.org/officeDocument/2006/relationships/image" Target="../media/image66.png"/><Relationship Id="rId9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jp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0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0" Type="http://schemas.openxmlformats.org/officeDocument/2006/relationships/image" Target="../media/image471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6.png"/><Relationship Id="rId4" Type="http://schemas.openxmlformats.org/officeDocument/2006/relationships/image" Target="../media/image24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10" Type="http://schemas.openxmlformats.org/officeDocument/2006/relationships/image" Target="../media/image21.png"/><Relationship Id="rId4" Type="http://schemas.openxmlformats.org/officeDocument/2006/relationships/image" Target="../media/image17.jp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2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0.png"/><Relationship Id="rId5" Type="http://schemas.openxmlformats.org/officeDocument/2006/relationships/image" Target="../media/image58.png"/><Relationship Id="rId10" Type="http://schemas.openxmlformats.org/officeDocument/2006/relationships/image" Target="../media/image56.png"/><Relationship Id="rId4" Type="http://schemas.openxmlformats.org/officeDocument/2006/relationships/image" Target="../media/image3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8A018A-649B-4968-9849-72FF12E8B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8800"/>
            <a:ext cx="9144000" cy="1760294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Aharoni" panose="02010803020104030203" pitchFamily="2" charset="-79"/>
                <a:cs typeface="Aharoni" panose="02010803020104030203" pitchFamily="2" charset="-79"/>
              </a:rPr>
              <a:t>Measure Gate Error of Single Superconducting Qubit</a:t>
            </a:r>
            <a:endParaRPr lang="zh-TW" altLang="en-US" sz="4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DB97C11-8F90-4462-BA1F-570AB8B76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1678"/>
            <a:ext cx="9144000" cy="1379537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Helvetica" panose="020B0604020202020204" pitchFamily="34" charset="0"/>
                <a:cs typeface="Aharoni" panose="02010803020104030203" pitchFamily="2" charset="-79"/>
              </a:rPr>
              <a:t>Presenter: Kai-I Chu</a:t>
            </a:r>
          </a:p>
          <a:p>
            <a:r>
              <a:rPr lang="en-US" altLang="zh-TW" dirty="0">
                <a:latin typeface="Helvetica" panose="020B0604020202020204" pitchFamily="34" charset="0"/>
                <a:cs typeface="Aharoni" panose="02010803020104030203" pitchFamily="2" charset="-79"/>
              </a:rPr>
              <a:t> Advisor: Dr. Yung-Fu Chen</a:t>
            </a:r>
            <a:endParaRPr lang="en-US" altLang="zh-TW" dirty="0">
              <a:solidFill>
                <a:srgbClr val="FF0000"/>
              </a:solidFill>
              <a:latin typeface="Helvetica" panose="020B0604020202020204" pitchFamily="34" charset="0"/>
              <a:cs typeface="Aharoni" panose="02010803020104030203" pitchFamily="2" charset="-79"/>
            </a:endParaRPr>
          </a:p>
          <a:p>
            <a:r>
              <a:rPr lang="en-US" altLang="zh-TW" dirty="0">
                <a:solidFill>
                  <a:srgbClr val="FF0000"/>
                </a:solidFill>
                <a:latin typeface="Helvetica" panose="020B0604020202020204" pitchFamily="34" charset="0"/>
                <a:cs typeface="Aharoni" panose="02010803020104030203" pitchFamily="2" charset="-79"/>
              </a:rPr>
              <a:t>2021/08/25</a:t>
            </a:r>
            <a:endParaRPr lang="zh-TW" altLang="en-US" dirty="0">
              <a:solidFill>
                <a:srgbClr val="FF0000"/>
              </a:solidFill>
              <a:latin typeface="Helvetica" panose="020B06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圖片 3" descr="一張含有 光, 畫畫 的圖片&#10;&#10;自動產生的描述">
            <a:extLst>
              <a:ext uri="{FF2B5EF4-FFF2-40B4-BE49-F238E27FC236}">
                <a16:creationId xmlns:a16="http://schemas.microsoft.com/office/drawing/2014/main" id="{162CEA21-EA3A-4E71-A608-6BD1F5618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63"/>
            <a:ext cx="1190365" cy="1080000"/>
          </a:xfrm>
          <a:prstGeom prst="rect">
            <a:avLst/>
          </a:prstGeom>
        </p:spPr>
      </p:pic>
      <p:pic>
        <p:nvPicPr>
          <p:cNvPr id="5" name="圖片 4" descr="一張含有 畫畫, 旗 的圖片&#10;&#10;自動產生的描述">
            <a:extLst>
              <a:ext uri="{FF2B5EF4-FFF2-40B4-BE49-F238E27FC236}">
                <a16:creationId xmlns:a16="http://schemas.microsoft.com/office/drawing/2014/main" id="{A7362EAA-0B31-4A4E-B3D5-C79B1B7BC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62" b="94762" l="6400" r="93600">
                        <a14:foregroundMark x1="9600" y1="12857" x2="6400" y2="5238"/>
                        <a14:foregroundMark x1="93600" y1="6667" x2="93600" y2="6667"/>
                        <a14:foregroundMark x1="50400" y1="94762" x2="50400" y2="9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65" y="290263"/>
            <a:ext cx="1285715" cy="1080000"/>
          </a:xfrm>
          <a:prstGeom prst="rect">
            <a:avLst/>
          </a:prstGeom>
        </p:spPr>
      </p:pic>
      <p:pic>
        <p:nvPicPr>
          <p:cNvPr id="6" name="圖片 5" descr="一張含有 標誌, 室外, 杆, 手 的圖片&#10;&#10;自動產生的描述">
            <a:extLst>
              <a:ext uri="{FF2B5EF4-FFF2-40B4-BE49-F238E27FC236}">
                <a16:creationId xmlns:a16="http://schemas.microsoft.com/office/drawing/2014/main" id="{1F9C2FA0-EE2F-4C60-BDB5-8AC0282D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5" y="29026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31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09033F-B6E9-4364-9786-143F2ED2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haroni" panose="02010803020104030203" pitchFamily="2" charset="-79"/>
                <a:cs typeface="Aharoni" panose="02010803020104030203" pitchFamily="2" charset="-79"/>
              </a:rPr>
              <a:t>QPT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FE6E6EA-2D45-4B82-95C8-AE38A467A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3" y="1442316"/>
            <a:ext cx="6120000" cy="294904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504DD59-5D9B-43D6-B175-F01CC4D5E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12" y="1408026"/>
            <a:ext cx="6120000" cy="2940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E2880FF-785F-4BA1-A618-20CF9330CCA3}"/>
                  </a:ext>
                </a:extLst>
              </p:cNvPr>
              <p:cNvSpPr txBox="1"/>
              <p:nvPr/>
            </p:nvSpPr>
            <p:spPr>
              <a:xfrm>
                <a:off x="7631706" y="1306106"/>
                <a:ext cx="3000588" cy="494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>
                    <a:latin typeface="Helvetica" panose="020B0604020202020204" pitchFamily="34" charset="0"/>
                  </a:rPr>
                  <a:t>Gate_20 ns</a:t>
                </a:r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E2880FF-785F-4BA1-A618-20CF9330C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706" y="1306106"/>
                <a:ext cx="3000588" cy="494815"/>
              </a:xfrm>
              <a:prstGeom prst="rect">
                <a:avLst/>
              </a:prstGeom>
              <a:blipFill>
                <a:blip r:embed="rId4"/>
                <a:stretch>
                  <a:fillRect l="-610" t="-11111" b="-197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A7AE533D-8736-47CA-83EB-090686F61F90}"/>
              </a:ext>
            </a:extLst>
          </p:cNvPr>
          <p:cNvSpPr txBox="1"/>
          <p:nvPr/>
        </p:nvSpPr>
        <p:spPr>
          <a:xfrm>
            <a:off x="7728026" y="3919624"/>
            <a:ext cx="2840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  <a:latin typeface="Helvetica" panose="020B0604020202020204" pitchFamily="34" charset="0"/>
              </a:rPr>
              <a:t>Gate error = 0.1142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EDAE799-E9DD-4B16-B902-74FFF1A5AC61}"/>
              </a:ext>
            </a:extLst>
          </p:cNvPr>
          <p:cNvSpPr txBox="1"/>
          <p:nvPr/>
        </p:nvSpPr>
        <p:spPr>
          <a:xfrm>
            <a:off x="1609512" y="1339256"/>
            <a:ext cx="3419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Helvetica" panose="020B0604020202020204" pitchFamily="34" charset="0"/>
              </a:rPr>
              <a:t>Identity Gate_20 ns </a:t>
            </a:r>
            <a:endParaRPr lang="zh-TW" altLang="en-US" sz="2400" dirty="0"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5A7531E-50AB-41BA-BBB6-F27898B6958F}"/>
                  </a:ext>
                </a:extLst>
              </p:cNvPr>
              <p:cNvSpPr txBox="1"/>
              <p:nvPr/>
            </p:nvSpPr>
            <p:spPr>
              <a:xfrm>
                <a:off x="1933366" y="3953914"/>
                <a:ext cx="26741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Gate error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</a:rPr>
                      <m:t>0.0897</m:t>
                    </m:r>
                  </m:oMath>
                </a14:m>
                <a:endParaRPr lang="en-US" altLang="zh-TW" sz="2000" dirty="0">
                  <a:solidFill>
                    <a:srgbClr val="FF0000"/>
                  </a:solidFill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5A7531E-50AB-41BA-BBB6-F27898B6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66" y="3953914"/>
                <a:ext cx="2674173" cy="400110"/>
              </a:xfrm>
              <a:prstGeom prst="rect">
                <a:avLst/>
              </a:prstGeom>
              <a:blipFill>
                <a:blip r:embed="rId5"/>
                <a:stretch>
                  <a:fillRect l="-2278" t="-10769" b="-2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C78FD33-C3B7-4A29-8FFA-A98414BDC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E6B0511-8B73-4FB2-A8E5-EAF3F477BE73}"/>
              </a:ext>
            </a:extLst>
          </p:cNvPr>
          <p:cNvSpPr txBox="1"/>
          <p:nvPr/>
        </p:nvSpPr>
        <p:spPr>
          <a:xfrm>
            <a:off x="5094871" y="5305276"/>
            <a:ext cx="463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>
                <a:latin typeface="Helvetica" panose="020B0604020202020204" pitchFamily="34" charset="0"/>
              </a:rPr>
              <a:t>Error is over estimated (SPAM error )</a:t>
            </a:r>
          </a:p>
          <a:p>
            <a:pPr marL="342900" indent="-342900">
              <a:buAutoNum type="arabicPeriod"/>
            </a:pPr>
            <a:r>
              <a:rPr lang="en-US" altLang="zh-TW" dirty="0">
                <a:latin typeface="Helvetica" panose="020B0604020202020204" pitchFamily="34" charset="0"/>
              </a:rPr>
              <a:t>Not easy to scale up</a:t>
            </a:r>
            <a:endParaRPr lang="zh-TW" altLang="en-US" dirty="0">
              <a:latin typeface="Helvetica" panose="020B0604020202020204" pitchFamily="34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F46FD5F-059C-43E0-AA74-9B4E0A318C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33" y="4764010"/>
            <a:ext cx="3648838" cy="17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3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A4749D-F1C8-4277-92CD-7D1C7893A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haroni" panose="02010803020104030203" pitchFamily="2" charset="-79"/>
                <a:cs typeface="Aharoni" panose="02010803020104030203" pitchFamily="2" charset="-79"/>
              </a:rPr>
              <a:t>RB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F2651F-C159-4B30-A947-6D1875C4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11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47E70CD-3C8F-4D55-80D4-12BDF604E03A}"/>
                  </a:ext>
                </a:extLst>
              </p:cNvPr>
              <p:cNvSpPr/>
              <p:nvPr/>
            </p:nvSpPr>
            <p:spPr>
              <a:xfrm>
                <a:off x="838200" y="1484606"/>
                <a:ext cx="7843366" cy="459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>
                    <a:latin typeface="Helvetica" panose="020B0604020202020204" pitchFamily="34" charset="0"/>
                    <a:cs typeface="Aharoni" panose="02010803020104030203" pitchFamily="2" charset="-79"/>
                  </a:rPr>
                  <a:t>Average gate fidelity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acc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𝑑𝑈</m:t>
                        </m:r>
                      </m:e>
                    </m:nary>
                    <m:d>
                      <m:dPr>
                        <m:begChr m:val="⟨"/>
                        <m:endChr m:val="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sSup>
                              <m:s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zh-TW" alt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acc>
                    <m:r>
                      <a:rPr lang="en-US" altLang="zh-TW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l-GR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𝑎𝑣𝑒</m:t>
                        </m:r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47E70CD-3C8F-4D55-80D4-12BDF604E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84606"/>
                <a:ext cx="7843366" cy="459100"/>
              </a:xfrm>
              <a:prstGeom prst="rect">
                <a:avLst/>
              </a:prstGeom>
              <a:blipFill>
                <a:blip r:embed="rId2"/>
                <a:stretch>
                  <a:fillRect l="-855" t="-136000" b="-194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7F3C4CD-3DE6-4947-96FC-395F44204149}"/>
                  </a:ext>
                </a:extLst>
              </p:cNvPr>
              <p:cNvSpPr txBox="1"/>
              <p:nvPr/>
            </p:nvSpPr>
            <p:spPr>
              <a:xfrm>
                <a:off x="4759883" y="835331"/>
                <a:ext cx="11906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1600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Noise 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endParaRPr lang="zh-TW" altLang="en-US" sz="1600" dirty="0">
                  <a:solidFill>
                    <a:srgbClr val="FF0000"/>
                  </a:solidFill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7F3C4CD-3DE6-4947-96FC-395F44204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883" y="835331"/>
                <a:ext cx="1190625" cy="338554"/>
              </a:xfrm>
              <a:prstGeom prst="rect">
                <a:avLst/>
              </a:prstGeom>
              <a:blipFill>
                <a:blip r:embed="rId3"/>
                <a:stretch>
                  <a:fillRect l="-3077" t="-7143" b="-196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號: 向上 6">
            <a:extLst>
              <a:ext uri="{FF2B5EF4-FFF2-40B4-BE49-F238E27FC236}">
                <a16:creationId xmlns:a16="http://schemas.microsoft.com/office/drawing/2014/main" id="{7619EACF-BD39-4333-8303-8055246CE02D}"/>
              </a:ext>
            </a:extLst>
          </p:cNvPr>
          <p:cNvSpPr/>
          <p:nvPr/>
        </p:nvSpPr>
        <p:spPr>
          <a:xfrm rot="10800000">
            <a:off x="5172076" y="1201719"/>
            <a:ext cx="120938" cy="34065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C933B1-A735-4178-A4FF-CE46EEC13398}"/>
              </a:ext>
            </a:extLst>
          </p:cNvPr>
          <p:cNvSpPr txBox="1"/>
          <p:nvPr/>
        </p:nvSpPr>
        <p:spPr>
          <a:xfrm>
            <a:off x="8334650" y="1452546"/>
            <a:ext cx="3758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TW" sz="1400" i="1" dirty="0">
                <a:latin typeface="Helvetica" panose="020B0604020202020204" pitchFamily="34" charset="0"/>
              </a:rPr>
              <a:t>Joseph Emerson et al 2005 J. Opt. B: Quantum </a:t>
            </a:r>
            <a:r>
              <a:rPr lang="en-US" altLang="zh-TW" sz="1400" i="1" dirty="0" err="1">
                <a:latin typeface="Helvetica" panose="020B0604020202020204" pitchFamily="34" charset="0"/>
              </a:rPr>
              <a:t>Semiclass</a:t>
            </a:r>
            <a:r>
              <a:rPr lang="en-US" altLang="zh-TW" sz="1400" i="1" dirty="0">
                <a:latin typeface="Helvetica" panose="020B0604020202020204" pitchFamily="34" charset="0"/>
              </a:rPr>
              <a:t>. Opt. </a:t>
            </a:r>
            <a:r>
              <a:rPr lang="en-US" altLang="zh-TW" sz="1400" b="1" i="1" dirty="0">
                <a:latin typeface="Helvetica" panose="020B0604020202020204" pitchFamily="34" charset="0"/>
              </a:rPr>
              <a:t>7</a:t>
            </a:r>
            <a:r>
              <a:rPr lang="en-US" altLang="zh-TW" sz="1400" i="1" dirty="0">
                <a:latin typeface="Helvetica" panose="020B0604020202020204" pitchFamily="34" charset="0"/>
              </a:rPr>
              <a:t> S347</a:t>
            </a:r>
            <a:endParaRPr lang="zh-TW" altLang="en-US" sz="1400" i="1" dirty="0"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D873CF6-352C-4EBA-86BF-0D3B5F483F51}"/>
                  </a:ext>
                </a:extLst>
              </p:cNvPr>
              <p:cNvSpPr txBox="1"/>
              <p:nvPr/>
            </p:nvSpPr>
            <p:spPr>
              <a:xfrm>
                <a:off x="834824" y="2874009"/>
                <a:ext cx="2528705" cy="516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</m:acc>
                        </m:e>
                        <m:sup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𝑎𝑣𝑒</m:t>
                          </m:r>
                        </m:sup>
                      </m:sSup>
                      <m:d>
                        <m:d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</m:e>
                      </m:d>
                      <m: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l-GR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ρ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+(1−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Ι</m:t>
                          </m:r>
                        </m:num>
                        <m:den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D873CF6-352C-4EBA-86BF-0D3B5F483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24" y="2874009"/>
                <a:ext cx="2528705" cy="516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1D2861CA-27AB-4868-BF3F-DBCC9264CA29}"/>
              </a:ext>
            </a:extLst>
          </p:cNvPr>
          <p:cNvSpPr txBox="1"/>
          <p:nvPr/>
        </p:nvSpPr>
        <p:spPr>
          <a:xfrm>
            <a:off x="838200" y="2401003"/>
            <a:ext cx="287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Helvetica" panose="020B0604020202020204" pitchFamily="34" charset="0"/>
              </a:rPr>
              <a:t>Depolarized channel</a:t>
            </a:r>
            <a:endParaRPr lang="zh-TW" altLang="en-US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5FB93FD-0B94-4152-B6CF-6B819E4F6FC4}"/>
                  </a:ext>
                </a:extLst>
              </p:cNvPr>
              <p:cNvSpPr txBox="1"/>
              <p:nvPr/>
            </p:nvSpPr>
            <p:spPr>
              <a:xfrm>
                <a:off x="3577767" y="2602045"/>
                <a:ext cx="4600675" cy="855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1600" dirty="0">
                    <a:latin typeface="Helvetica" panose="020B0604020202020204" pitchFamily="34" charset="0"/>
                  </a:rPr>
                  <a:t>E</a:t>
                </a:r>
                <a:r>
                  <a:rPr lang="zh-TW" altLang="en-US" sz="1600" dirty="0">
                    <a:latin typeface="Helvetica" panose="020B0604020202020204" pitchFamily="34" charset="0"/>
                  </a:rPr>
                  <a:t>stimating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1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acc>
                  </m:oMath>
                </a14:m>
                <a:r>
                  <a:rPr lang="zh-TW" altLang="en-US" sz="1600" dirty="0">
                    <a:latin typeface="Helvetica" panose="020B0604020202020204" pitchFamily="34" charset="0"/>
                  </a:rPr>
                  <a:t> </a:t>
                </a:r>
                <a:endParaRPr lang="en-US" altLang="zh-TW" sz="1600" i="1" dirty="0">
                  <a:latin typeface="Helvetica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zh-TW" altLang="en-US" sz="160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TW" altLang="en-US" sz="1600" dirty="0">
                    <a:latin typeface="Helvetica" panose="020B0604020202020204" pitchFamily="34" charset="0"/>
                  </a:rPr>
                  <a:t> </a:t>
                </a:r>
                <a:r>
                  <a:rPr lang="en-US" altLang="zh-TW" sz="1600" dirty="0">
                    <a:latin typeface="Helvetica" panose="020B0604020202020204" pitchFamily="34" charset="0"/>
                  </a:rPr>
                  <a:t>E</a:t>
                </a:r>
                <a:r>
                  <a:rPr lang="zh-TW" altLang="en-US" sz="1600" dirty="0">
                    <a:latin typeface="Helvetica" panose="020B0604020202020204" pitchFamily="34" charset="0"/>
                  </a:rPr>
                  <a:t>stimating the depolarizing factor of the  </a:t>
                </a:r>
                <a:endParaRPr lang="en-US" altLang="zh-TW" sz="1600" dirty="0">
                  <a:latin typeface="Helvetica" panose="020B0604020202020204" pitchFamily="34" charset="0"/>
                </a:endParaRPr>
              </a:p>
              <a:p>
                <a:r>
                  <a:rPr lang="en-US" altLang="zh-TW" sz="1600" dirty="0">
                    <a:latin typeface="Helvetica" panose="020B0604020202020204" pitchFamily="34" charset="0"/>
                  </a:rPr>
                  <a:t>  </a:t>
                </a:r>
                <a:r>
                  <a:rPr lang="zh-TW" altLang="en-US" sz="1600" dirty="0">
                    <a:latin typeface="Helvetica" panose="020B0604020202020204" pitchFamily="34" charset="0"/>
                  </a:rPr>
                  <a:t>  noise</a:t>
                </a:r>
                <a:r>
                  <a:rPr lang="en-US" altLang="zh-TW" sz="1600" dirty="0">
                    <a:latin typeface="Helvetica" panose="020B0604020202020204" pitchFamily="34" charset="0"/>
                  </a:rPr>
                  <a:t> </a:t>
                </a:r>
                <a:r>
                  <a:rPr lang="zh-TW" altLang="en-US" sz="1600" dirty="0">
                    <a:latin typeface="Helvetica" panose="020B0604020202020204" pitchFamily="34" charset="0"/>
                  </a:rPr>
                  <a:t>averaged over randomly chosen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zh-TW" altLang="en-US" sz="1600" dirty="0"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5FB93FD-0B94-4152-B6CF-6B819E4F6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767" y="2602045"/>
                <a:ext cx="4600675" cy="855619"/>
              </a:xfrm>
              <a:prstGeom prst="rect">
                <a:avLst/>
              </a:prstGeom>
              <a:blipFill>
                <a:blip r:embed="rId5"/>
                <a:stretch>
                  <a:fillRect l="-795" t="-2857" b="-7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09CC47D-4525-45C5-9EA3-2A8DB8186B67}"/>
                  </a:ext>
                </a:extLst>
              </p:cNvPr>
              <p:cNvSpPr txBox="1"/>
              <p:nvPr/>
            </p:nvSpPr>
            <p:spPr>
              <a:xfrm>
                <a:off x="750027" y="3867513"/>
                <a:ext cx="4208836" cy="527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acc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𝑎𝑣𝑒</m:t>
                            </m:r>
                          </m:sup>
                        </m:s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zh-TW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09CC47D-4525-45C5-9EA3-2A8DB8186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27" y="3867513"/>
                <a:ext cx="4208836" cy="527773"/>
              </a:xfrm>
              <a:prstGeom prst="rect">
                <a:avLst/>
              </a:prstGeom>
              <a:blipFill>
                <a:blip r:embed="rId6"/>
                <a:stretch>
                  <a:fillRect t="-80460" b="-1264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584C43A2-6F49-4733-BA5D-A3B611DF59AF}"/>
              </a:ext>
            </a:extLst>
          </p:cNvPr>
          <p:cNvSpPr txBox="1"/>
          <p:nvPr/>
        </p:nvSpPr>
        <p:spPr>
          <a:xfrm>
            <a:off x="3051699" y="4597841"/>
            <a:ext cx="162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Helvetica" panose="020B0604020202020204" pitchFamily="34" charset="0"/>
              </a:rPr>
              <a:t>Pure state </a:t>
            </a:r>
            <a:endParaRPr lang="zh-TW" altLang="en-US" sz="1600" dirty="0">
              <a:latin typeface="Helvetica" panose="020B0604020202020204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D13031E-BAC3-4A09-8836-189910F49739}"/>
              </a:ext>
            </a:extLst>
          </p:cNvPr>
          <p:cNvSpPr txBox="1"/>
          <p:nvPr/>
        </p:nvSpPr>
        <p:spPr>
          <a:xfrm>
            <a:off x="4174615" y="4572980"/>
            <a:ext cx="162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Helvetica" panose="020B0604020202020204" pitchFamily="34" charset="0"/>
              </a:rPr>
              <a:t>Mixed state </a:t>
            </a:r>
            <a:endParaRPr lang="zh-TW" altLang="en-US" sz="1600" dirty="0">
              <a:latin typeface="Helvetica" panose="020B0604020202020204" pitchFamily="34" charset="0"/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A47528B3-A523-410D-8A0A-C4852A832BEF}"/>
              </a:ext>
            </a:extLst>
          </p:cNvPr>
          <p:cNvCxnSpPr/>
          <p:nvPr/>
        </p:nvCxnSpPr>
        <p:spPr>
          <a:xfrm flipH="1">
            <a:off x="3571419" y="4354739"/>
            <a:ext cx="160867" cy="3386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DE38AB8A-B756-4835-898B-472BCB217B41}"/>
              </a:ext>
            </a:extLst>
          </p:cNvPr>
          <p:cNvCxnSpPr>
            <a:cxnSpLocks/>
          </p:cNvCxnSpPr>
          <p:nvPr/>
        </p:nvCxnSpPr>
        <p:spPr>
          <a:xfrm>
            <a:off x="4635558" y="4329878"/>
            <a:ext cx="224209" cy="2833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08B0967-5075-4E4F-A034-6DC97B5FAC62}"/>
                  </a:ext>
                </a:extLst>
              </p:cNvPr>
              <p:cNvSpPr txBox="1"/>
              <p:nvPr/>
            </p:nvSpPr>
            <p:spPr>
              <a:xfrm>
                <a:off x="5232545" y="3871890"/>
                <a:ext cx="4389120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/>
                  <a:t>Gate error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=1−</m:t>
                    </m:r>
                    <m:acc>
                      <m:accPr>
                        <m:chr m:val="̅"/>
                        <m:ctrlPr>
                          <a:rPr lang="zh-TW" alt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acc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08B0967-5075-4E4F-A034-6DC97B5FA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545" y="3871890"/>
                <a:ext cx="4389120" cy="526939"/>
              </a:xfrm>
              <a:prstGeom prst="rect">
                <a:avLst/>
              </a:prstGeom>
              <a:blipFill>
                <a:blip r:embed="rId7"/>
                <a:stretch>
                  <a:fillRect l="-1389" b="-80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744CEA3E-935E-4709-9551-C0315F7F5796}"/>
                  </a:ext>
                </a:extLst>
              </p:cNvPr>
              <p:cNvSpPr txBox="1"/>
              <p:nvPr/>
            </p:nvSpPr>
            <p:spPr>
              <a:xfrm>
                <a:off x="750026" y="5285022"/>
                <a:ext cx="2301674" cy="466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zh-TW" alt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744CEA3E-935E-4709-9551-C0315F7F5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26" y="5285022"/>
                <a:ext cx="2301674" cy="466666"/>
              </a:xfrm>
              <a:prstGeom prst="rect">
                <a:avLst/>
              </a:prstGeom>
              <a:blipFill>
                <a:blip r:embed="rId8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7FFFCBC-F7ED-4A4B-9766-67EEE954519A}"/>
                  </a:ext>
                </a:extLst>
              </p:cNvPr>
              <p:cNvSpPr txBox="1"/>
              <p:nvPr/>
            </p:nvSpPr>
            <p:spPr>
              <a:xfrm>
                <a:off x="5421593" y="5233897"/>
                <a:ext cx="46503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>
                    <a:latin typeface="Helvetica" panose="020B0604020202020204" pitchFamily="34" charset="0"/>
                  </a:rPr>
                  <a:t> </a:t>
                </a:r>
                <a:r>
                  <a:rPr lang="en-US" altLang="zh-TW" dirty="0">
                    <a:latin typeface="Helvetica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>
                    <a:latin typeface="Helvetica" panose="020B0604020202020204" pitchFamily="34" charset="0"/>
                  </a:rPr>
                  <a:t> </a:t>
                </a:r>
                <a:r>
                  <a:rPr lang="en-US" altLang="zh-TW" dirty="0">
                    <a:latin typeface="Helvetica" panose="020B0604020202020204" pitchFamily="34" charset="0"/>
                  </a:rPr>
                  <a:t>absorb the state preparation and measurement errors.</a:t>
                </a:r>
                <a:endParaRPr lang="zh-TW" altLang="en-US" dirty="0"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7FFFCBC-F7ED-4A4B-9766-67EEE954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593" y="5233897"/>
                <a:ext cx="4650306" cy="646331"/>
              </a:xfrm>
              <a:prstGeom prst="rect">
                <a:avLst/>
              </a:prstGeom>
              <a:blipFill>
                <a:blip r:embed="rId9"/>
                <a:stretch>
                  <a:fillRect l="-1048" t="-5660" r="-524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2840C714-25FB-4238-8FA1-99E4B73427EC}"/>
                  </a:ext>
                </a:extLst>
              </p:cNvPr>
              <p:cNvSpPr txBox="1"/>
              <p:nvPr/>
            </p:nvSpPr>
            <p:spPr>
              <a:xfrm>
                <a:off x="3051699" y="5372397"/>
                <a:ext cx="24791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>
                    <a:latin typeface="Helvetica" panose="020B0604020202020204" pitchFamily="34" charset="0"/>
                  </a:rPr>
                  <a:t>: number of gates </a:t>
                </a:r>
                <a:endParaRPr lang="zh-TW" altLang="en-US" dirty="0"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2840C714-25FB-4238-8FA1-99E4B7342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699" y="5372397"/>
                <a:ext cx="2479117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>
            <a:extLst>
              <a:ext uri="{FF2B5EF4-FFF2-40B4-BE49-F238E27FC236}">
                <a16:creationId xmlns:a16="http://schemas.microsoft.com/office/drawing/2014/main" id="{2773C114-73FF-4F51-A44F-70011936E84A}"/>
              </a:ext>
            </a:extLst>
          </p:cNvPr>
          <p:cNvSpPr txBox="1"/>
          <p:nvPr/>
        </p:nvSpPr>
        <p:spPr>
          <a:xfrm>
            <a:off x="710412" y="616520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Helvetica" panose="020B0604020202020204" pitchFamily="34" charset="0"/>
              </a:rPr>
              <a:t>Easwar Magesan</a:t>
            </a:r>
            <a:r>
              <a:rPr lang="en-US" altLang="zh-TW" sz="1400" dirty="0">
                <a:latin typeface="Helvetica" panose="020B0604020202020204" pitchFamily="34" charset="0"/>
              </a:rPr>
              <a:t>, PhD Thesis, 2012</a:t>
            </a:r>
            <a:endParaRPr lang="zh-TW" altLang="en-US" sz="1400" dirty="0">
              <a:latin typeface="Helvetica" panose="020B0604020202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5166534-4311-4265-BC43-A1F409B399FE}"/>
              </a:ext>
            </a:extLst>
          </p:cNvPr>
          <p:cNvSpPr txBox="1"/>
          <p:nvPr/>
        </p:nvSpPr>
        <p:spPr>
          <a:xfrm>
            <a:off x="8381403" y="2398198"/>
            <a:ext cx="320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Helvetica" panose="020B0604020202020204" pitchFamily="34" charset="0"/>
              </a:rPr>
              <a:t>Discrete set: Clifford Group</a:t>
            </a:r>
            <a:endParaRPr lang="zh-TW" altLang="en-US" dirty="0">
              <a:latin typeface="Helvetica" panose="020B0604020202020204" pitchFamily="34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A051906-A0BC-4625-B4E2-55857DF3FBE0}"/>
              </a:ext>
            </a:extLst>
          </p:cNvPr>
          <p:cNvSpPr txBox="1"/>
          <p:nvPr/>
        </p:nvSpPr>
        <p:spPr>
          <a:xfrm>
            <a:off x="8334650" y="2835271"/>
            <a:ext cx="360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/>
              <a:t>It also gives depolarized channel.</a:t>
            </a:r>
          </a:p>
          <a:p>
            <a:pPr marL="342900" indent="-342900">
              <a:buAutoNum type="arabicPeriod"/>
            </a:pPr>
            <a:r>
              <a:rPr lang="en-US" altLang="zh-TW" dirty="0"/>
              <a:t>Basis of error correction protocol.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84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7" grpId="0"/>
      <p:bldP spid="25" grpId="0"/>
      <p:bldP spid="26" grpId="0"/>
      <p:bldP spid="27" grpId="0"/>
      <p:bldP spid="3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09033F-B6E9-4364-9786-143F2ED2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haroni" panose="02010803020104030203" pitchFamily="2" charset="-79"/>
                <a:cs typeface="Aharoni" panose="02010803020104030203" pitchFamily="2" charset="-79"/>
              </a:rPr>
              <a:t>Standard and Interleaved RB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335C864-A675-42BB-820E-86640A802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6" y="2895754"/>
            <a:ext cx="4916384" cy="3687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2F10B83-31A9-40F2-AB0A-BCBF1FA8187C}"/>
                  </a:ext>
                </a:extLst>
              </p:cNvPr>
              <p:cNvSpPr txBox="1"/>
              <p:nvPr/>
            </p:nvSpPr>
            <p:spPr>
              <a:xfrm>
                <a:off x="5817158" y="5014957"/>
                <a:ext cx="2270490" cy="1133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 : 0.0396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altLang="zh-TW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zh-TW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 : 0.0251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zh-TW" altLang="en-US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TW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 : 0.0262</a:t>
                </a: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2F10B83-31A9-40F2-AB0A-BCBF1FA81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158" y="5014957"/>
                <a:ext cx="2270490" cy="1133131"/>
              </a:xfrm>
              <a:prstGeom prst="rect">
                <a:avLst/>
              </a:prstGeom>
              <a:blipFill>
                <a:blip r:embed="rId4"/>
                <a:stretch>
                  <a:fillRect t="-3763" b="-2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BA8EE72-88D4-4955-85B2-5E436B838964}"/>
                  </a:ext>
                </a:extLst>
              </p:cNvPr>
              <p:cNvSpPr txBox="1"/>
              <p:nvPr/>
            </p:nvSpPr>
            <p:spPr>
              <a:xfrm>
                <a:off x="5817158" y="3243388"/>
                <a:ext cx="3451672" cy="1693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>
                    <a:latin typeface="Helvetica" panose="020B0604020202020204" pitchFamily="34" charset="0"/>
                  </a:rPr>
                  <a:t>Fitting model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TW" alt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Helvetica" panose="020B0604020202020204" pitchFamily="34" charset="0"/>
                  </a:rPr>
                  <a:t> </a:t>
                </a:r>
                <a:endParaRPr lang="en-US" altLang="zh-TW" sz="2000" b="0" dirty="0">
                  <a:latin typeface="Helvetica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000" dirty="0">
                    <a:latin typeface="Helvetica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type m:val="skw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sub>
                            </m:sSub>
                          </m:num>
                          <m:den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000" dirty="0">
                    <a:latin typeface="Helvetica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BA8EE72-88D4-4955-85B2-5E436B838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158" y="3243388"/>
                <a:ext cx="3451672" cy="1693156"/>
              </a:xfrm>
              <a:prstGeom prst="rect">
                <a:avLst/>
              </a:prstGeom>
              <a:blipFill>
                <a:blip r:embed="rId5"/>
                <a:stretch>
                  <a:fillRect l="-1767" t="-2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79A2B33-8CDD-4218-9573-08BF18D6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7598426-8A04-4978-B519-990072B674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6" y="1717366"/>
            <a:ext cx="3960000" cy="82353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7EC9F504-659E-40BF-A6F6-9AD10CED1258}"/>
              </a:ext>
            </a:extLst>
          </p:cNvPr>
          <p:cNvSpPr txBox="1"/>
          <p:nvPr/>
        </p:nvSpPr>
        <p:spPr>
          <a:xfrm>
            <a:off x="704850" y="1362517"/>
            <a:ext cx="183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Helvetica" panose="020B0604020202020204" pitchFamily="34" charset="0"/>
              </a:rPr>
              <a:t>Standard RB</a:t>
            </a:r>
            <a:endParaRPr lang="zh-TW" altLang="en-US" dirty="0"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692E402-33BC-46E1-B56F-3A3B532C473E}"/>
                  </a:ext>
                </a:extLst>
              </p:cNvPr>
              <p:cNvSpPr txBox="1"/>
              <p:nvPr/>
            </p:nvSpPr>
            <p:spPr>
              <a:xfrm>
                <a:off x="704850" y="2639905"/>
                <a:ext cx="4592320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692E402-33BC-46E1-B56F-3A3B532C4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2639905"/>
                <a:ext cx="4592320" cy="394210"/>
              </a:xfrm>
              <a:prstGeom prst="rect">
                <a:avLst/>
              </a:prstGeom>
              <a:blipFill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ECC767A6-749A-43BD-B028-CA9BFF76BD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07" y="1718176"/>
            <a:ext cx="3960000" cy="823539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E3D8CACC-83E0-4248-935E-88DE1965FAB6}"/>
              </a:ext>
            </a:extLst>
          </p:cNvPr>
          <p:cNvSpPr txBox="1"/>
          <p:nvPr/>
        </p:nvSpPr>
        <p:spPr>
          <a:xfrm>
            <a:off x="4898107" y="1348034"/>
            <a:ext cx="183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Helvetica" panose="020B0604020202020204" pitchFamily="34" charset="0"/>
              </a:rPr>
              <a:t>Interleaved RB</a:t>
            </a:r>
            <a:endParaRPr lang="zh-TW" altLang="en-US" dirty="0"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70F1D7A4-EE17-4D16-B28C-96F1ABA67FDA}"/>
                  </a:ext>
                </a:extLst>
              </p:cNvPr>
              <p:cNvSpPr txBox="1"/>
              <p:nvPr/>
            </p:nvSpPr>
            <p:spPr>
              <a:xfrm>
                <a:off x="4110390" y="2673643"/>
                <a:ext cx="73786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>
                    <a:latin typeface="Helvetica" panose="020B0604020202020204" pitchFamily="34" charset="0"/>
                  </a:rPr>
                  <a:t>Target gate C (Clifford gate) is interleaved with random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600" dirty="0">
                    <a:latin typeface="Helvetica" panose="020B0604020202020204" pitchFamily="34" charset="0"/>
                  </a:rPr>
                  <a:t>.</a:t>
                </a:r>
                <a:endParaRPr lang="zh-TW" altLang="en-US" sz="1600" dirty="0"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70F1D7A4-EE17-4D16-B28C-96F1ABA67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390" y="2673643"/>
                <a:ext cx="7378690" cy="338554"/>
              </a:xfrm>
              <a:prstGeom prst="rect">
                <a:avLst/>
              </a:prstGeom>
              <a:blipFill>
                <a:blip r:embed="rId9"/>
                <a:stretch>
                  <a:fillRect l="-413" t="-7273" b="-2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>
            <a:extLst>
              <a:ext uri="{FF2B5EF4-FFF2-40B4-BE49-F238E27FC236}">
                <a16:creationId xmlns:a16="http://schemas.microsoft.com/office/drawing/2014/main" id="{2FF5B157-4F07-43DD-90B3-30B1A12F5FBB}"/>
              </a:ext>
            </a:extLst>
          </p:cNvPr>
          <p:cNvSpPr txBox="1"/>
          <p:nvPr/>
        </p:nvSpPr>
        <p:spPr>
          <a:xfrm>
            <a:off x="7504574" y="5710163"/>
            <a:ext cx="4687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dirty="0" err="1">
                <a:effectLst/>
                <a:latin typeface="Helvetica" panose="020B0604020202020204" pitchFamily="34" charset="0"/>
              </a:rPr>
              <a:t>Magesan</a:t>
            </a:r>
            <a:r>
              <a:rPr lang="en-US" altLang="zh-TW" sz="1400" dirty="0">
                <a:effectLst/>
                <a:latin typeface="Helvetica" panose="020B0604020202020204" pitchFamily="34" charset="0"/>
              </a:rPr>
              <a:t>, E.</a:t>
            </a:r>
            <a:r>
              <a:rPr lang="zh-TW" altLang="en-US" sz="1400" dirty="0">
                <a:effectLst/>
                <a:latin typeface="Helvetica" panose="020B0604020202020204" pitchFamily="34" charset="0"/>
              </a:rPr>
              <a:t> </a:t>
            </a:r>
            <a:r>
              <a:rPr lang="en-US" altLang="zh-TW" sz="1400" i="1" dirty="0">
                <a:latin typeface="Helvetica" panose="020B0604020202020204" pitchFamily="34" charset="0"/>
              </a:rPr>
              <a:t>et al</a:t>
            </a:r>
            <a:r>
              <a:rPr lang="en-US" altLang="zh-TW" sz="1400" dirty="0">
                <a:effectLst/>
                <a:latin typeface="Helvetica" panose="020B0604020202020204" pitchFamily="34" charset="0"/>
              </a:rPr>
              <a:t>., </a:t>
            </a:r>
            <a:r>
              <a:rPr lang="en-US" altLang="zh-TW" sz="1400" i="1" dirty="0">
                <a:effectLst/>
                <a:latin typeface="Helvetica" panose="020B0604020202020204" pitchFamily="34" charset="0"/>
              </a:rPr>
              <a:t>Phys. Rev. Lett.</a:t>
            </a:r>
            <a:r>
              <a:rPr lang="en-US" altLang="zh-TW" sz="1400" dirty="0">
                <a:effectLst/>
                <a:latin typeface="Helvetica" panose="020B0604020202020204" pitchFamily="34" charset="0"/>
              </a:rPr>
              <a:t> </a:t>
            </a:r>
            <a:r>
              <a:rPr lang="en-US" altLang="zh-TW" sz="1400" b="1" dirty="0">
                <a:effectLst/>
                <a:latin typeface="Helvetica" panose="020B0604020202020204" pitchFamily="34" charset="0"/>
              </a:rPr>
              <a:t>106</a:t>
            </a:r>
            <a:r>
              <a:rPr lang="en-US" altLang="zh-TW" sz="1400" dirty="0">
                <a:effectLst/>
                <a:latin typeface="Helvetica" panose="020B0604020202020204" pitchFamily="34" charset="0"/>
              </a:rPr>
              <a:t>, </a:t>
            </a:r>
            <a:r>
              <a:rPr lang="en-US" altLang="zh-TW" sz="1400" dirty="0">
                <a:latin typeface="Helvetica" panose="020B0604020202020204" pitchFamily="34" charset="0"/>
              </a:rPr>
              <a:t>180504</a:t>
            </a:r>
            <a:r>
              <a:rPr lang="en-US" altLang="zh-TW" dirty="0"/>
              <a:t> </a:t>
            </a:r>
            <a:r>
              <a:rPr lang="en-US" altLang="zh-TW" sz="1400" dirty="0">
                <a:effectLst/>
                <a:latin typeface="Helvetica" panose="020B0604020202020204" pitchFamily="34" charset="0"/>
              </a:rPr>
              <a:t>(2011).</a:t>
            </a:r>
            <a:endParaRPr lang="zh-TW" altLang="en-US" sz="1400" dirty="0">
              <a:latin typeface="Helvetica" panose="020B0604020202020204" pitchFamily="34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FA1629D-35E7-4A72-8F08-0007DF9240A4}"/>
              </a:ext>
            </a:extLst>
          </p:cNvPr>
          <p:cNvSpPr txBox="1"/>
          <p:nvPr/>
        </p:nvSpPr>
        <p:spPr>
          <a:xfrm>
            <a:off x="7504574" y="6048573"/>
            <a:ext cx="45742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dirty="0" err="1">
                <a:effectLst/>
                <a:latin typeface="Helvetica" panose="020B0604020202020204" pitchFamily="34" charset="0"/>
              </a:rPr>
              <a:t>Magesan</a:t>
            </a:r>
            <a:r>
              <a:rPr lang="en-US" altLang="zh-TW" sz="1400" dirty="0">
                <a:effectLst/>
                <a:latin typeface="Helvetica" panose="020B0604020202020204" pitchFamily="34" charset="0"/>
              </a:rPr>
              <a:t>, E. </a:t>
            </a:r>
            <a:r>
              <a:rPr lang="en-US" altLang="zh-TW" sz="1400" i="1" dirty="0">
                <a:effectLst/>
                <a:latin typeface="Helvetica" panose="020B0604020202020204" pitchFamily="34" charset="0"/>
              </a:rPr>
              <a:t>et al.,</a:t>
            </a:r>
            <a:r>
              <a:rPr lang="en-US" altLang="zh-TW" sz="1400" dirty="0">
                <a:effectLst/>
                <a:latin typeface="Helvetica" panose="020B0604020202020204" pitchFamily="34" charset="0"/>
              </a:rPr>
              <a:t> </a:t>
            </a:r>
            <a:r>
              <a:rPr lang="en-US" altLang="zh-TW" sz="1400" i="1" dirty="0">
                <a:effectLst/>
                <a:latin typeface="Helvetica" panose="020B0604020202020204" pitchFamily="34" charset="0"/>
              </a:rPr>
              <a:t>Phys. Rev. Lett.</a:t>
            </a:r>
            <a:r>
              <a:rPr lang="en-US" altLang="zh-TW" sz="1400" dirty="0">
                <a:effectLst/>
                <a:latin typeface="Helvetica" panose="020B0604020202020204" pitchFamily="34" charset="0"/>
              </a:rPr>
              <a:t> </a:t>
            </a:r>
            <a:r>
              <a:rPr lang="en-US" altLang="zh-TW" sz="1400" b="1" dirty="0">
                <a:effectLst/>
                <a:latin typeface="Helvetica" panose="020B0604020202020204" pitchFamily="34" charset="0"/>
              </a:rPr>
              <a:t>109</a:t>
            </a:r>
            <a:r>
              <a:rPr lang="en-US" altLang="zh-TW" sz="1400" dirty="0">
                <a:effectLst/>
                <a:latin typeface="Helvetica" panose="020B0604020202020204" pitchFamily="34" charset="0"/>
              </a:rPr>
              <a:t>, 080505 (2012).</a:t>
            </a:r>
            <a:endParaRPr lang="zh-TW" altLang="en-US" sz="14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09033F-B6E9-4364-9786-143F2ED2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77343" cy="1325563"/>
          </a:xfrm>
        </p:spPr>
        <p:txBody>
          <a:bodyPr/>
          <a:lstStyle/>
          <a:p>
            <a:r>
              <a:rPr lang="en-US" altLang="zh-TW" dirty="0">
                <a:latin typeface="Aharoni" panose="02010803020104030203" pitchFamily="2" charset="-79"/>
                <a:cs typeface="Aharoni" panose="02010803020104030203" pitchFamily="2" charset="-79"/>
              </a:rPr>
              <a:t>Conclusion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67F478FE-BB44-4A34-A100-DA53089515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346806"/>
                  </p:ext>
                </p:extLst>
              </p:nvPr>
            </p:nvGraphicFramePr>
            <p:xfrm>
              <a:off x="5424714" y="1809691"/>
              <a:ext cx="6556110" cy="37306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69153">
                      <a:extLst>
                        <a:ext uri="{9D8B030D-6E8A-4147-A177-3AD203B41FA5}">
                          <a16:colId xmlns:a16="http://schemas.microsoft.com/office/drawing/2014/main" val="2599378950"/>
                        </a:ext>
                      </a:extLst>
                    </a:gridCol>
                    <a:gridCol w="3286957">
                      <a:extLst>
                        <a:ext uri="{9D8B030D-6E8A-4147-A177-3AD203B41FA5}">
                          <a16:colId xmlns:a16="http://schemas.microsoft.com/office/drawing/2014/main" val="2634979"/>
                        </a:ext>
                      </a:extLst>
                    </a:gridCol>
                  </a:tblGrid>
                  <a:tr h="5329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>
                              <a:latin typeface="Helvetica" panose="020B0604020202020204" pitchFamily="34" charset="0"/>
                            </a:rPr>
                            <a:t>Metric</a:t>
                          </a:r>
                          <a:endParaRPr lang="zh-TW" altLang="en-US" sz="200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>
                              <a:latin typeface="Helvetica" panose="020B0604020202020204" pitchFamily="34" charset="0"/>
                            </a:rPr>
                            <a:t>Measured gate error</a:t>
                          </a:r>
                          <a:endParaRPr lang="zh-TW" altLang="en-US" sz="200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19955014"/>
                      </a:ext>
                    </a:extLst>
                  </a:tr>
                  <a:tr h="532944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>
                              <a:latin typeface="Helvetica" panose="020B0604020202020204" pitchFamily="34" charset="0"/>
                            </a:rPr>
                            <a:t>QPT: Identity</a:t>
                          </a:r>
                          <a:endParaRPr lang="zh-TW" altLang="en-US" sz="200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 dirty="0">
                              <a:latin typeface="Helvetica" panose="020B0604020202020204" pitchFamily="34" charset="0"/>
                            </a:rPr>
                            <a:t>0.0897</a:t>
                          </a:r>
                          <a:endParaRPr lang="zh-TW" altLang="en-US" sz="2000" b="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7878"/>
                      </a:ext>
                    </a:extLst>
                  </a:tr>
                  <a:tr h="5329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>
                              <a:latin typeface="Helvetica" panose="020B0604020202020204" pitchFamily="34" charset="0"/>
                            </a:rPr>
                            <a:t>QPT: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zh-TW" altLang="en-US" sz="200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</m:sSub>
                            </m:oMath>
                          </a14:m>
                          <a:endParaRPr lang="zh-TW" altLang="en-US" sz="200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 dirty="0">
                              <a:latin typeface="Helvetica" panose="020B0604020202020204" pitchFamily="34" charset="0"/>
                            </a:rPr>
                            <a:t>0.1142</a:t>
                          </a:r>
                          <a:endParaRPr lang="zh-TW" altLang="en-US" sz="2000" b="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44188573"/>
                      </a:ext>
                    </a:extLst>
                  </a:tr>
                  <a:tr h="5329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>
                              <a:latin typeface="Helvetica" panose="020B0604020202020204" pitchFamily="34" charset="0"/>
                            </a:rPr>
                            <a:t>QPT: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zh-TW" altLang="en-US" sz="200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</m:sSub>
                            </m:oMath>
                          </a14:m>
                          <a:endParaRPr lang="zh-TW" altLang="en-US" sz="200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 dirty="0">
                              <a:latin typeface="Helvetica" panose="020B0604020202020204" pitchFamily="34" charset="0"/>
                            </a:rPr>
                            <a:t>0.1284</a:t>
                          </a:r>
                          <a:endParaRPr lang="zh-TW" altLang="en-US" sz="2000" b="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76123425"/>
                      </a:ext>
                    </a:extLst>
                  </a:tr>
                  <a:tr h="532944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>
                              <a:latin typeface="Helvetica" panose="020B0604020202020204" pitchFamily="34" charset="0"/>
                            </a:rPr>
                            <a:t>Standard RB</a:t>
                          </a:r>
                          <a:endParaRPr lang="zh-TW" altLang="en-US" sz="200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 dirty="0">
                              <a:latin typeface="Helvetica" panose="020B0604020202020204" pitchFamily="34" charset="0"/>
                            </a:rPr>
                            <a:t>0.0396</a:t>
                          </a:r>
                          <a:endParaRPr lang="zh-TW" altLang="en-US" sz="2000" b="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9803697"/>
                      </a:ext>
                    </a:extLst>
                  </a:tr>
                  <a:tr h="532944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>
                              <a:latin typeface="Helvetica" panose="020B0604020202020204" pitchFamily="34" charset="0"/>
                            </a:rPr>
                            <a:t>Interleaved RB: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zh-TW" altLang="en-US" sz="200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</m:sSub>
                            </m:oMath>
                          </a14:m>
                          <a:endParaRPr lang="zh-TW" altLang="en-US" sz="200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 dirty="0">
                              <a:latin typeface="Helvetica" panose="020B0604020202020204" pitchFamily="34" charset="0"/>
                            </a:rPr>
                            <a:t>0.0251</a:t>
                          </a:r>
                          <a:endParaRPr lang="zh-TW" altLang="en-US" sz="2000" b="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40516754"/>
                      </a:ext>
                    </a:extLst>
                  </a:tr>
                  <a:tr h="5329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dirty="0">
                              <a:latin typeface="Helvetica" panose="020B0604020202020204" pitchFamily="34" charset="0"/>
                            </a:rPr>
                            <a:t>Interleaved RB: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zh-TW" altLang="en-US" sz="200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</m:sSub>
                            </m:oMath>
                          </a14:m>
                          <a:endParaRPr lang="zh-TW" altLang="en-US" sz="200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 dirty="0">
                              <a:latin typeface="Helvetica" panose="020B0604020202020204" pitchFamily="34" charset="0"/>
                            </a:rPr>
                            <a:t>0.0262</a:t>
                          </a:r>
                          <a:endParaRPr lang="zh-TW" altLang="en-US" sz="2000" b="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138757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67F478FE-BB44-4A34-A100-DA53089515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346806"/>
                  </p:ext>
                </p:extLst>
              </p:nvPr>
            </p:nvGraphicFramePr>
            <p:xfrm>
              <a:off x="5424714" y="1809691"/>
              <a:ext cx="6556110" cy="37306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69153">
                      <a:extLst>
                        <a:ext uri="{9D8B030D-6E8A-4147-A177-3AD203B41FA5}">
                          <a16:colId xmlns:a16="http://schemas.microsoft.com/office/drawing/2014/main" val="2599378950"/>
                        </a:ext>
                      </a:extLst>
                    </a:gridCol>
                    <a:gridCol w="3286957">
                      <a:extLst>
                        <a:ext uri="{9D8B030D-6E8A-4147-A177-3AD203B41FA5}">
                          <a16:colId xmlns:a16="http://schemas.microsoft.com/office/drawing/2014/main" val="2634979"/>
                        </a:ext>
                      </a:extLst>
                    </a:gridCol>
                  </a:tblGrid>
                  <a:tr h="5329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>
                              <a:latin typeface="Helvetica" panose="020B0604020202020204" pitchFamily="34" charset="0"/>
                            </a:rPr>
                            <a:t>Metric</a:t>
                          </a:r>
                          <a:endParaRPr lang="zh-TW" altLang="en-US" sz="200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>
                              <a:latin typeface="Helvetica" panose="020B0604020202020204" pitchFamily="34" charset="0"/>
                            </a:rPr>
                            <a:t>Measured gate error</a:t>
                          </a:r>
                          <a:endParaRPr lang="zh-TW" altLang="en-US" sz="200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19955014"/>
                      </a:ext>
                    </a:extLst>
                  </a:tr>
                  <a:tr h="532944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>
                              <a:latin typeface="Helvetica" panose="020B0604020202020204" pitchFamily="34" charset="0"/>
                            </a:rPr>
                            <a:t>QPT: Identity</a:t>
                          </a:r>
                          <a:endParaRPr lang="zh-TW" altLang="en-US" sz="200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 dirty="0">
                              <a:latin typeface="Helvetica" panose="020B0604020202020204" pitchFamily="34" charset="0"/>
                            </a:rPr>
                            <a:t>0.0897</a:t>
                          </a:r>
                          <a:endParaRPr lang="zh-TW" altLang="en-US" sz="2000" b="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7878"/>
                      </a:ext>
                    </a:extLst>
                  </a:tr>
                  <a:tr h="5329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6" t="-204545" r="-10093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 dirty="0">
                              <a:latin typeface="Helvetica" panose="020B0604020202020204" pitchFamily="34" charset="0"/>
                            </a:rPr>
                            <a:t>0.1142</a:t>
                          </a:r>
                          <a:endParaRPr lang="zh-TW" altLang="en-US" sz="2000" b="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44188573"/>
                      </a:ext>
                    </a:extLst>
                  </a:tr>
                  <a:tr h="5329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6" t="-308046" r="-100931" b="-3045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 dirty="0">
                              <a:latin typeface="Helvetica" panose="020B0604020202020204" pitchFamily="34" charset="0"/>
                            </a:rPr>
                            <a:t>0.1284</a:t>
                          </a:r>
                          <a:endParaRPr lang="zh-TW" altLang="en-US" sz="2000" b="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76123425"/>
                      </a:ext>
                    </a:extLst>
                  </a:tr>
                  <a:tr h="532944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>
                              <a:latin typeface="Helvetica" panose="020B0604020202020204" pitchFamily="34" charset="0"/>
                            </a:rPr>
                            <a:t>Standard RB</a:t>
                          </a:r>
                          <a:endParaRPr lang="zh-TW" altLang="en-US" sz="200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 dirty="0">
                              <a:latin typeface="Helvetica" panose="020B0604020202020204" pitchFamily="34" charset="0"/>
                            </a:rPr>
                            <a:t>0.0396</a:t>
                          </a:r>
                          <a:endParaRPr lang="zh-TW" altLang="en-US" sz="2000" b="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9803697"/>
                      </a:ext>
                    </a:extLst>
                  </a:tr>
                  <a:tr h="5329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6" t="-509195" r="-100931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 dirty="0">
                              <a:latin typeface="Helvetica" panose="020B0604020202020204" pitchFamily="34" charset="0"/>
                            </a:rPr>
                            <a:t>0.0251</a:t>
                          </a:r>
                          <a:endParaRPr lang="zh-TW" altLang="en-US" sz="2000" b="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40516754"/>
                      </a:ext>
                    </a:extLst>
                  </a:tr>
                  <a:tr h="5329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6" t="-602273" r="-100931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0" dirty="0">
                              <a:latin typeface="Helvetica" panose="020B0604020202020204" pitchFamily="34" charset="0"/>
                            </a:rPr>
                            <a:t>0.0262</a:t>
                          </a:r>
                          <a:endParaRPr lang="zh-TW" altLang="en-US" sz="2000" b="0" dirty="0">
                            <a:latin typeface="Helvetica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138757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258AE154-254C-4E25-8CAA-D36B615960D3}"/>
              </a:ext>
            </a:extLst>
          </p:cNvPr>
          <p:cNvSpPr txBox="1"/>
          <p:nvPr/>
        </p:nvSpPr>
        <p:spPr>
          <a:xfrm>
            <a:off x="433614" y="1476602"/>
            <a:ext cx="4586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sz="2000" dirty="0">
                <a:latin typeface="Helvetica" panose="020B0604020202020204" pitchFamily="34" charset="0"/>
              </a:rPr>
              <a:t>Single qubit is characterized.</a:t>
            </a:r>
          </a:p>
          <a:p>
            <a:pPr marL="342900" indent="-342900">
              <a:buAutoNum type="arabicPeriod"/>
            </a:pPr>
            <a:r>
              <a:rPr lang="en-US" altLang="zh-TW" sz="2000" dirty="0">
                <a:latin typeface="Helvetica" panose="020B0604020202020204" pitchFamily="34" charset="0"/>
              </a:rPr>
              <a:t>Demonstrate the state tomography.</a:t>
            </a:r>
          </a:p>
          <a:p>
            <a:pPr marL="342900" indent="-342900">
              <a:buAutoNum type="arabicPeriod"/>
            </a:pPr>
            <a:r>
              <a:rPr lang="en-US" altLang="zh-TW" sz="2000" dirty="0">
                <a:latin typeface="Helvetica" panose="020B0604020202020204" pitchFamily="34" charset="0"/>
              </a:rPr>
              <a:t>Measure the single qubit gate error.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15A810F-7901-4FFF-8532-495707A85157}"/>
              </a:ext>
            </a:extLst>
          </p:cNvPr>
          <p:cNvSpPr txBox="1"/>
          <p:nvPr/>
        </p:nvSpPr>
        <p:spPr>
          <a:xfrm>
            <a:off x="7766600" y="1440359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Helvetica" panose="020B0604020202020204" pitchFamily="34" charset="0"/>
              </a:rPr>
              <a:t>Gate Error table</a:t>
            </a:r>
            <a:endParaRPr lang="zh-TW" altLang="en-US" dirty="0">
              <a:latin typeface="Helvetica" panose="020B0604020202020204" pitchFamily="34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07277D-5719-47F7-B3F5-7E53000D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6CA1DF-BA0B-45DC-AA88-B197477876C9}"/>
              </a:ext>
            </a:extLst>
          </p:cNvPr>
          <p:cNvSpPr/>
          <p:nvPr/>
        </p:nvSpPr>
        <p:spPr>
          <a:xfrm>
            <a:off x="838200" y="4611957"/>
            <a:ext cx="3523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>
                <a:latin typeface="Aharoni" panose="02010803020104030203" pitchFamily="2" charset="-79"/>
                <a:cs typeface="Aharoni" panose="02010803020104030203" pitchFamily="2" charset="-79"/>
              </a:rPr>
              <a:t>Future Work</a:t>
            </a:r>
            <a:endParaRPr lang="zh-TW" altLang="en-US" sz="4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3DC18F3-BB10-476B-9906-CB2702AC8FD7}"/>
              </a:ext>
            </a:extLst>
          </p:cNvPr>
          <p:cNvSpPr txBox="1"/>
          <p:nvPr/>
        </p:nvSpPr>
        <p:spPr>
          <a:xfrm>
            <a:off x="433614" y="5380190"/>
            <a:ext cx="4586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sz="2000" dirty="0">
                <a:latin typeface="Helvetica" panose="020B0604020202020204" pitchFamily="34" charset="0"/>
              </a:rPr>
              <a:t>Z gate.</a:t>
            </a:r>
          </a:p>
          <a:p>
            <a:pPr marL="342900" indent="-342900">
              <a:buAutoNum type="arabicPeriod"/>
            </a:pPr>
            <a:r>
              <a:rPr lang="en-US" altLang="zh-TW" sz="2000" dirty="0">
                <a:latin typeface="Helvetica" panose="020B0604020202020204" pitchFamily="34" charset="0"/>
              </a:rPr>
              <a:t>Two qubit control (gate).</a:t>
            </a:r>
          </a:p>
          <a:p>
            <a:pPr marL="342900" indent="-342900">
              <a:buAutoNum type="arabicPeriod"/>
            </a:pPr>
            <a:r>
              <a:rPr lang="en-US" altLang="zh-TW" sz="2000" dirty="0">
                <a:latin typeface="Helvetica" panose="020B0604020202020204" pitchFamily="34" charset="0"/>
              </a:rPr>
              <a:t>Two qubit state tomography.</a:t>
            </a:r>
          </a:p>
          <a:p>
            <a:pPr marL="342900" indent="-342900">
              <a:buAutoNum type="arabicPeriod"/>
            </a:pPr>
            <a:r>
              <a:rPr lang="en-US" altLang="zh-TW" sz="2000" dirty="0">
                <a:latin typeface="Helvetica" panose="020B0604020202020204" pitchFamily="34" charset="0"/>
              </a:rPr>
              <a:t>Two qubit gate error.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AB400C8-15F6-40AC-B56D-BD4D15CD0F72}"/>
              </a:ext>
            </a:extLst>
          </p:cNvPr>
          <p:cNvSpPr txBox="1">
            <a:spLocks/>
          </p:cNvSpPr>
          <p:nvPr/>
        </p:nvSpPr>
        <p:spPr>
          <a:xfrm>
            <a:off x="838200" y="2627423"/>
            <a:ext cx="3777343" cy="886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Aharoni" panose="02010803020104030203" pitchFamily="2" charset="-79"/>
                <a:cs typeface="Aharoni" panose="02010803020104030203" pitchFamily="2" charset="-79"/>
              </a:rPr>
              <a:t>Problem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B0DC029-C350-4F62-87B8-B6A93C4D1B37}"/>
              </a:ext>
            </a:extLst>
          </p:cNvPr>
          <p:cNvSpPr txBox="1"/>
          <p:nvPr/>
        </p:nvSpPr>
        <p:spPr>
          <a:xfrm>
            <a:off x="433614" y="3429000"/>
            <a:ext cx="4810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sz="2000" dirty="0">
                <a:latin typeface="Helvetica" panose="020B0604020202020204" pitchFamily="34" charset="0"/>
              </a:rPr>
              <a:t>Coherence time is short in our system.</a:t>
            </a:r>
          </a:p>
          <a:p>
            <a:pPr marL="342900" indent="-342900" algn="just">
              <a:buAutoNum type="arabicPeriod"/>
            </a:pPr>
            <a:r>
              <a:rPr lang="en-US" altLang="zh-TW" sz="2000" dirty="0">
                <a:latin typeface="Helvetica" panose="020B0604020202020204" pitchFamily="34" charset="0"/>
              </a:rPr>
              <a:t>The fidelity offset might be due to large readout error or LO drifting.</a:t>
            </a:r>
          </a:p>
        </p:txBody>
      </p:sp>
    </p:spTree>
    <p:extLst>
      <p:ext uri="{BB962C8B-B14F-4D97-AF65-F5344CB8AC3E}">
        <p14:creationId xmlns:p14="http://schemas.microsoft.com/office/powerpoint/2010/main" val="320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4AC2D2-C28E-4959-956C-8021A8E4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957512"/>
            <a:ext cx="10515600" cy="94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400" dirty="0">
                <a:latin typeface="Aharoni" panose="02010803020104030203" pitchFamily="2" charset="-79"/>
                <a:cs typeface="Aharoni" panose="02010803020104030203" pitchFamily="2" charset="-79"/>
              </a:rPr>
              <a:t>Thank you!</a:t>
            </a:r>
            <a:endParaRPr lang="zh-TW" altLang="en-US" sz="4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1EEC1C-7492-4FC8-94C3-EF6225A9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980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B29D7C-2A99-4B59-B3FF-4867D24F2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0625"/>
            <a:ext cx="10515600" cy="815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000" dirty="0">
                <a:latin typeface="Aharoni" panose="02010803020104030203" pitchFamily="2" charset="-79"/>
                <a:cs typeface="Aharoni" panose="02010803020104030203" pitchFamily="2" charset="-79"/>
              </a:rPr>
              <a:t>Backup</a:t>
            </a:r>
            <a:r>
              <a:rPr lang="zh-TW" alt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zh-TW" sz="4000" dirty="0">
                <a:latin typeface="Aharoni" panose="02010803020104030203" pitchFamily="2" charset="-79"/>
                <a:cs typeface="Aharoni" panose="02010803020104030203" pitchFamily="2" charset="-79"/>
              </a:rPr>
              <a:t>Slide </a:t>
            </a:r>
            <a:endParaRPr lang="zh-TW" altLang="en-US" sz="4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CB72AB8-BDB8-4DA0-96B5-39AE1AE2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90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ABB109-027E-4CD2-BBD9-F930DB73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haroni" panose="02010803020104030203" pitchFamily="2" charset="-79"/>
                <a:cs typeface="Aharoni" panose="02010803020104030203" pitchFamily="2" charset="-79"/>
              </a:rPr>
              <a:t>Spectroscopy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0F8DD3-908C-43A4-9C10-D9DEA245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A923124-EC9E-4966-9E4B-BDE36D774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0" y="1508410"/>
            <a:ext cx="5348055" cy="348941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7DD5DB8-A680-41D9-8C6C-EAD5BB136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76" y="1519137"/>
            <a:ext cx="4124553" cy="34679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DB9BAB8-4592-4E44-ACC1-34381020DEDA}"/>
                  </a:ext>
                </a:extLst>
              </p:cNvPr>
              <p:cNvSpPr txBox="1"/>
              <p:nvPr/>
            </p:nvSpPr>
            <p:spPr>
              <a:xfrm>
                <a:off x="1143001" y="4976365"/>
                <a:ext cx="2997200" cy="66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b>
                        </m:sSub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𝑒𝑥𝑡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DB9BAB8-4592-4E44-ACC1-34381020D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1" y="4976365"/>
                <a:ext cx="2997200" cy="663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E849AFC3-B776-4F8D-AD69-1F2D75F598FA}"/>
                  </a:ext>
                </a:extLst>
              </p:cNvPr>
              <p:cNvSpPr txBox="1"/>
              <p:nvPr/>
            </p:nvSpPr>
            <p:spPr>
              <a:xfrm>
                <a:off x="1143001" y="5792561"/>
                <a:ext cx="48768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/>
                  <a:t>Total quality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11357</m:t>
                    </m:r>
                  </m:oMath>
                </a14:m>
                <a:endParaRPr lang="en-US" altLang="zh-TW" sz="2000" b="0" dirty="0"/>
              </a:p>
              <a:p>
                <a:r>
                  <a:rPr lang="en-US" altLang="zh-TW" sz="2000" dirty="0"/>
                  <a:t>Internal quality factor: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13627</m:t>
                    </m:r>
                  </m:oMath>
                </a14:m>
                <a:endParaRPr lang="en-US" altLang="zh-TW" sz="2000" dirty="0"/>
              </a:p>
              <a:p>
                <a:r>
                  <a:rPr lang="en-US" altLang="zh-TW" sz="2000" dirty="0"/>
                  <a:t>External quality factor: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68240</m:t>
                    </m:r>
                  </m:oMath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E849AFC3-B776-4F8D-AD69-1F2D75F59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1" y="5792561"/>
                <a:ext cx="4876800" cy="1015663"/>
              </a:xfrm>
              <a:prstGeom prst="rect">
                <a:avLst/>
              </a:prstGeom>
              <a:blipFill>
                <a:blip r:embed="rId5"/>
                <a:stretch>
                  <a:fillRect l="-1375" t="-2994" b="-9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355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D6ADD3-2A7D-46A9-AF18-3407F3C7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haroni" panose="02010803020104030203" pitchFamily="2" charset="-79"/>
                <a:cs typeface="Aharoni" panose="02010803020104030203" pitchFamily="2" charset="-79"/>
              </a:rPr>
              <a:t>Spin echo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F10A5E-AE42-43B0-B003-AB87E368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5" name="圖片 4" descr="一張含有 文字, 地圖 的圖片&#10;&#10;自動產生的描述">
            <a:extLst>
              <a:ext uri="{FF2B5EF4-FFF2-40B4-BE49-F238E27FC236}">
                <a16:creationId xmlns:a16="http://schemas.microsoft.com/office/drawing/2014/main" id="{3EDD4926-FF67-4AEA-AB49-043395BE5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58" y="1439924"/>
            <a:ext cx="6298342" cy="3978151"/>
          </a:xfrm>
          <a:prstGeom prst="rect">
            <a:avLst/>
          </a:prstGeom>
        </p:spPr>
      </p:pic>
      <p:pic>
        <p:nvPicPr>
          <p:cNvPr id="6" name="圖片 5" descr="一張含有 時鐘, 標誌, 畫畫 的圖片&#10;&#10;自動產生的描述">
            <a:extLst>
              <a:ext uri="{FF2B5EF4-FFF2-40B4-BE49-F238E27FC236}">
                <a16:creationId xmlns:a16="http://schemas.microsoft.com/office/drawing/2014/main" id="{FBF8FB09-5669-4612-B6F9-9191D44A1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5" y="2465112"/>
            <a:ext cx="3913817" cy="15099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C40FF84-7EFE-4994-99A4-DFB8AB48BF10}"/>
                  </a:ext>
                </a:extLst>
              </p:cNvPr>
              <p:cNvSpPr txBox="1"/>
              <p:nvPr/>
            </p:nvSpPr>
            <p:spPr>
              <a:xfrm>
                <a:off x="7567930" y="3608114"/>
                <a:ext cx="22898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𝑒𝑐h𝑜</m:t>
                        </m:r>
                      </m:sub>
                    </m:sSub>
                    <m:r>
                      <a:rPr lang="en-US" altLang="zh-TW" sz="2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2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199.5 ns</a:t>
                </a:r>
                <a:endParaRPr lang="en-US" altLang="zh-TW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C40FF84-7EFE-4994-99A4-DFB8AB48B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930" y="3608114"/>
                <a:ext cx="2289810" cy="461665"/>
              </a:xfrm>
              <a:prstGeom prst="rect">
                <a:avLst/>
              </a:prstGeom>
              <a:blipFill>
                <a:blip r:embed="rId4"/>
                <a:stretch>
                  <a:fillRect l="-26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127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04C6FA-5FE8-430D-A9F4-2CB1FABA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haroni" panose="02010803020104030203" pitchFamily="2" charset="-79"/>
                <a:cs typeface="Aharoni" panose="02010803020104030203" pitchFamily="2" charset="-79"/>
              </a:rPr>
              <a:t>Quantum State Tomography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90EA2C5-8866-4351-94BD-46B1F74F9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87" y="4485767"/>
            <a:ext cx="5924959" cy="22218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8F76947-9318-44C7-B9C4-E4B54A625884}"/>
                  </a:ext>
                </a:extLst>
              </p:cNvPr>
              <p:cNvSpPr txBox="1"/>
              <p:nvPr/>
            </p:nvSpPr>
            <p:spPr>
              <a:xfrm>
                <a:off x="1381171" y="3033654"/>
                <a:ext cx="4700808" cy="1105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TW" sz="2000" dirty="0"/>
                  <a:t>Measure directly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sz="2000" dirty="0"/>
                  <a:t> get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000" dirty="0"/>
              </a:p>
              <a:p>
                <a:pPr marL="342900" indent="-342900">
                  <a:buAutoNum type="arabicPeriod"/>
                </a:pPr>
                <a:r>
                  <a:rPr lang="en-US" altLang="zh-TW" sz="2000" dirty="0"/>
                  <a:t>Rotate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zh-TW" altLang="en-US" sz="200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and measure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sz="2000" dirty="0"/>
                  <a:t> get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altLang="zh-TW" sz="2000" dirty="0"/>
                  <a:t>Rotate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and measure 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sz="2000" dirty="0"/>
                  <a:t> get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8F76947-9318-44C7-B9C4-E4B54A625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71" y="3033654"/>
                <a:ext cx="4700808" cy="1105303"/>
              </a:xfrm>
              <a:prstGeom prst="rect">
                <a:avLst/>
              </a:prstGeom>
              <a:blipFill>
                <a:blip r:embed="rId3"/>
                <a:stretch>
                  <a:fillRect l="-1427" t="-3867" b="-55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 descr="一張含有 物件, 室外, 夜晚, 黑暗 的圖片&#10;&#10;自動產生的描述">
            <a:extLst>
              <a:ext uri="{FF2B5EF4-FFF2-40B4-BE49-F238E27FC236}">
                <a16:creationId xmlns:a16="http://schemas.microsoft.com/office/drawing/2014/main" id="{6E9F92D4-5DCE-41C6-B4B2-9FB16DACA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77" y="565257"/>
            <a:ext cx="3870138" cy="4175788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0A37C32B-B57E-44F5-B155-1CB8814DF51C}"/>
              </a:ext>
            </a:extLst>
          </p:cNvPr>
          <p:cNvGrpSpPr/>
          <p:nvPr/>
        </p:nvGrpSpPr>
        <p:grpSpPr>
          <a:xfrm>
            <a:off x="8970536" y="2007606"/>
            <a:ext cx="1001575" cy="994227"/>
            <a:chOff x="3743147" y="3927360"/>
            <a:chExt cx="1001575" cy="994227"/>
          </a:xfrm>
        </p:grpSpPr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506473A9-A3CA-4D07-85B8-928906F989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6502" y="3927360"/>
              <a:ext cx="998220" cy="8414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21041C8F-09DB-481D-8EBE-9E6618DDAB11}"/>
                    </a:ext>
                  </a:extLst>
                </p:cNvPr>
                <p:cNvSpPr txBox="1"/>
                <p:nvPr/>
              </p:nvSpPr>
              <p:spPr>
                <a:xfrm>
                  <a:off x="4150875" y="4491851"/>
                  <a:ext cx="1894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F851CAB3-3691-4B45-8FB6-94D256299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875" y="4491851"/>
                  <a:ext cx="18947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2258" r="-22581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弧形 16">
              <a:extLst>
                <a:ext uri="{FF2B5EF4-FFF2-40B4-BE49-F238E27FC236}">
                  <a16:creationId xmlns:a16="http://schemas.microsoft.com/office/drawing/2014/main" id="{A54BDEC5-726B-4C46-9D92-598412D8C40F}"/>
                </a:ext>
              </a:extLst>
            </p:cNvPr>
            <p:cNvSpPr>
              <a:spLocks noChangeAspect="1"/>
            </p:cNvSpPr>
            <p:nvPr/>
          </p:nvSpPr>
          <p:spPr>
            <a:xfrm rot="1598682">
              <a:off x="3743147" y="4543869"/>
              <a:ext cx="377718" cy="377718"/>
            </a:xfrm>
            <a:prstGeom prst="arc">
              <a:avLst>
                <a:gd name="adj1" fmla="val 16200000"/>
                <a:gd name="adj2" fmla="val 20730810"/>
              </a:avLst>
            </a:prstGeom>
            <a:ln w="127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F3A4D64F-E15F-4AFC-B2CB-0539444D6BC1}"/>
                </a:ext>
              </a:extLst>
            </p:cNvPr>
            <p:cNvCxnSpPr>
              <a:cxnSpLocks/>
            </p:cNvCxnSpPr>
            <p:nvPr/>
          </p:nvCxnSpPr>
          <p:spPr>
            <a:xfrm>
              <a:off x="3746502" y="3927360"/>
              <a:ext cx="971796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3016968F-B7F8-41DB-982B-38882CED53A4}"/>
              </a:ext>
            </a:extLst>
          </p:cNvPr>
          <p:cNvCxnSpPr>
            <a:cxnSpLocks/>
          </p:cNvCxnSpPr>
          <p:nvPr/>
        </p:nvCxnSpPr>
        <p:spPr>
          <a:xfrm flipH="1" flipV="1">
            <a:off x="8196643" y="1805213"/>
            <a:ext cx="777248" cy="10438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弧形 19">
            <a:extLst>
              <a:ext uri="{FF2B5EF4-FFF2-40B4-BE49-F238E27FC236}">
                <a16:creationId xmlns:a16="http://schemas.microsoft.com/office/drawing/2014/main" id="{8DA54809-2A94-4215-98B6-751690E84EE6}"/>
              </a:ext>
            </a:extLst>
          </p:cNvPr>
          <p:cNvSpPr>
            <a:spLocks noChangeAspect="1"/>
          </p:cNvSpPr>
          <p:nvPr/>
        </p:nvSpPr>
        <p:spPr>
          <a:xfrm rot="19207069">
            <a:off x="8627919" y="2332002"/>
            <a:ext cx="377718" cy="377718"/>
          </a:xfrm>
          <a:prstGeom prst="arc">
            <a:avLst>
              <a:gd name="adj1" fmla="val 16200000"/>
              <a:gd name="adj2" fmla="val 20730810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594E409B-C0EF-4219-BBC7-03755184FA58}"/>
                  </a:ext>
                </a:extLst>
              </p:cNvPr>
              <p:cNvSpPr txBox="1"/>
              <p:nvPr/>
            </p:nvSpPr>
            <p:spPr>
              <a:xfrm>
                <a:off x="8700892" y="2062514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594E409B-C0EF-4219-BBC7-03755184F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892" y="2062514"/>
                <a:ext cx="189474" cy="276999"/>
              </a:xfrm>
              <a:prstGeom prst="rect">
                <a:avLst/>
              </a:prstGeom>
              <a:blipFill>
                <a:blip r:embed="rId7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F39A38A4-384E-48DD-901A-320C6BF2341D}"/>
              </a:ext>
            </a:extLst>
          </p:cNvPr>
          <p:cNvCxnSpPr>
            <a:cxnSpLocks/>
          </p:cNvCxnSpPr>
          <p:nvPr/>
        </p:nvCxnSpPr>
        <p:spPr>
          <a:xfrm flipV="1">
            <a:off x="8205752" y="1868280"/>
            <a:ext cx="0" cy="91860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0D0FE872-FB46-4D25-AFB1-8924CC12999F}"/>
              </a:ext>
            </a:extLst>
          </p:cNvPr>
          <p:cNvCxnSpPr>
            <a:cxnSpLocks/>
          </p:cNvCxnSpPr>
          <p:nvPr/>
        </p:nvCxnSpPr>
        <p:spPr>
          <a:xfrm flipV="1">
            <a:off x="9972111" y="2076252"/>
            <a:ext cx="0" cy="772844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>
            <a:extLst>
              <a:ext uri="{FF2B5EF4-FFF2-40B4-BE49-F238E27FC236}">
                <a16:creationId xmlns:a16="http://schemas.microsoft.com/office/drawing/2014/main" id="{5C45FD6C-23EF-4206-8922-11643283CD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03" y="1305127"/>
            <a:ext cx="3255546" cy="1713124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105E59DD-279A-42B3-AED9-79BE0B5D0459}"/>
              </a:ext>
            </a:extLst>
          </p:cNvPr>
          <p:cNvSpPr txBox="1"/>
          <p:nvPr/>
        </p:nvSpPr>
        <p:spPr>
          <a:xfrm>
            <a:off x="6158854" y="1623140"/>
            <a:ext cx="2350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Helvetica" panose="020B0604020202020204" pitchFamily="34" charset="0"/>
              </a:rPr>
              <a:t>Bloch Sphere</a:t>
            </a:r>
            <a:endParaRPr lang="zh-TW" altLang="en-US" sz="2000" dirty="0"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468C12DD-8244-4D28-8458-915778B24AA7}"/>
                  </a:ext>
                </a:extLst>
              </p:cNvPr>
              <p:cNvSpPr txBox="1"/>
              <p:nvPr/>
            </p:nvSpPr>
            <p:spPr>
              <a:xfrm>
                <a:off x="1379518" y="5176657"/>
                <a:ext cx="3168650" cy="453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zh-TW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zh-TW" altLang="en-US" sz="200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begChr m:val=""/>
                        <m:endChr m:val="⟩"/>
                        <m:ctrlPr>
                          <a:rPr lang="zh-TW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zh-TW" sz="200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TW" altLang="en-US" sz="2000" dirty="0"/>
                  <a:t>  </a:t>
                </a: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468C12DD-8244-4D28-8458-915778B24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518" y="5176657"/>
                <a:ext cx="3168650" cy="453329"/>
              </a:xfrm>
              <a:prstGeom prst="rect">
                <a:avLst/>
              </a:prstGeom>
              <a:blipFill>
                <a:blip r:embed="rId9"/>
                <a:stretch>
                  <a:fillRect l="-3269" t="-146667" b="-22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981D7653-F6DB-496A-801E-F08E351A9ECD}"/>
                  </a:ext>
                </a:extLst>
              </p:cNvPr>
              <p:cNvSpPr txBox="1"/>
              <p:nvPr/>
            </p:nvSpPr>
            <p:spPr>
              <a:xfrm>
                <a:off x="1379518" y="5641626"/>
                <a:ext cx="4487882" cy="605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TW" alt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zh-TW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00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|=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⃑"/>
                        <m:ctrlPr>
                          <a:rPr lang="el-GR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⃑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altLang="zh-TW" sz="20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sz="2000" dirty="0"/>
                  <a:t> </a:t>
                </a: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981D7653-F6DB-496A-801E-F08E351A9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518" y="5641626"/>
                <a:ext cx="4487882" cy="6054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>
            <a:extLst>
              <a:ext uri="{FF2B5EF4-FFF2-40B4-BE49-F238E27FC236}">
                <a16:creationId xmlns:a16="http://schemas.microsoft.com/office/drawing/2014/main" id="{B47ADEA5-A40F-44E0-AEC7-1C9739A170AB}"/>
              </a:ext>
            </a:extLst>
          </p:cNvPr>
          <p:cNvSpPr txBox="1"/>
          <p:nvPr/>
        </p:nvSpPr>
        <p:spPr>
          <a:xfrm>
            <a:off x="1379518" y="4688946"/>
            <a:ext cx="222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Helvetica" panose="020B0604020202020204" pitchFamily="34" charset="0"/>
              </a:rPr>
              <a:t>Experiment</a:t>
            </a:r>
            <a:endParaRPr lang="zh-TW" altLang="en-US" sz="2000" dirty="0">
              <a:latin typeface="Helvetica" panose="020B0604020202020204" pitchFamily="34" charset="0"/>
            </a:endParaRPr>
          </a:p>
        </p:txBody>
      </p:sp>
      <p:sp>
        <p:nvSpPr>
          <p:cNvPr id="29" name="投影片編號版面配置區 28">
            <a:extLst>
              <a:ext uri="{FF2B5EF4-FFF2-40B4-BE49-F238E27FC236}">
                <a16:creationId xmlns:a16="http://schemas.microsoft.com/office/drawing/2014/main" id="{DB9D2A0E-72FF-45F4-B9D3-AFED2CB6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97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F2CDCC-F32C-45DE-9D70-F87C36AC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haroni" panose="02010803020104030203" pitchFamily="2" charset="-79"/>
                <a:cs typeface="Aharoni" panose="02010803020104030203" pitchFamily="2" charset="-79"/>
              </a:rPr>
              <a:t>Quantum Computing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995D640-6F10-4439-8054-968BE9B5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0504A4-112E-4FDA-9162-CDE0C9E7B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188" y="1586900"/>
            <a:ext cx="3962400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80000"/>
              </a:spcBef>
            </a:pPr>
            <a:r>
              <a:rPr kumimoji="0" lang="en-US" altLang="zh-TW" sz="1600" dirty="0">
                <a:solidFill>
                  <a:srgbClr val="000000"/>
                </a:solidFill>
                <a:latin typeface="Helvetica" panose="020B0604020202020204" pitchFamily="34" charset="0"/>
              </a:rPr>
              <a:t>Google Sycamore (Oct. 23, 2019)</a:t>
            </a:r>
          </a:p>
          <a:p>
            <a:pPr marL="342900" indent="-342900"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kumimoji="0" lang="en-US" altLang="zh-TW" sz="1600" dirty="0">
                <a:solidFill>
                  <a:srgbClr val="000000"/>
                </a:solidFill>
                <a:latin typeface="Helvetica" panose="020B0604020202020204" pitchFamily="34" charset="0"/>
              </a:rPr>
              <a:t>53 qubits</a:t>
            </a:r>
          </a:p>
          <a:p>
            <a:pPr marL="342900" indent="-342900"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kumimoji="0" lang="en-US" altLang="zh-TW" sz="1600" dirty="0">
                <a:solidFill>
                  <a:srgbClr val="000000"/>
                </a:solidFill>
                <a:latin typeface="Helvetica" panose="020B0604020202020204" pitchFamily="34" charset="0"/>
              </a:rPr>
              <a:t>86 couplers</a:t>
            </a:r>
          </a:p>
          <a:p>
            <a:pPr marL="342900" indent="-342900"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kumimoji="0" lang="en-US" altLang="zh-TW" sz="1600" dirty="0">
                <a:solidFill>
                  <a:srgbClr val="000000"/>
                </a:solidFill>
                <a:latin typeface="Helvetica" panose="020B0604020202020204" pitchFamily="34" charset="0"/>
              </a:rPr>
              <a:t>277 DACs</a:t>
            </a:r>
            <a:endParaRPr kumimoji="0" lang="en-US" altLang="zh-TW" sz="1600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pic>
        <p:nvPicPr>
          <p:cNvPr id="6" name="Picture 2" descr="Fig. 1">
            <a:extLst>
              <a:ext uri="{FF2B5EF4-FFF2-40B4-BE49-F238E27FC236}">
                <a16:creationId xmlns:a16="http://schemas.microsoft.com/office/drawing/2014/main" id="{4E38517A-1DB8-483E-B37D-5C8757258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111" y="2291604"/>
            <a:ext cx="2589602" cy="37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373404C-F724-4BDE-BAC3-B723ED2115B4}"/>
              </a:ext>
            </a:extLst>
          </p:cNvPr>
          <p:cNvSpPr/>
          <p:nvPr/>
        </p:nvSpPr>
        <p:spPr>
          <a:xfrm>
            <a:off x="986188" y="356013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600" dirty="0">
                <a:latin typeface="Helvetica" panose="020B0604020202020204" pitchFamily="34" charset="0"/>
              </a:rPr>
              <a:t>Quantum Supremacy</a:t>
            </a:r>
          </a:p>
          <a:p>
            <a:pPr>
              <a:defRPr/>
            </a:pPr>
            <a:r>
              <a:rPr lang="en-US" altLang="zh-TW" sz="1600" dirty="0">
                <a:latin typeface="Helvetica" panose="020B0604020202020204" pitchFamily="34" charset="0"/>
              </a:rPr>
              <a:t>Sycamore processor: 200 seconds </a:t>
            </a:r>
          </a:p>
          <a:p>
            <a:pPr>
              <a:defRPr/>
            </a:pPr>
            <a:r>
              <a:rPr lang="en-US" altLang="zh-TW" sz="1600" dirty="0">
                <a:latin typeface="Helvetica" panose="020B0604020202020204" pitchFamily="34" charset="0"/>
              </a:rPr>
              <a:t>Supercomputer: 10,000 years  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3704C73-C6D3-4B35-856B-240DF8CEC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188" y="4484211"/>
            <a:ext cx="3581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kumimoji="0" lang="en-US" altLang="zh-TW" sz="1400" dirty="0">
                <a:solidFill>
                  <a:schemeClr val="tx1"/>
                </a:solidFill>
                <a:latin typeface="Helvetica" panose="020B0604020202020204" pitchFamily="34" charset="0"/>
              </a:rPr>
              <a:t>F. </a:t>
            </a:r>
            <a:r>
              <a:rPr kumimoji="0" lang="en-US" altLang="zh-TW" sz="1400" dirty="0" err="1">
                <a:solidFill>
                  <a:schemeClr val="tx1"/>
                </a:solidFill>
                <a:latin typeface="Helvetica" panose="020B0604020202020204" pitchFamily="34" charset="0"/>
              </a:rPr>
              <a:t>Arute</a:t>
            </a:r>
            <a:r>
              <a:rPr kumimoji="0" lang="en-US" altLang="zh-TW" sz="1400" dirty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kumimoji="0" lang="en-US" altLang="zh-TW" sz="1400" i="1" dirty="0">
                <a:solidFill>
                  <a:schemeClr val="tx1"/>
                </a:solidFill>
                <a:latin typeface="Helvetica" panose="020B0604020202020204" pitchFamily="34" charset="0"/>
              </a:rPr>
              <a:t>et al.</a:t>
            </a:r>
            <a:r>
              <a:rPr kumimoji="0" lang="en-US" altLang="zh-TW" sz="1400" dirty="0">
                <a:solidFill>
                  <a:schemeClr val="tx1"/>
                </a:solidFill>
                <a:latin typeface="Helvetica" panose="020B0604020202020204" pitchFamily="34" charset="0"/>
              </a:rPr>
              <a:t>, </a:t>
            </a:r>
            <a:r>
              <a:rPr kumimoji="0" lang="fr-FR" altLang="zh-TW" sz="1400" i="1" dirty="0">
                <a:solidFill>
                  <a:schemeClr val="tx1"/>
                </a:solidFill>
                <a:latin typeface="Helvetica" panose="020B0604020202020204" pitchFamily="34" charset="0"/>
              </a:rPr>
              <a:t>Nature</a:t>
            </a:r>
            <a:r>
              <a:rPr kumimoji="0" lang="fr-FR" altLang="zh-TW" sz="1400" dirty="0">
                <a:solidFill>
                  <a:schemeClr val="tx1"/>
                </a:solidFill>
                <a:latin typeface="Helvetica" panose="020B0604020202020204" pitchFamily="34" charset="0"/>
              </a:rPr>
              <a:t> </a:t>
            </a:r>
            <a:r>
              <a:rPr kumimoji="0" lang="fr-FR" altLang="zh-TW" sz="1400" b="1" dirty="0">
                <a:solidFill>
                  <a:schemeClr val="tx1"/>
                </a:solidFill>
                <a:latin typeface="Helvetica" panose="020B0604020202020204" pitchFamily="34" charset="0"/>
              </a:rPr>
              <a:t>574</a:t>
            </a:r>
            <a:r>
              <a:rPr kumimoji="0" lang="fr-FR" altLang="zh-TW" sz="1400" dirty="0">
                <a:solidFill>
                  <a:schemeClr val="tx1"/>
                </a:solidFill>
                <a:latin typeface="Helvetica" panose="020B0604020202020204" pitchFamily="34" charset="0"/>
              </a:rPr>
              <a:t>, 505 (2019)</a:t>
            </a:r>
            <a:endParaRPr kumimoji="0" lang="en-US" altLang="zh-TW" sz="14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87FFB2A-F7CE-48C4-90EA-B8A7A4CE3CC8}"/>
              </a:ext>
            </a:extLst>
          </p:cNvPr>
          <p:cNvSpPr txBox="1"/>
          <p:nvPr/>
        </p:nvSpPr>
        <p:spPr>
          <a:xfrm>
            <a:off x="986188" y="4885072"/>
            <a:ext cx="2117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Helvetica" panose="020B0604020202020204" pitchFamily="34" charset="0"/>
              </a:rPr>
              <a:t>2305</a:t>
            </a:r>
            <a:r>
              <a:rPr lang="en-US" altLang="zh-TW" sz="2000" dirty="0">
                <a:latin typeface="Helvetica" panose="020B0604020202020204" pitchFamily="34" charset="0"/>
              </a:rPr>
              <a:t> Citations</a:t>
            </a:r>
            <a:endParaRPr lang="zh-TW" altLang="en-US" sz="2000" dirty="0">
              <a:latin typeface="Helvetica" panose="020B060402020202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395BAD9-1D66-4451-914E-4C80ADF252BB}"/>
              </a:ext>
            </a:extLst>
          </p:cNvPr>
          <p:cNvSpPr txBox="1"/>
          <p:nvPr/>
        </p:nvSpPr>
        <p:spPr>
          <a:xfrm>
            <a:off x="4905111" y="1586900"/>
            <a:ext cx="366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Helvetica" panose="020B0604020202020204" pitchFamily="34" charset="0"/>
              </a:rPr>
              <a:t>Superconducting qubit based Quantum computer</a:t>
            </a:r>
            <a:endParaRPr lang="zh-TW" altLang="en-US" sz="1600" dirty="0">
              <a:latin typeface="Helvetica" panose="020B0604020202020204" pitchFamily="34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4253060-2FB6-4C3B-AFCC-0EC950A9D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885" y="3779542"/>
            <a:ext cx="3961442" cy="82761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A0F9BD5C-20D7-482C-AA4C-31CCE921EBE5}"/>
              </a:ext>
            </a:extLst>
          </p:cNvPr>
          <p:cNvSpPr txBox="1"/>
          <p:nvPr/>
        </p:nvSpPr>
        <p:spPr>
          <a:xfrm>
            <a:off x="7924800" y="2735668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Helvetica" panose="020B0604020202020204" pitchFamily="34" charset="0"/>
              </a:rPr>
              <a:t>Gate error is important in computing.</a:t>
            </a:r>
            <a:endParaRPr lang="zh-TW" altLang="en-US" sz="1600" dirty="0"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959F77D-EB20-4877-B871-C6C28513551E}"/>
                  </a:ext>
                </a:extLst>
              </p:cNvPr>
              <p:cNvSpPr/>
              <p:nvPr/>
            </p:nvSpPr>
            <p:spPr>
              <a:xfrm>
                <a:off x="8319237" y="3128655"/>
                <a:ext cx="27847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1600" dirty="0">
                    <a:latin typeface="Helvetica" panose="020B0604020202020204" pitchFamily="34" charset="0"/>
                  </a:rPr>
                  <a:t>The</a:t>
                </a:r>
                <a:r>
                  <a:rPr lang="zh-TW" altLang="en-US" sz="1600" dirty="0">
                    <a:latin typeface="Helvetica" panose="020B0604020202020204" pitchFamily="34" charset="0"/>
                  </a:rPr>
                  <a:t> </a:t>
                </a:r>
                <a:r>
                  <a:rPr lang="en-US" altLang="zh-TW" sz="1600" dirty="0">
                    <a:latin typeface="Helvetica" panose="020B0604020202020204" pitchFamily="34" charset="0"/>
                  </a:rPr>
                  <a:t>fault tolerance</a:t>
                </a:r>
                <a:r>
                  <a:rPr lang="zh-TW" altLang="en-US" sz="1600" dirty="0">
                    <a:latin typeface="Helvetica" panose="020B0604020202020204" pitchFamily="34" charset="0"/>
                  </a:rPr>
                  <a:t> </a:t>
                </a:r>
                <a:r>
                  <a:rPr lang="en-US" altLang="zh-TW" sz="1600" dirty="0">
                    <a:latin typeface="Helvetica" panose="020B0604020202020204" pitchFamily="34" charset="0"/>
                  </a:rPr>
                  <a:t>threshold</a:t>
                </a:r>
              </a:p>
              <a:p>
                <a:pPr algn="ctr"/>
                <a:r>
                  <a:rPr lang="en-US" altLang="zh-TW" sz="1600" dirty="0">
                    <a:latin typeface="Helvetica" panose="020B0604020202020204" pitchFamily="34" charset="0"/>
                  </a:rPr>
                  <a:t>Per gate error rate </a:t>
                </a:r>
                <a14:m>
                  <m:oMath xmlns:m="http://schemas.openxmlformats.org/officeDocument/2006/math">
                    <m:r>
                      <a:rPr lang="en-US" altLang="zh-TW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TW" sz="1600" dirty="0">
                    <a:latin typeface="Helvetica" panose="020B0604020202020204" pitchFamily="34" charset="0"/>
                  </a:rPr>
                  <a:t>0.01%</a:t>
                </a:r>
                <a:endParaRPr lang="zh-TW" altLang="en-US" sz="1600" dirty="0"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959F77D-EB20-4877-B871-C6C2851355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237" y="3128655"/>
                <a:ext cx="2784737" cy="584775"/>
              </a:xfrm>
              <a:prstGeom prst="rect">
                <a:avLst/>
              </a:prstGeom>
              <a:blipFill>
                <a:blip r:embed="rId4"/>
                <a:stretch>
                  <a:fillRect l="-438" t="-4167" r="-219" b="-114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87E3AE33-844C-4439-BC94-204399870249}"/>
              </a:ext>
            </a:extLst>
          </p:cNvPr>
          <p:cNvSpPr/>
          <p:nvPr/>
        </p:nvSpPr>
        <p:spPr>
          <a:xfrm>
            <a:off x="7730885" y="2373458"/>
            <a:ext cx="4308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err="1">
                <a:latin typeface="Helvetica" panose="020B0604020202020204" pitchFamily="34" charset="0"/>
              </a:rPr>
              <a:t>Knill</a:t>
            </a:r>
            <a:r>
              <a:rPr lang="en-US" altLang="zh-TW" sz="1400" dirty="0">
                <a:latin typeface="Helvetica" panose="020B0604020202020204" pitchFamily="34" charset="0"/>
              </a:rPr>
              <a:t>, E et al., </a:t>
            </a:r>
            <a:r>
              <a:rPr lang="en-US" altLang="zh-TW" sz="1400" i="1" dirty="0">
                <a:latin typeface="Helvetica" panose="020B0604020202020204" pitchFamily="34" charset="0"/>
              </a:rPr>
              <a:t>Nat. 2005 4347029</a:t>
            </a:r>
            <a:r>
              <a:rPr lang="en-US" altLang="zh-TW" sz="1400" dirty="0">
                <a:latin typeface="Helvetica" panose="020B0604020202020204" pitchFamily="34" charset="0"/>
              </a:rPr>
              <a:t> </a:t>
            </a:r>
            <a:r>
              <a:rPr lang="en-US" altLang="zh-TW" sz="1400" b="1" dirty="0">
                <a:latin typeface="Helvetica" panose="020B0604020202020204" pitchFamily="34" charset="0"/>
              </a:rPr>
              <a:t>434</a:t>
            </a:r>
            <a:r>
              <a:rPr lang="en-US" altLang="zh-TW" sz="1400" dirty="0">
                <a:latin typeface="Helvetica" panose="020B0604020202020204" pitchFamily="34" charset="0"/>
              </a:rPr>
              <a:t>, 39–44 (2005).</a:t>
            </a:r>
            <a:endParaRPr lang="zh-TW" altLang="en-US" sz="14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8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B2E942-FF2F-4DEF-B7BA-3010D6B4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haroni" panose="02010803020104030203" pitchFamily="2" charset="-79"/>
                <a:cs typeface="Aharoni" panose="02010803020104030203" pitchFamily="2" charset="-79"/>
              </a:rPr>
              <a:t>Circuit QED</a:t>
            </a:r>
            <a:endParaRPr lang="zh-TW" altLang="en-US" dirty="0"/>
          </a:p>
        </p:txBody>
      </p:sp>
      <p:pic>
        <p:nvPicPr>
          <p:cNvPr id="3" name="Picture 153" descr="Figure 2">
            <a:extLst>
              <a:ext uri="{FF2B5EF4-FFF2-40B4-BE49-F238E27FC236}">
                <a16:creationId xmlns:a16="http://schemas.microsoft.com/office/drawing/2014/main" id="{9D10B30D-2DCD-42CD-A231-AB21A9D33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01" y="3231923"/>
            <a:ext cx="3698385" cy="19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4F4D38AD-3D0B-47CE-9157-8F2BF0D8A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03" y="5304913"/>
            <a:ext cx="36130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kumimoji="0" lang="en-US" altLang="zh-TW" sz="1400" dirty="0">
                <a:solidFill>
                  <a:schemeClr val="tx1"/>
                </a:solidFill>
              </a:rPr>
              <a:t>A. </a:t>
            </a:r>
            <a:r>
              <a:rPr kumimoji="0" lang="en-US" altLang="zh-TW" sz="1400" dirty="0" err="1">
                <a:solidFill>
                  <a:schemeClr val="tx1"/>
                </a:solidFill>
              </a:rPr>
              <a:t>Blais</a:t>
            </a:r>
            <a:r>
              <a:rPr kumimoji="0" lang="en-US" altLang="zh-TW" sz="1400" dirty="0">
                <a:solidFill>
                  <a:schemeClr val="tx1"/>
                </a:solidFill>
              </a:rPr>
              <a:t> </a:t>
            </a:r>
            <a:r>
              <a:rPr kumimoji="0" lang="en-US" altLang="zh-TW" sz="1400" i="1" dirty="0">
                <a:solidFill>
                  <a:schemeClr val="tx1"/>
                </a:solidFill>
              </a:rPr>
              <a:t>et al.</a:t>
            </a:r>
            <a:r>
              <a:rPr kumimoji="0" lang="en-US" altLang="zh-TW" sz="1400" dirty="0">
                <a:solidFill>
                  <a:schemeClr val="tx1"/>
                </a:solidFill>
              </a:rPr>
              <a:t>, </a:t>
            </a:r>
            <a:r>
              <a:rPr kumimoji="0" lang="fr-FR" altLang="zh-TW" sz="1400" i="1" dirty="0">
                <a:solidFill>
                  <a:schemeClr val="tx1"/>
                </a:solidFill>
              </a:rPr>
              <a:t>PRA</a:t>
            </a:r>
            <a:r>
              <a:rPr kumimoji="0" lang="fr-FR" altLang="zh-TW" sz="1400" dirty="0">
                <a:solidFill>
                  <a:schemeClr val="tx1"/>
                </a:solidFill>
              </a:rPr>
              <a:t> </a:t>
            </a:r>
            <a:r>
              <a:rPr kumimoji="0" lang="fr-FR" altLang="zh-TW" sz="1400" b="1" dirty="0">
                <a:solidFill>
                  <a:schemeClr val="tx1"/>
                </a:solidFill>
              </a:rPr>
              <a:t>69</a:t>
            </a:r>
            <a:r>
              <a:rPr kumimoji="0" lang="fr-FR" altLang="zh-TW" sz="1400" dirty="0">
                <a:solidFill>
                  <a:schemeClr val="tx1"/>
                </a:solidFill>
              </a:rPr>
              <a:t>, 062320 (2004).</a:t>
            </a:r>
            <a:endParaRPr kumimoji="0" lang="en-US" altLang="zh-TW" sz="1400" dirty="0">
              <a:solidFill>
                <a:schemeClr val="tx1"/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77EA245-9F53-49EB-B03C-73AD6093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7113DBD-F4C5-472E-8D02-861771636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1" y="2942998"/>
            <a:ext cx="4048125" cy="3891635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379A0911-5B60-473E-B844-ECD4EF2B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34893"/>
            <a:ext cx="8365469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80000"/>
              </a:spcBef>
            </a:pPr>
            <a:r>
              <a:rPr kumimoji="0" lang="en-US" altLang="zh-TW" sz="2000" dirty="0">
                <a:solidFill>
                  <a:srgbClr val="000000"/>
                </a:solidFill>
                <a:latin typeface="Helvetica" panose="020B0604020202020204" pitchFamily="34" charset="0"/>
              </a:rPr>
              <a:t>Circuit quantum electrodynamics (circuit QED): </a:t>
            </a:r>
          </a:p>
          <a:p>
            <a:pPr marL="342900" indent="-342900"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kumimoji="0" lang="en-US" altLang="zh-TW" sz="2000" dirty="0">
                <a:solidFill>
                  <a:srgbClr val="000000"/>
                </a:solidFill>
                <a:latin typeface="Helvetica" panose="020B0604020202020204" pitchFamily="34" charset="0"/>
              </a:rPr>
              <a:t>borrow the idea from cavity QED to enhance light-atom interaction </a:t>
            </a:r>
          </a:p>
          <a:p>
            <a:pPr marL="342900" indent="-342900">
              <a:spcBef>
                <a:spcPct val="80000"/>
              </a:spcBef>
              <a:buFont typeface="Arial" panose="020B0604020202020204" pitchFamily="34" charset="0"/>
              <a:buChar char="•"/>
            </a:pPr>
            <a:r>
              <a:rPr kumimoji="0" lang="en-US" altLang="zh-TW" sz="2000" dirty="0">
                <a:solidFill>
                  <a:schemeClr val="tx1"/>
                </a:solidFill>
                <a:latin typeface="Helvetica" panose="020B0604020202020204" pitchFamily="34" charset="0"/>
              </a:rPr>
              <a:t>put artificial atoms in superconducting resonator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EAFD8C-E0CB-424E-9CA1-EB694E36233E}"/>
              </a:ext>
            </a:extLst>
          </p:cNvPr>
          <p:cNvSpPr txBox="1"/>
          <p:nvPr/>
        </p:nvSpPr>
        <p:spPr>
          <a:xfrm>
            <a:off x="1350464" y="6214411"/>
            <a:ext cx="30581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Helvetica" panose="020B0604020202020204" pitchFamily="34" charset="0"/>
              </a:rPr>
              <a:t>Chip is fabricated in our lab.</a:t>
            </a:r>
            <a:endParaRPr lang="zh-TW" altLang="en-US" sz="1400" dirty="0">
              <a:latin typeface="Helvetica" panose="020B0604020202020204" pitchFamily="34" charset="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3A2AE9F7-E1AE-4590-BD07-8F26D113077B}"/>
              </a:ext>
            </a:extLst>
          </p:cNvPr>
          <p:cNvGrpSpPr/>
          <p:nvPr/>
        </p:nvGrpSpPr>
        <p:grpSpPr>
          <a:xfrm>
            <a:off x="5832232" y="3437628"/>
            <a:ext cx="5778152" cy="2862322"/>
            <a:chOff x="6375643" y="3368349"/>
            <a:chExt cx="5778152" cy="2862322"/>
          </a:xfrm>
        </p:grpSpPr>
        <p:sp>
          <p:nvSpPr>
            <p:cNvPr id="9" name="Text Box 3">
              <a:extLst>
                <a:ext uri="{FF2B5EF4-FFF2-40B4-BE49-F238E27FC236}">
                  <a16:creationId xmlns:a16="http://schemas.microsoft.com/office/drawing/2014/main" id="{F4C044B6-E010-4FCD-8AE2-77486B0EE1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6301" y="4109440"/>
              <a:ext cx="3657494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kumimoji="0" lang="en-US" altLang="zh-TW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A. </a:t>
              </a:r>
              <a:r>
                <a:rPr kumimoji="0" lang="en-US" altLang="zh-TW" sz="1400" dirty="0" err="1">
                  <a:solidFill>
                    <a:schemeClr val="tx1"/>
                  </a:solidFill>
                  <a:latin typeface="Helvetica" panose="020B0604020202020204" pitchFamily="34" charset="0"/>
                </a:rPr>
                <a:t>Blais</a:t>
              </a:r>
              <a:r>
                <a:rPr kumimoji="0" lang="en-US" altLang="zh-TW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 </a:t>
              </a:r>
              <a:r>
                <a:rPr kumimoji="0" lang="en-US" altLang="zh-TW" sz="1400" i="1" dirty="0">
                  <a:solidFill>
                    <a:schemeClr val="tx1"/>
                  </a:solidFill>
                  <a:latin typeface="Helvetica" panose="020B0604020202020204" pitchFamily="34" charset="0"/>
                </a:rPr>
                <a:t>et al.</a:t>
              </a:r>
              <a:r>
                <a:rPr kumimoji="0" lang="en-US" altLang="zh-TW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, </a:t>
              </a:r>
              <a:r>
                <a:rPr kumimoji="0" lang="fr-FR" altLang="zh-TW" sz="1400" i="1" dirty="0">
                  <a:solidFill>
                    <a:schemeClr val="tx1"/>
                  </a:solidFill>
                  <a:latin typeface="Helvetica" panose="020B0604020202020204" pitchFamily="34" charset="0"/>
                </a:rPr>
                <a:t>PRA</a:t>
              </a:r>
              <a:r>
                <a:rPr kumimoji="0" lang="fr-FR" altLang="zh-TW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 </a:t>
              </a:r>
              <a:r>
                <a:rPr kumimoji="0" lang="fr-FR" altLang="zh-TW" sz="1400" b="1" dirty="0">
                  <a:solidFill>
                    <a:schemeClr val="tx1"/>
                  </a:solidFill>
                  <a:latin typeface="Helvetica" panose="020B0604020202020204" pitchFamily="34" charset="0"/>
                </a:rPr>
                <a:t>69</a:t>
              </a:r>
              <a:r>
                <a:rPr kumimoji="0" lang="fr-FR" altLang="zh-TW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, 062320 (2004).</a:t>
              </a:r>
              <a:endParaRPr kumimoji="0" lang="en-US" altLang="zh-TW" sz="1400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  <a:p>
              <a:pPr marL="342900" indent="-342900">
                <a:spcBef>
                  <a:spcPct val="50000"/>
                </a:spcBef>
              </a:pPr>
              <a:r>
                <a:rPr kumimoji="0" lang="en-US" altLang="zh-TW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D. I. Schuster </a:t>
              </a:r>
              <a:r>
                <a:rPr kumimoji="0" lang="en-US" altLang="zh-TW" sz="1400" i="1" dirty="0">
                  <a:solidFill>
                    <a:schemeClr val="tx1"/>
                  </a:solidFill>
                  <a:latin typeface="Helvetica" panose="020B0604020202020204" pitchFamily="34" charset="0"/>
                </a:rPr>
                <a:t>et al.</a:t>
              </a:r>
              <a:r>
                <a:rPr kumimoji="0" lang="en-US" altLang="zh-TW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, </a:t>
              </a:r>
              <a:r>
                <a:rPr kumimoji="0" lang="fr-FR" altLang="zh-TW" sz="1400" i="1" dirty="0">
                  <a:solidFill>
                    <a:schemeClr val="tx1"/>
                  </a:solidFill>
                  <a:latin typeface="Helvetica" panose="020B0604020202020204" pitchFamily="34" charset="0"/>
                </a:rPr>
                <a:t>PRL</a:t>
              </a:r>
              <a:r>
                <a:rPr kumimoji="0" lang="fr-FR" altLang="zh-TW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 </a:t>
              </a:r>
              <a:r>
                <a:rPr kumimoji="0" lang="fr-FR" altLang="zh-TW" sz="1400" b="1" dirty="0">
                  <a:solidFill>
                    <a:schemeClr val="tx1"/>
                  </a:solidFill>
                  <a:latin typeface="Helvetica" panose="020B0604020202020204" pitchFamily="34" charset="0"/>
                </a:rPr>
                <a:t>94</a:t>
              </a:r>
              <a:r>
                <a:rPr kumimoji="0" lang="fr-FR" altLang="zh-TW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, 123602 (2005</a:t>
              </a:r>
              <a:r>
                <a:rPr lang="en-US" altLang="zh-TW" sz="1400" dirty="0">
                  <a:latin typeface="Helvetica" panose="020B0604020202020204" pitchFamily="34" charset="0"/>
                </a:rPr>
                <a:t>).</a:t>
              </a:r>
              <a:endParaRPr kumimoji="0"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56775A16-EC0E-4A3C-84DD-675C89222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5643" y="3368349"/>
              <a:ext cx="4535611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80000"/>
                </a:spcBef>
              </a:pPr>
              <a:r>
                <a:rPr kumimoji="0" lang="en-US" altLang="zh-TW" sz="16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Additional purposes for introducing resonators: </a:t>
              </a:r>
            </a:p>
            <a:p>
              <a:pPr marL="342900" indent="-342900">
                <a:spcBef>
                  <a:spcPct val="80000"/>
                </a:spcBef>
                <a:buFont typeface="Arial" panose="020B0604020202020204" pitchFamily="34" charset="0"/>
                <a:buChar char="•"/>
              </a:pPr>
              <a:r>
                <a:rPr kumimoji="0" lang="en-US" altLang="zh-TW" sz="16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Qubit state readout </a:t>
              </a:r>
            </a:p>
            <a:p>
              <a:pPr marL="342900" indent="-342900">
                <a:spcBef>
                  <a:spcPct val="80000"/>
                </a:spcBef>
                <a:buFont typeface="Arial" panose="020B0604020202020204" pitchFamily="34" charset="0"/>
                <a:buChar char="•"/>
              </a:pPr>
              <a:endParaRPr kumimoji="0" lang="en-US" altLang="zh-TW" sz="1600" dirty="0">
                <a:solidFill>
                  <a:srgbClr val="000000"/>
                </a:solidFill>
                <a:latin typeface="Helvetica" panose="020B0604020202020204" pitchFamily="34" charset="0"/>
              </a:endParaRPr>
            </a:p>
            <a:p>
              <a:pPr marL="342900" indent="-342900">
                <a:spcBef>
                  <a:spcPct val="80000"/>
                </a:spcBef>
                <a:buFont typeface="Arial" panose="020B0604020202020204" pitchFamily="34" charset="0"/>
                <a:buChar char="•"/>
              </a:pPr>
              <a:r>
                <a:rPr kumimoji="0" lang="en-US" altLang="zh-TW" sz="16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Quantum bus (qubit coupling)</a:t>
              </a:r>
            </a:p>
            <a:p>
              <a:pPr marL="342900" indent="-342900">
                <a:spcBef>
                  <a:spcPct val="80000"/>
                </a:spcBef>
                <a:buFont typeface="Arial" panose="020B0604020202020204" pitchFamily="34" charset="0"/>
                <a:buChar char="•"/>
              </a:pPr>
              <a:endParaRPr kumimoji="0" lang="en-US" altLang="zh-TW" sz="1600" dirty="0">
                <a:solidFill>
                  <a:srgbClr val="000000"/>
                </a:solidFill>
                <a:latin typeface="Helvetica" panose="020B0604020202020204" pitchFamily="34" charset="0"/>
              </a:endParaRPr>
            </a:p>
            <a:p>
              <a:pPr marL="342900" indent="-342900">
                <a:spcBef>
                  <a:spcPct val="80000"/>
                </a:spcBef>
                <a:buFont typeface="Arial" panose="020B0604020202020204" pitchFamily="34" charset="0"/>
                <a:buChar char="•"/>
              </a:pPr>
              <a:r>
                <a:rPr kumimoji="0" lang="en-US" altLang="zh-TW" sz="16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Noise filter (Purcell effect)</a:t>
              </a:r>
            </a:p>
          </p:txBody>
        </p:sp>
        <p:sp>
          <p:nvSpPr>
            <p:cNvPr id="11" name="Text Box 3">
              <a:extLst>
                <a:ext uri="{FF2B5EF4-FFF2-40B4-BE49-F238E27FC236}">
                  <a16:creationId xmlns:a16="http://schemas.microsoft.com/office/drawing/2014/main" id="{DE108382-AF63-4A38-936C-D7CCFDA52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6301" y="5083506"/>
              <a:ext cx="33058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kumimoji="0" lang="en-US" altLang="zh-TW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J. </a:t>
              </a:r>
              <a:r>
                <a:rPr kumimoji="0" lang="en-US" altLang="zh-TW" sz="1400" dirty="0" err="1">
                  <a:solidFill>
                    <a:schemeClr val="tx1"/>
                  </a:solidFill>
                  <a:latin typeface="Helvetica" panose="020B0604020202020204" pitchFamily="34" charset="0"/>
                </a:rPr>
                <a:t>Majer</a:t>
              </a:r>
              <a:r>
                <a:rPr kumimoji="0" lang="en-US" altLang="zh-TW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 </a:t>
              </a:r>
              <a:r>
                <a:rPr kumimoji="0" lang="en-US" altLang="zh-TW" sz="1400" i="1" dirty="0">
                  <a:solidFill>
                    <a:schemeClr val="tx1"/>
                  </a:solidFill>
                  <a:latin typeface="Helvetica" panose="020B0604020202020204" pitchFamily="34" charset="0"/>
                </a:rPr>
                <a:t>et al.</a:t>
              </a:r>
              <a:r>
                <a:rPr kumimoji="0" lang="en-US" altLang="zh-TW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, </a:t>
              </a:r>
              <a:r>
                <a:rPr kumimoji="0" lang="fr-FR" altLang="zh-TW" sz="1400" i="1" dirty="0">
                  <a:solidFill>
                    <a:schemeClr val="tx1"/>
                  </a:solidFill>
                  <a:latin typeface="Helvetica" panose="020B0604020202020204" pitchFamily="34" charset="0"/>
                </a:rPr>
                <a:t>Nature</a:t>
              </a:r>
              <a:r>
                <a:rPr kumimoji="0" lang="fr-FR" altLang="zh-TW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 </a:t>
              </a:r>
              <a:r>
                <a:rPr kumimoji="0" lang="fr-FR" altLang="zh-TW" sz="1400" b="1" dirty="0">
                  <a:solidFill>
                    <a:schemeClr val="tx1"/>
                  </a:solidFill>
                  <a:latin typeface="Helvetica" panose="020B0604020202020204" pitchFamily="34" charset="0"/>
                </a:rPr>
                <a:t>449</a:t>
              </a:r>
              <a:r>
                <a:rPr kumimoji="0" lang="fr-FR" altLang="zh-TW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, 443 (2007).</a:t>
              </a:r>
              <a:endParaRPr kumimoji="0" lang="en-US" altLang="zh-TW" sz="1400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2" name="Text Box 3">
              <a:extLst>
                <a:ext uri="{FF2B5EF4-FFF2-40B4-BE49-F238E27FC236}">
                  <a16:creationId xmlns:a16="http://schemas.microsoft.com/office/drawing/2014/main" id="{F5F8DDE1-2791-405C-93F4-4BBFCD2D3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6301" y="5922894"/>
              <a:ext cx="36574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kumimoji="0" lang="en-US" altLang="zh-TW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A. A. Houck </a:t>
              </a:r>
              <a:r>
                <a:rPr kumimoji="0" lang="en-US" altLang="zh-TW" sz="1400" i="1" dirty="0">
                  <a:solidFill>
                    <a:schemeClr val="tx1"/>
                  </a:solidFill>
                  <a:latin typeface="Helvetica" panose="020B0604020202020204" pitchFamily="34" charset="0"/>
                </a:rPr>
                <a:t>et al.</a:t>
              </a:r>
              <a:r>
                <a:rPr kumimoji="0" lang="en-US" altLang="zh-TW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, </a:t>
              </a:r>
              <a:r>
                <a:rPr kumimoji="0" lang="fr-FR" altLang="zh-TW" sz="1400" i="1" dirty="0">
                  <a:solidFill>
                    <a:schemeClr val="tx1"/>
                  </a:solidFill>
                  <a:latin typeface="Helvetica" panose="020B0604020202020204" pitchFamily="34" charset="0"/>
                </a:rPr>
                <a:t>PRL</a:t>
              </a:r>
              <a:r>
                <a:rPr kumimoji="0" lang="fr-FR" altLang="zh-TW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 </a:t>
              </a:r>
              <a:r>
                <a:rPr kumimoji="0" lang="fr-FR" altLang="zh-TW" sz="1400" b="1" dirty="0">
                  <a:solidFill>
                    <a:schemeClr val="tx1"/>
                  </a:solidFill>
                  <a:latin typeface="Helvetica" panose="020B0604020202020204" pitchFamily="34" charset="0"/>
                </a:rPr>
                <a:t>101</a:t>
              </a:r>
              <a:r>
                <a:rPr kumimoji="0" lang="fr-FR" altLang="zh-TW" sz="14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, 080502 (2008).</a:t>
              </a:r>
              <a:endParaRPr kumimoji="0" lang="en-US" altLang="zh-TW" sz="1400" dirty="0">
                <a:solidFill>
                  <a:schemeClr val="tx1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2DCC30A2-38A5-4443-BE00-204F2199CE48}"/>
              </a:ext>
            </a:extLst>
          </p:cNvPr>
          <p:cNvSpPr/>
          <p:nvPr/>
        </p:nvSpPr>
        <p:spPr>
          <a:xfrm>
            <a:off x="5653454" y="3249018"/>
            <a:ext cx="6119447" cy="3124427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38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F17F85-0C11-46D8-B0A1-55086F98B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haroni" panose="02010803020104030203" pitchFamily="2" charset="-79"/>
                <a:cs typeface="Aharoni" panose="02010803020104030203" pitchFamily="2" charset="-79"/>
              </a:rPr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548262-2114-491A-AE5D-B0B71C1B9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262"/>
            <a:ext cx="5453743" cy="5030787"/>
          </a:xfrm>
        </p:spPr>
        <p:txBody>
          <a:bodyPr>
            <a:normAutofit/>
          </a:bodyPr>
          <a:lstStyle/>
          <a:p>
            <a:r>
              <a:rPr lang="en-US" altLang="zh-TW" sz="2600" dirty="0">
                <a:latin typeface="Helvetica" panose="020B0604020202020204" pitchFamily="34" charset="0"/>
              </a:rPr>
              <a:t>Introduction to SQC</a:t>
            </a:r>
          </a:p>
          <a:p>
            <a:pPr marL="0" indent="0">
              <a:buNone/>
            </a:pPr>
            <a:r>
              <a:rPr lang="en-US" altLang="zh-TW" sz="2600" dirty="0">
                <a:latin typeface="Helvetica" panose="020B0604020202020204" pitchFamily="34" charset="0"/>
              </a:rPr>
              <a:t> </a:t>
            </a:r>
          </a:p>
          <a:p>
            <a:r>
              <a:rPr lang="en-US" altLang="zh-TW" sz="2600" dirty="0">
                <a:latin typeface="Helvetica" panose="020B0604020202020204" pitchFamily="34" charset="0"/>
              </a:rPr>
              <a:t>Qubit state readout</a:t>
            </a:r>
          </a:p>
          <a:p>
            <a:endParaRPr lang="en-US" altLang="zh-TW" sz="2600" dirty="0">
              <a:latin typeface="Helvetica" panose="020B0604020202020204" pitchFamily="34" charset="0"/>
            </a:endParaRPr>
          </a:p>
          <a:p>
            <a:r>
              <a:rPr lang="en-US" altLang="zh-TW" sz="2600" dirty="0">
                <a:latin typeface="Helvetica" panose="020B0604020202020204" pitchFamily="34" charset="0"/>
              </a:rPr>
              <a:t>Coherence of the qubit</a:t>
            </a:r>
          </a:p>
          <a:p>
            <a:pPr marL="0" indent="0">
              <a:buNone/>
            </a:pPr>
            <a:endParaRPr lang="en-US" altLang="zh-TW" sz="2600" dirty="0">
              <a:latin typeface="Helvetica" panose="020B0604020202020204" pitchFamily="34" charset="0"/>
            </a:endParaRPr>
          </a:p>
          <a:p>
            <a:r>
              <a:rPr lang="en-US" altLang="zh-TW" sz="2600" dirty="0">
                <a:solidFill>
                  <a:srgbClr val="FF0000"/>
                </a:solidFill>
                <a:latin typeface="Helvetica" panose="020B0604020202020204" pitchFamily="34" charset="0"/>
              </a:rPr>
              <a:t>Measure single qubit gate error </a:t>
            </a:r>
          </a:p>
          <a:p>
            <a:endParaRPr lang="en-US" altLang="zh-TW" sz="2600" dirty="0">
              <a:latin typeface="Helvetica" panose="020B0604020202020204" pitchFamily="34" charset="0"/>
            </a:endParaRPr>
          </a:p>
          <a:p>
            <a:r>
              <a:rPr lang="en-US" altLang="zh-TW" sz="2600" dirty="0">
                <a:latin typeface="Helvetica" panose="020B0604020202020204" pitchFamily="34" charset="0"/>
              </a:rPr>
              <a:t>Conclusion</a:t>
            </a:r>
          </a:p>
          <a:p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AABA3AC-E8FC-46D0-8894-773FB1D8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C5D80BA6-52E1-4482-8893-FED7F0ABF2D5}"/>
              </a:ext>
            </a:extLst>
          </p:cNvPr>
          <p:cNvSpPr txBox="1">
            <a:spLocks/>
          </p:cNvSpPr>
          <p:nvPr/>
        </p:nvSpPr>
        <p:spPr>
          <a:xfrm>
            <a:off x="6291943" y="4098133"/>
            <a:ext cx="5453743" cy="921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altLang="zh-TW" sz="2000" dirty="0">
                <a:latin typeface="Helvetica" panose="020B0604020202020204" pitchFamily="34" charset="0"/>
              </a:rPr>
              <a:t> </a:t>
            </a:r>
            <a:r>
              <a:rPr lang="en-US" altLang="zh-TW" sz="2400" dirty="0">
                <a:latin typeface="Helvetica" panose="020B0604020202020204" pitchFamily="34" charset="0"/>
              </a:rPr>
              <a:t>Quantum process tomography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Helvetica" panose="020B0604020202020204" pitchFamily="34" charset="0"/>
              </a:rPr>
              <a:t> Randomized benchmarking</a:t>
            </a:r>
          </a:p>
          <a:p>
            <a:pPr algn="ctr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5985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B2E942-FF2F-4DEF-B7BA-3010D6B4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haroni" panose="02010803020104030203" pitchFamily="2" charset="-79"/>
                <a:cs typeface="Aharoni" panose="02010803020104030203" pitchFamily="2" charset="-79"/>
              </a:rPr>
              <a:t>Superconducting Qubit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4F932BD-2521-42D2-B0C7-9968F5D8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B792CA-EE44-48BB-9D05-FD44FB0EA2AD}" type="slidenum">
              <a:rPr lang="zh-TW" altLang="en-US" smtClean="0"/>
              <a:t>5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F218187-6FAC-4CC7-9D4C-AEE4F180E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0" r="50589"/>
          <a:stretch/>
        </p:blipFill>
        <p:spPr>
          <a:xfrm>
            <a:off x="318241" y="1628375"/>
            <a:ext cx="2981930" cy="4291796"/>
          </a:xfrm>
          <a:prstGeom prst="rect">
            <a:avLst/>
          </a:prstGeom>
        </p:spPr>
      </p:pic>
      <p:grpSp>
        <p:nvGrpSpPr>
          <p:cNvPr id="19" name="群組 18">
            <a:extLst>
              <a:ext uri="{FF2B5EF4-FFF2-40B4-BE49-F238E27FC236}">
                <a16:creationId xmlns:a16="http://schemas.microsoft.com/office/drawing/2014/main" id="{5617A0DA-C67A-4C96-9D49-09F9B857009F}"/>
              </a:ext>
            </a:extLst>
          </p:cNvPr>
          <p:cNvGrpSpPr/>
          <p:nvPr/>
        </p:nvGrpSpPr>
        <p:grpSpPr>
          <a:xfrm>
            <a:off x="6721586" y="1566544"/>
            <a:ext cx="3633067" cy="1490573"/>
            <a:chOff x="6736148" y="1351165"/>
            <a:chExt cx="3633067" cy="1490573"/>
          </a:xfrm>
        </p:grpSpPr>
        <p:sp>
          <p:nvSpPr>
            <p:cNvPr id="5" name="標題 1">
              <a:extLst>
                <a:ext uri="{FF2B5EF4-FFF2-40B4-BE49-F238E27FC236}">
                  <a16:creationId xmlns:a16="http://schemas.microsoft.com/office/drawing/2014/main" id="{FA90F1D7-88EF-4454-B1DF-F5FDB0A1B036}"/>
                </a:ext>
              </a:extLst>
            </p:cNvPr>
            <p:cNvSpPr txBox="1">
              <a:spLocks/>
            </p:cNvSpPr>
            <p:nvPr/>
          </p:nvSpPr>
          <p:spPr>
            <a:xfrm>
              <a:off x="6736148" y="1351165"/>
              <a:ext cx="2061270" cy="4767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dirty="0">
                  <a:latin typeface="Helvetica" panose="020B0604020202020204" pitchFamily="34" charset="0"/>
                  <a:cs typeface="Arial" panose="020B0604020202020204" pitchFamily="34" charset="0"/>
                </a:rPr>
                <a:t>Josephson Junction </a:t>
              </a:r>
              <a:r>
                <a:rPr lang="zh-TW" altLang="en-US" sz="1600" dirty="0">
                  <a:latin typeface="Helvetica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6" name="Text Box 1043">
              <a:extLst>
                <a:ext uri="{FF2B5EF4-FFF2-40B4-BE49-F238E27FC236}">
                  <a16:creationId xmlns:a16="http://schemas.microsoft.com/office/drawing/2014/main" id="{DC2316F4-64E6-4199-9F3E-0E5CD0382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2235" y="1899590"/>
              <a:ext cx="18469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 type="none" w="med" len="sm"/>
                  <a:tailEnd type="none" w="med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FF33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sz="2000">
                  <a:solidFill>
                    <a:srgbClr val="FF33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sz="2000">
                  <a:solidFill>
                    <a:srgbClr val="FF33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sz="2000">
                  <a:solidFill>
                    <a:srgbClr val="FF33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sz="2000">
                  <a:solidFill>
                    <a:srgbClr val="FF33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FF33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FF33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FF33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FF33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600" dirty="0">
                  <a:solidFill>
                    <a:schemeClr val="tx1"/>
                  </a:solidFill>
                  <a:latin typeface="Helvetica" panose="020B0604020202020204" pitchFamily="34" charset="0"/>
                </a:rPr>
                <a:t>Nonlinear inductor</a:t>
              </a:r>
            </a:p>
          </p:txBody>
        </p:sp>
        <p:pic>
          <p:nvPicPr>
            <p:cNvPr id="7" name="圖片 6" descr="一張含有 畫畫 的圖片&#10;&#10;自動產生的描述">
              <a:extLst>
                <a:ext uri="{FF2B5EF4-FFF2-40B4-BE49-F238E27FC236}">
                  <a16:creationId xmlns:a16="http://schemas.microsoft.com/office/drawing/2014/main" id="{C86BC72A-D291-4981-806D-83F986650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148" y="1628375"/>
              <a:ext cx="1381886" cy="121336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>
                  <a:extLst>
                    <a:ext uri="{FF2B5EF4-FFF2-40B4-BE49-F238E27FC236}">
                      <a16:creationId xmlns:a16="http://schemas.microsoft.com/office/drawing/2014/main" id="{0B822B1C-EFFD-4FE6-90D6-1AD56CB23A31}"/>
                    </a:ext>
                  </a:extLst>
                </p:cNvPr>
                <p:cNvSpPr txBox="1"/>
                <p:nvPr/>
              </p:nvSpPr>
              <p:spPr>
                <a:xfrm>
                  <a:off x="8210864" y="1962971"/>
                  <a:ext cx="24686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8" name="文字方塊 7">
                  <a:extLst>
                    <a:ext uri="{FF2B5EF4-FFF2-40B4-BE49-F238E27FC236}">
                      <a16:creationId xmlns:a16="http://schemas.microsoft.com/office/drawing/2014/main" id="{0B822B1C-EFFD-4FE6-90D6-1AD56CB23A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0864" y="1962971"/>
                  <a:ext cx="24686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5000" r="-1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8EA1AD1-5918-4780-8FBB-99FFA4D154B0}"/>
              </a:ext>
            </a:extLst>
          </p:cNvPr>
          <p:cNvSpPr/>
          <p:nvPr/>
        </p:nvSpPr>
        <p:spPr>
          <a:xfrm>
            <a:off x="838200" y="6440459"/>
            <a:ext cx="4134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TW" sz="1400" dirty="0">
                <a:latin typeface="Helvetica" panose="020B0604020202020204" pitchFamily="34" charset="0"/>
              </a:rPr>
              <a:t>P. Krantz </a:t>
            </a:r>
            <a:r>
              <a:rPr lang="en-US" altLang="zh-TW" sz="1400" i="1" dirty="0">
                <a:latin typeface="Helvetica" panose="020B0604020202020204" pitchFamily="34" charset="0"/>
              </a:rPr>
              <a:t>et al.</a:t>
            </a:r>
            <a:r>
              <a:rPr lang="en-US" altLang="zh-TW" sz="1400" dirty="0">
                <a:latin typeface="Helvetica" panose="020B0604020202020204" pitchFamily="34" charset="0"/>
              </a:rPr>
              <a:t>, </a:t>
            </a:r>
            <a:r>
              <a:rPr lang="fr-FR" altLang="zh-TW" sz="1400" i="1" dirty="0">
                <a:latin typeface="Helvetica" panose="020B0604020202020204" pitchFamily="34" charset="0"/>
              </a:rPr>
              <a:t>Appl. Phys. Rev.</a:t>
            </a:r>
            <a:r>
              <a:rPr lang="fr-FR" altLang="zh-TW" sz="1400" dirty="0">
                <a:latin typeface="Helvetica" panose="020B0604020202020204" pitchFamily="34" charset="0"/>
              </a:rPr>
              <a:t> </a:t>
            </a:r>
            <a:r>
              <a:rPr lang="fr-FR" altLang="zh-TW" sz="1400" b="1" dirty="0">
                <a:latin typeface="Helvetica" panose="020B0604020202020204" pitchFamily="34" charset="0"/>
              </a:rPr>
              <a:t>6</a:t>
            </a:r>
            <a:r>
              <a:rPr lang="fr-FR" altLang="zh-TW" sz="1400" dirty="0">
                <a:latin typeface="Helvetica" panose="020B0604020202020204" pitchFamily="34" charset="0"/>
              </a:rPr>
              <a:t>, 021318 (2019)</a:t>
            </a:r>
            <a:endParaRPr lang="en-US" altLang="zh-TW" sz="1400" dirty="0"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B019F30-9444-42C4-9639-FD740D2A4348}"/>
                  </a:ext>
                </a:extLst>
              </p:cNvPr>
              <p:cNvSpPr txBox="1"/>
              <p:nvPr/>
            </p:nvSpPr>
            <p:spPr>
              <a:xfrm>
                <a:off x="6932101" y="4429892"/>
                <a:ext cx="3109328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1600" dirty="0">
                    <a:latin typeface="Helvetica" panose="020B0604020202020204" pitchFamily="34" charset="0"/>
                  </a:rPr>
                  <a:t>Anharmonicity</a:t>
                </a:r>
                <a:endParaRPr lang="en-US" altLang="zh-TW" sz="1600" i="1" dirty="0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zh-TW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300 </m:t>
                    </m:r>
                    <m:r>
                      <m:rPr>
                        <m:sty m:val="p"/>
                      </m:rPr>
                      <a:rPr lang="en-US" altLang="zh-TW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MHz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B019F30-9444-42C4-9639-FD740D2A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101" y="4429892"/>
                <a:ext cx="3109328" cy="523220"/>
              </a:xfrm>
              <a:prstGeom prst="rect">
                <a:avLst/>
              </a:prstGeom>
              <a:blipFill>
                <a:blip r:embed="rId6"/>
                <a:stretch>
                  <a:fillRect l="-3922" t="-13953" b="-69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圖片 17">
            <a:extLst>
              <a:ext uri="{FF2B5EF4-FFF2-40B4-BE49-F238E27FC236}">
                <a16:creationId xmlns:a16="http://schemas.microsoft.com/office/drawing/2014/main" id="{092932D2-CB04-494C-8A88-4EC6595373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3502106" y="1566544"/>
            <a:ext cx="3017545" cy="43536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7D668A0F-9F5B-4662-987E-972EC02192D6}"/>
                  </a:ext>
                </a:extLst>
              </p:cNvPr>
              <p:cNvSpPr/>
              <p:nvPr/>
            </p:nvSpPr>
            <p:spPr>
              <a:xfrm>
                <a:off x="6823186" y="3269382"/>
                <a:ext cx="3976877" cy="761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𝛷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b>
                          <m:sSubPr>
                            <m:ctrlP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  <m:sSub>
                          <m:sSubPr>
                            <m:ctrlP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𝛷</m:t>
                            </m:r>
                          </m:e>
                        </m:d>
                      </m:e>
                    </m:ra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zh-TW" altLang="en-US" i="1" dirty="0">
                    <a:latin typeface="Cambria Math" panose="02040503050406030204" pitchFamily="18" charset="0"/>
                  </a:rPr>
                  <a:t> </a:t>
                </a:r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~5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GHz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20 mK</a:t>
                </a:r>
                <a:endParaRPr lang="zh-TW" altLang="en-US" dirty="0"/>
              </a:p>
            </p:txBody>
          </p:sp>
        </mc:Choice>
        <mc:Fallback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7D668A0F-9F5B-4662-987E-972EC02192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186" y="3269382"/>
                <a:ext cx="3976877" cy="761812"/>
              </a:xfrm>
              <a:prstGeom prst="rect">
                <a:avLst/>
              </a:prstGeom>
              <a:blipFill>
                <a:blip r:embed="rId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A5B13848-5E3F-48FE-B93B-E398BA29C324}"/>
                  </a:ext>
                </a:extLst>
              </p:cNvPr>
              <p:cNvSpPr/>
              <p:nvPr/>
            </p:nvSpPr>
            <p:spPr>
              <a:xfrm>
                <a:off x="1340094" y="5988749"/>
                <a:ext cx="1565177" cy="367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TW" sz="1600" b="0" i="0" smtClean="0">
                          <a:latin typeface="Cambria Math" panose="02040503050406030204" pitchFamily="18" charset="0"/>
                        </a:rPr>
                        <m:t>=1/</m:t>
                      </m:r>
                      <m:rad>
                        <m:radPr>
                          <m:degHide m:val="on"/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𝐿𝐶</m:t>
                          </m:r>
                        </m:e>
                      </m:ra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A5B13848-5E3F-48FE-B93B-E398BA29C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094" y="5988749"/>
                <a:ext cx="1565177" cy="367601"/>
              </a:xfrm>
              <a:prstGeom prst="rect">
                <a:avLst/>
              </a:prstGeom>
              <a:blipFill>
                <a:blip r:embed="rId1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6890707B-58AB-4768-B421-0CB03B30FC43}"/>
                  </a:ext>
                </a:extLst>
              </p:cNvPr>
              <p:cNvSpPr txBox="1"/>
              <p:nvPr/>
            </p:nvSpPr>
            <p:spPr>
              <a:xfrm>
                <a:off x="10083800" y="3316382"/>
                <a:ext cx="1234876" cy="667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altLang="zh-TW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altLang="zh-TW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altLang="zh-TW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TW" altLang="en-US" dirty="0"/>
                  <a:t> </a:t>
                </a:r>
                <a:endParaRPr lang="en-US" altLang="zh-TW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altLang="zh-TW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altLang="zh-TW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altLang="zh-TW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6890707B-58AB-4768-B421-0CB03B30F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800" y="3316382"/>
                <a:ext cx="1234876" cy="667812"/>
              </a:xfrm>
              <a:prstGeom prst="rect">
                <a:avLst/>
              </a:prstGeom>
              <a:blipFill>
                <a:blip r:embed="rId1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0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2B1C04-DD6D-46AA-BE0C-FD945653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haroni" panose="02010803020104030203" pitchFamily="2" charset="-79"/>
                <a:cs typeface="Aharoni" panose="02010803020104030203" pitchFamily="2" charset="-79"/>
              </a:rPr>
              <a:t>Qubit State Dispersive Readout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08DB10D-A3E4-471B-877A-1B99AF81F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F0A8307-E547-4BDA-8C48-9F68B444E7DD}"/>
              </a:ext>
            </a:extLst>
          </p:cNvPr>
          <p:cNvSpPr/>
          <p:nvPr/>
        </p:nvSpPr>
        <p:spPr>
          <a:xfrm>
            <a:off x="606601" y="1506022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Helvetica" panose="020B0604020202020204" pitchFamily="34" charset="0"/>
                <a:cs typeface="Arial" panose="020B0604020202020204" pitchFamily="34" charset="0"/>
              </a:rPr>
              <a:t>Jaynes-Cummings Hamiltonian</a:t>
            </a:r>
            <a:endParaRPr lang="zh-TW" altLang="en-US" dirty="0"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923F6DF-8C34-4575-8044-7309C9C9BFF7}"/>
                  </a:ext>
                </a:extLst>
              </p:cNvPr>
              <p:cNvSpPr/>
              <p:nvPr/>
            </p:nvSpPr>
            <p:spPr>
              <a:xfrm>
                <a:off x="606601" y="1886144"/>
                <a:ext cx="6585042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TW" alt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JC</m:t>
                        </m:r>
                      </m:sub>
                    </m:sSub>
                    <m:r>
                      <a:rPr lang="zh-TW" alt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TW" alt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TW" alt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TW" alt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sSub>
                      <m:sSubPr>
                        <m:ctrlP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TW" alt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  <m:r>
                      <a:rPr lang="zh-TW" alt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+ℏ</m:t>
                    </m:r>
                    <m:sSub>
                      <m:sSubPr>
                        <m:ctrlP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zh-TW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zh-TW" alt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zh-TW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zh-TW" alt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+ℏ</m:t>
                    </m:r>
                    <m:r>
                      <a:rPr lang="zh-TW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zh-TW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sSup>
                          <m:sSupPr>
                            <m:ctrlP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zh-TW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zh-TW" alt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zh-TW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923F6DF-8C34-4575-8044-7309C9C9B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01" y="1886144"/>
                <a:ext cx="6585042" cy="5068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B28F5EF-F7A3-434E-AAF4-5094468E53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2806" y="1954913"/>
                <a:ext cx="324494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80000"/>
                  </a:spcBef>
                </a:pPr>
                <a:r>
                  <a:rPr kumimoji="0" lang="en-US" altLang="zh-TW" dirty="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Strong coupling: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≫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kumimoji="0" lang="en-US" altLang="zh-TW" dirty="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  </a:t>
                </a:r>
                <a:endParaRPr kumimoji="0" lang="en-US" altLang="zh-TW" dirty="0">
                  <a:solidFill>
                    <a:srgbClr val="FF0000"/>
                  </a:solidFill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B28F5EF-F7A3-434E-AAF4-5094468E5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2806" y="1954913"/>
                <a:ext cx="3244942" cy="369332"/>
              </a:xfrm>
              <a:prstGeom prst="rect">
                <a:avLst/>
              </a:prstGeom>
              <a:blipFill>
                <a:blip r:embed="rId3"/>
                <a:stretch>
                  <a:fillRect l="-1692" t="-10000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5497D3A-21C4-42AE-AEDE-C78A966AB960}"/>
                  </a:ext>
                </a:extLst>
              </p:cNvPr>
              <p:cNvSpPr/>
              <p:nvPr/>
            </p:nvSpPr>
            <p:spPr>
              <a:xfrm>
                <a:off x="606601" y="3315712"/>
                <a:ext cx="29274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>
                    <a:solidFill>
                      <a:schemeClr val="tx1"/>
                    </a:solidFill>
                    <a:latin typeface="Helvetica" panose="020B0604020202020204" pitchFamily="34" charset="0"/>
                  </a:rPr>
                  <a:t>Dispersive regime: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</m:d>
                    <m:r>
                      <a:rPr lang="zh-TW" alt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zh-TW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altLang="zh-TW" dirty="0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5497D3A-21C4-42AE-AEDE-C78A966AB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01" y="3315712"/>
                <a:ext cx="2927404" cy="369332"/>
              </a:xfrm>
              <a:prstGeom prst="rect">
                <a:avLst/>
              </a:prstGeom>
              <a:blipFill>
                <a:blip r:embed="rId4"/>
                <a:stretch>
                  <a:fillRect l="-1875" t="-983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8B41C91C-B8AD-4ECB-9620-FB7C5DD792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601" y="2646919"/>
                <a:ext cx="30188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80000"/>
                  </a:spcBef>
                </a:pPr>
                <a:r>
                  <a:rPr kumimoji="0" lang="en-US" altLang="zh-TW" dirty="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Detuning: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</m:d>
                    <m:r>
                      <a:rPr lang="zh-TW" altLang="en-US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|"/>
                        <m:endChr m:val="|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zh-TW" alt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  <m:r>
                          <a:rPr lang="zh-TW" altLang="en-US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e>
                    </m:d>
                  </m:oMath>
                </a14:m>
                <a:endParaRPr kumimoji="0" lang="en-US" altLang="zh-TW" dirty="0">
                  <a:solidFill>
                    <a:srgbClr val="FF0000"/>
                  </a:solidFill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8B41C91C-B8AD-4ECB-9620-FB7C5DD79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601" y="2646919"/>
                <a:ext cx="3018840" cy="369332"/>
              </a:xfrm>
              <a:prstGeom prst="rect">
                <a:avLst/>
              </a:prstGeom>
              <a:blipFill>
                <a:blip r:embed="rId5"/>
                <a:stretch>
                  <a:fillRect l="-1818" t="-8197" b="-245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78D07B29-44C3-465A-9403-E93E2062C8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8555" y="4819923"/>
                <a:ext cx="406926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80000"/>
                  </a:spcBef>
                </a:pPr>
                <a:r>
                  <a:rPr kumimoji="0" lang="en-US" altLang="zh-TW" dirty="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Qubit state dependent cavity shift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zh-TW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endParaRPr kumimoji="0" lang="en-US" altLang="zh-TW" dirty="0">
                  <a:solidFill>
                    <a:srgbClr val="000000"/>
                  </a:solidFill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78D07B29-44C3-465A-9403-E93E2062C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555" y="4819923"/>
                <a:ext cx="4069265" cy="369332"/>
              </a:xfrm>
              <a:prstGeom prst="rect">
                <a:avLst/>
              </a:prstGeom>
              <a:blipFill>
                <a:blip r:embed="rId6"/>
                <a:stretch>
                  <a:fillRect l="-1349" t="-10000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群組 10">
            <a:extLst>
              <a:ext uri="{FF2B5EF4-FFF2-40B4-BE49-F238E27FC236}">
                <a16:creationId xmlns:a16="http://schemas.microsoft.com/office/drawing/2014/main" id="{400FD4CC-33D0-47C2-BA79-55D65A379CD4}"/>
              </a:ext>
            </a:extLst>
          </p:cNvPr>
          <p:cNvGrpSpPr/>
          <p:nvPr/>
        </p:nvGrpSpPr>
        <p:grpSpPr>
          <a:xfrm>
            <a:off x="359860" y="3679026"/>
            <a:ext cx="4849559" cy="1077997"/>
            <a:chOff x="150310" y="1130003"/>
            <a:chExt cx="4849559" cy="1077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8C953200-33EC-48FD-A5CB-9B909E1CD738}"/>
                    </a:ext>
                  </a:extLst>
                </p:cNvPr>
                <p:cNvSpPr/>
                <p:nvPr/>
              </p:nvSpPr>
              <p:spPr>
                <a:xfrm>
                  <a:off x="150310" y="1130003"/>
                  <a:ext cx="4849559" cy="7146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𝑠𝑝</m:t>
                            </m:r>
                          </m:sub>
                        </m:sSub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zh-TW" alt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  <m:d>
                          <m:dPr>
                            <m:ctrlP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zh-TW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TW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𝜒𝜎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zh-TW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TW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zh-TW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zh-TW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TW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zh-TW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zh-TW" alt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zh-TW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zh-TW" alt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  <m:sSub>
                          <m:sSubPr>
                            <m:ctrlP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zh-TW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  <m:sSub>
                          <m:sSubPr>
                            <m:ctrlP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zh-TW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8C953200-33EC-48FD-A5CB-9B909E1CD7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310" y="1130003"/>
                  <a:ext cx="4849559" cy="71468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64FF8B5-66AB-4D6F-A06C-A842A0020FFB}"/>
                </a:ext>
              </a:extLst>
            </p:cNvPr>
            <p:cNvSpPr/>
            <p:nvPr/>
          </p:nvSpPr>
          <p:spPr>
            <a:xfrm>
              <a:off x="2062163" y="1341939"/>
              <a:ext cx="371475" cy="3285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7A937EA5-2989-433F-9888-9DB450D02F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6969" y="1822621"/>
              <a:ext cx="138011" cy="3853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DC1408B-4420-4FF2-B037-A5D33A74854B}"/>
                  </a:ext>
                </a:extLst>
              </p:cNvPr>
              <p:cNvSpPr/>
              <p:nvPr/>
            </p:nvSpPr>
            <p:spPr>
              <a:xfrm>
                <a:off x="5051926" y="3870557"/>
                <a:ext cx="11993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zh-TW" alt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type m:val="lin"/>
                        <m:ctrlP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zh-TW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</m:den>
                    </m:f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DC1408B-4420-4FF2-B037-A5D33A748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926" y="3870557"/>
                <a:ext cx="1199303" cy="369332"/>
              </a:xfrm>
              <a:prstGeom prst="rect">
                <a:avLst/>
              </a:prstGeom>
              <a:blipFill>
                <a:blip r:embed="rId8"/>
                <a:stretch>
                  <a:fillRect t="-116393" r="-36224" b="-1754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圖片 18">
            <a:extLst>
              <a:ext uri="{FF2B5EF4-FFF2-40B4-BE49-F238E27FC236}">
                <a16:creationId xmlns:a16="http://schemas.microsoft.com/office/drawing/2014/main" id="{5F53D1F4-93FE-42D8-B2AB-03766741B8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7431" y="3555962"/>
            <a:ext cx="4069265" cy="2684349"/>
          </a:xfrm>
          <a:prstGeom prst="rect">
            <a:avLst/>
          </a:prstGeom>
        </p:spPr>
      </p:pic>
      <p:sp>
        <p:nvSpPr>
          <p:cNvPr id="21" name="Text Box 3">
            <a:extLst>
              <a:ext uri="{FF2B5EF4-FFF2-40B4-BE49-F238E27FC236}">
                <a16:creationId xmlns:a16="http://schemas.microsoft.com/office/drawing/2014/main" id="{0CC0C085-E983-4F29-B85B-81912D7D6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360" y="6274695"/>
            <a:ext cx="3574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kumimoji="0" lang="en-US" altLang="zh-TW" sz="1400" dirty="0">
                <a:solidFill>
                  <a:schemeClr val="tx1"/>
                </a:solidFill>
                <a:latin typeface="Helvetica" panose="020B0604020202020204" pitchFamily="34" charset="0"/>
              </a:rPr>
              <a:t>A. </a:t>
            </a:r>
            <a:r>
              <a:rPr kumimoji="0" lang="en-US" altLang="zh-TW" sz="1400" dirty="0" err="1">
                <a:solidFill>
                  <a:schemeClr val="tx1"/>
                </a:solidFill>
                <a:latin typeface="Helvetica" panose="020B0604020202020204" pitchFamily="34" charset="0"/>
              </a:rPr>
              <a:t>Blais</a:t>
            </a:r>
            <a:r>
              <a:rPr kumimoji="0" lang="en-US" altLang="zh-TW" sz="1400" dirty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kumimoji="0" lang="en-US" altLang="zh-TW" sz="1400" i="1" dirty="0">
                <a:solidFill>
                  <a:schemeClr val="tx1"/>
                </a:solidFill>
                <a:latin typeface="Helvetica" panose="020B0604020202020204" pitchFamily="34" charset="0"/>
              </a:rPr>
              <a:t>et al.</a:t>
            </a:r>
            <a:r>
              <a:rPr kumimoji="0" lang="en-US" altLang="zh-TW" sz="1400" dirty="0">
                <a:solidFill>
                  <a:schemeClr val="tx1"/>
                </a:solidFill>
                <a:latin typeface="Helvetica" panose="020B0604020202020204" pitchFamily="34" charset="0"/>
              </a:rPr>
              <a:t>, </a:t>
            </a:r>
            <a:r>
              <a:rPr kumimoji="0" lang="fr-FR" altLang="zh-TW" sz="1400" i="1" dirty="0">
                <a:solidFill>
                  <a:schemeClr val="tx1"/>
                </a:solidFill>
                <a:latin typeface="Helvetica" panose="020B0604020202020204" pitchFamily="34" charset="0"/>
              </a:rPr>
              <a:t>PRA</a:t>
            </a:r>
            <a:r>
              <a:rPr kumimoji="0" lang="fr-FR" altLang="zh-TW" sz="1400" dirty="0">
                <a:solidFill>
                  <a:schemeClr val="tx1"/>
                </a:solidFill>
                <a:latin typeface="Helvetica" panose="020B0604020202020204" pitchFamily="34" charset="0"/>
              </a:rPr>
              <a:t> </a:t>
            </a:r>
            <a:r>
              <a:rPr kumimoji="0" lang="fr-FR" altLang="zh-TW" sz="1400" b="1" dirty="0">
                <a:solidFill>
                  <a:schemeClr val="tx1"/>
                </a:solidFill>
                <a:latin typeface="Helvetica" panose="020B0604020202020204" pitchFamily="34" charset="0"/>
              </a:rPr>
              <a:t>69</a:t>
            </a:r>
            <a:r>
              <a:rPr kumimoji="0" lang="fr-FR" altLang="zh-TW" sz="1400" dirty="0">
                <a:solidFill>
                  <a:schemeClr val="tx1"/>
                </a:solidFill>
                <a:latin typeface="Helvetica" panose="020B0604020202020204" pitchFamily="34" charset="0"/>
              </a:rPr>
              <a:t>, 062320 (2004)</a:t>
            </a:r>
            <a:endParaRPr kumimoji="0" lang="en-US" altLang="zh-TW" sz="14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pic>
        <p:nvPicPr>
          <p:cNvPr id="18" name="Picture 153" descr="Figure 2">
            <a:extLst>
              <a:ext uri="{FF2B5EF4-FFF2-40B4-BE49-F238E27FC236}">
                <a16:creationId xmlns:a16="http://schemas.microsoft.com/office/drawing/2014/main" id="{4F7098BF-2D5C-40D6-858F-18E95F80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064" y="1255513"/>
            <a:ext cx="2743201" cy="143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群組 16">
            <a:extLst>
              <a:ext uri="{FF2B5EF4-FFF2-40B4-BE49-F238E27FC236}">
                <a16:creationId xmlns:a16="http://schemas.microsoft.com/office/drawing/2014/main" id="{4A483F62-8DDA-4DD9-9CE2-FD60E39F57D3}"/>
              </a:ext>
            </a:extLst>
          </p:cNvPr>
          <p:cNvGrpSpPr/>
          <p:nvPr/>
        </p:nvGrpSpPr>
        <p:grpSpPr>
          <a:xfrm>
            <a:off x="8702584" y="3251133"/>
            <a:ext cx="1541080" cy="498490"/>
            <a:chOff x="8702584" y="3258898"/>
            <a:chExt cx="1541080" cy="498490"/>
          </a:xfrm>
        </p:grpSpPr>
        <p:sp>
          <p:nvSpPr>
            <p:cNvPr id="3" name="橢圓 2">
              <a:extLst>
                <a:ext uri="{FF2B5EF4-FFF2-40B4-BE49-F238E27FC236}">
                  <a16:creationId xmlns:a16="http://schemas.microsoft.com/office/drawing/2014/main" id="{5ED96511-2550-496F-B707-FCA3EE50801D}"/>
                </a:ext>
              </a:extLst>
            </p:cNvPr>
            <p:cNvSpPr/>
            <p:nvPr/>
          </p:nvSpPr>
          <p:spPr>
            <a:xfrm>
              <a:off x="9319846" y="3577388"/>
              <a:ext cx="180000" cy="1800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26C61206-9921-48EE-96FA-C6F3AB6C6EAA}"/>
                    </a:ext>
                  </a:extLst>
                </p:cNvPr>
                <p:cNvSpPr txBox="1"/>
                <p:nvPr/>
              </p:nvSpPr>
              <p:spPr>
                <a:xfrm>
                  <a:off x="8702584" y="3258898"/>
                  <a:ext cx="154108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400" dirty="0">
                      <a:latin typeface="Helvetica" panose="020B0604020202020204" pitchFamily="34" charset="0"/>
                    </a:rPr>
                    <a:t>Probe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TW" alt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zh-TW" altLang="en-US" sz="1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1400" i="1">
                          <a:latin typeface="Cambria Math" panose="02040503050406030204" pitchFamily="18" charset="0"/>
                        </a:rPr>
                        <m:t>𝜒</m:t>
                      </m:r>
                    </m:oMath>
                  </a14:m>
                  <a:endParaRPr lang="zh-TW" altLang="en-US" sz="1400" dirty="0">
                    <a:latin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26C61206-9921-48EE-96FA-C6F3AB6C6E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2584" y="3258898"/>
                  <a:ext cx="1541080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1190" t="-1961" b="-1960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63E1C6DB-DF12-4D2D-BD83-B1060DA87717}"/>
              </a:ext>
            </a:extLst>
          </p:cNvPr>
          <p:cNvCxnSpPr/>
          <p:nvPr/>
        </p:nvCxnSpPr>
        <p:spPr>
          <a:xfrm>
            <a:off x="9409846" y="3755929"/>
            <a:ext cx="0" cy="80840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43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 descr="一張含有 文字 的圖片&#10;&#10;自動產生的描述">
            <a:extLst>
              <a:ext uri="{FF2B5EF4-FFF2-40B4-BE49-F238E27FC236}">
                <a16:creationId xmlns:a16="http://schemas.microsoft.com/office/drawing/2014/main" id="{F5CB68F9-7B55-45DF-8B16-C6A161950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09" y="3879190"/>
            <a:ext cx="4500000" cy="2842285"/>
          </a:xfrm>
          <a:prstGeom prst="rect">
            <a:avLst/>
          </a:prstGeom>
        </p:spPr>
      </p:pic>
      <p:pic>
        <p:nvPicPr>
          <p:cNvPr id="20" name="圖片 19" descr="一張含有 地圖 的圖片&#10;&#10;自動產生的描述">
            <a:extLst>
              <a:ext uri="{FF2B5EF4-FFF2-40B4-BE49-F238E27FC236}">
                <a16:creationId xmlns:a16="http://schemas.microsoft.com/office/drawing/2014/main" id="{146DA365-36D0-4616-A199-FE513A31A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09" y="1044710"/>
            <a:ext cx="4500000" cy="2842284"/>
          </a:xfrm>
          <a:prstGeom prst="rect">
            <a:avLst/>
          </a:prstGeom>
        </p:spPr>
      </p:pic>
      <p:pic>
        <p:nvPicPr>
          <p:cNvPr id="13" name="圖片 12" descr="一張含有 文字, 地圖 的圖片&#10;&#10;自動產生的描述">
            <a:extLst>
              <a:ext uri="{FF2B5EF4-FFF2-40B4-BE49-F238E27FC236}">
                <a16:creationId xmlns:a16="http://schemas.microsoft.com/office/drawing/2014/main" id="{373CFF70-03F4-44DD-905F-E2EA557A9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6" y="3589697"/>
            <a:ext cx="4224277" cy="266813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0EC0412-7E72-430D-9CE3-056F907F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haroni" panose="02010803020104030203" pitchFamily="2" charset="-79"/>
                <a:cs typeface="Aharoni" panose="02010803020104030203" pitchFamily="2" charset="-79"/>
              </a:rPr>
              <a:t>Coherence of the Qubit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9485F6C-8A09-4CDC-A662-A8E38ECB8DFE}"/>
              </a:ext>
            </a:extLst>
          </p:cNvPr>
          <p:cNvSpPr txBox="1"/>
          <p:nvPr/>
        </p:nvSpPr>
        <p:spPr>
          <a:xfrm>
            <a:off x="228600" y="1514866"/>
            <a:ext cx="39956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Helvetica" panose="020B0604020202020204" pitchFamily="34" charset="0"/>
              </a:rPr>
              <a:t>Quantum Control: Rabi oscillation</a:t>
            </a:r>
            <a:endParaRPr lang="zh-TW" altLang="en-US" sz="2000" dirty="0">
              <a:latin typeface="Helvetica" panose="020B0604020202020204" pitchFamily="34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61AA5626-32DB-45AB-97A8-3F3AFC909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9" y="1925119"/>
            <a:ext cx="2985873" cy="1835248"/>
          </a:xfrm>
          <a:prstGeom prst="rect">
            <a:avLst/>
          </a:prstGeom>
        </p:spPr>
      </p:pic>
      <p:sp>
        <p:nvSpPr>
          <p:cNvPr id="17" name="投影片編號版面配置區 16">
            <a:extLst>
              <a:ext uri="{FF2B5EF4-FFF2-40B4-BE49-F238E27FC236}">
                <a16:creationId xmlns:a16="http://schemas.microsoft.com/office/drawing/2014/main" id="{C8476459-24D9-4BB7-9D77-00C43522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7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DF6A96C-1CC7-456A-AB41-7D4656EB3514}"/>
                  </a:ext>
                </a:extLst>
              </p:cNvPr>
              <p:cNvSpPr txBox="1"/>
              <p:nvPr/>
            </p:nvSpPr>
            <p:spPr>
              <a:xfrm>
                <a:off x="4587485" y="1571176"/>
                <a:ext cx="26263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>
                    <a:latin typeface="Helvetica" panose="020B0604020202020204" pitchFamily="34" charset="0"/>
                    <a:cs typeface="Arial" panose="020B0604020202020204" pitchFamily="34" charset="0"/>
                  </a:rPr>
                  <a:t>Relaxation time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≈75</m:t>
                    </m:r>
                  </m:oMath>
                </a14:m>
                <a:r>
                  <a:rPr lang="zh-TW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ns</a:t>
                </a:r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DF6A96C-1CC7-456A-AB41-7D4656EB3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485" y="1571176"/>
                <a:ext cx="2626360" cy="707886"/>
              </a:xfrm>
              <a:prstGeom prst="rect">
                <a:avLst/>
              </a:prstGeom>
              <a:blipFill>
                <a:blip r:embed="rId7"/>
                <a:stretch>
                  <a:fillRect l="-2558" t="-6034" b="-14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DC48D97-E348-4414-A52F-36A8F0BBF809}"/>
                  </a:ext>
                </a:extLst>
              </p:cNvPr>
              <p:cNvSpPr txBox="1"/>
              <p:nvPr/>
            </p:nvSpPr>
            <p:spPr>
              <a:xfrm>
                <a:off x="4587485" y="4215877"/>
                <a:ext cx="207271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>
                    <a:latin typeface="Helvetica" panose="020B0604020202020204" pitchFamily="34" charset="0"/>
                  </a:rPr>
                  <a:t>Ramsey Fringe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=134</m:t>
                    </m:r>
                  </m:oMath>
                </a14:m>
                <a:r>
                  <a:rPr lang="en-US" altLang="zh-TW" sz="2000" dirty="0">
                    <a:solidFill>
                      <a:srgbClr val="FF0000"/>
                    </a:solidFill>
                  </a:rPr>
                  <a:t> ns</a:t>
                </a: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DC48D97-E348-4414-A52F-36A8F0BBF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485" y="4215877"/>
                <a:ext cx="2072717" cy="707886"/>
              </a:xfrm>
              <a:prstGeom prst="rect">
                <a:avLst/>
              </a:prstGeom>
              <a:blipFill>
                <a:blip r:embed="rId8"/>
                <a:stretch>
                  <a:fillRect l="-3235" t="-6034" b="-14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圖片 23">
            <a:extLst>
              <a:ext uri="{FF2B5EF4-FFF2-40B4-BE49-F238E27FC236}">
                <a16:creationId xmlns:a16="http://schemas.microsoft.com/office/drawing/2014/main" id="{94023EF2-4C7C-4EEA-8823-9051544547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85" y="4999751"/>
            <a:ext cx="2465499" cy="851718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9B9C4DD6-B9C8-44B1-8DA5-9ACBB93DEF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63" y="2213657"/>
            <a:ext cx="2201120" cy="12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09033F-B6E9-4364-9786-143F2ED2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haroni" panose="02010803020104030203" pitchFamily="2" charset="-79"/>
                <a:cs typeface="Aharoni" panose="02010803020104030203" pitchFamily="2" charset="-79"/>
              </a:rPr>
              <a:t>Measure Single Qubit Gate Error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4C868E7-7462-4E02-BA18-82EB0129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A776B64-6AED-459D-85C1-FD011A4F40AF}"/>
              </a:ext>
            </a:extLst>
          </p:cNvPr>
          <p:cNvSpPr/>
          <p:nvPr/>
        </p:nvSpPr>
        <p:spPr>
          <a:xfrm>
            <a:off x="884581" y="2619641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Helvetica" panose="020B0604020202020204" pitchFamily="34" charset="0"/>
                <a:cs typeface="Aharoni" panose="02010803020104030203" pitchFamily="2" charset="-79"/>
              </a:rPr>
              <a:t> Qubit</a:t>
            </a:r>
            <a:r>
              <a:rPr lang="zh-TW" altLang="en-US" dirty="0">
                <a:latin typeface="Helvetica" panose="020B0604020202020204" pitchFamily="34" charset="0"/>
                <a:cs typeface="Aharoni" panose="02010803020104030203" pitchFamily="2" charset="-79"/>
              </a:rPr>
              <a:t> </a:t>
            </a:r>
            <a:r>
              <a:rPr lang="en-US" altLang="zh-TW" dirty="0">
                <a:latin typeface="Helvetica" panose="020B0604020202020204" pitchFamily="34" charset="0"/>
                <a:cs typeface="Aharoni" panose="02010803020104030203" pitchFamily="2" charset="-79"/>
              </a:rPr>
              <a:t>from </a:t>
            </a:r>
            <a:r>
              <a:rPr lang="en-US" altLang="zh-TW" dirty="0">
                <a:solidFill>
                  <a:srgbClr val="222222"/>
                </a:solidFill>
                <a:latin typeface="Helvetica" panose="020B0604020202020204" pitchFamily="34" charset="0"/>
              </a:rPr>
              <a:t>McDermott’s</a:t>
            </a:r>
            <a:r>
              <a:rPr lang="zh-TW" altLang="en-US" dirty="0">
                <a:solidFill>
                  <a:srgbClr val="222222"/>
                </a:solidFill>
                <a:latin typeface="Helvetica" panose="020B0604020202020204" pitchFamily="34" charset="0"/>
              </a:rPr>
              <a:t> </a:t>
            </a:r>
            <a:r>
              <a:rPr lang="en-US" altLang="zh-TW" dirty="0">
                <a:solidFill>
                  <a:srgbClr val="222222"/>
                </a:solidFill>
                <a:latin typeface="Helvetica" panose="020B0604020202020204" pitchFamily="34" charset="0"/>
              </a:rPr>
              <a:t>Group</a:t>
            </a:r>
            <a:r>
              <a:rPr lang="en-US" altLang="zh-TW" dirty="0">
                <a:latin typeface="Helvetica" panose="020B0604020202020204" pitchFamily="34" charset="0"/>
                <a:cs typeface="Aharoni" panose="02010803020104030203" pitchFamily="2" charset="-79"/>
              </a:rPr>
              <a:t> </a:t>
            </a:r>
            <a:endParaRPr lang="zh-TW" altLang="en-US" dirty="0">
              <a:latin typeface="Helvetica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FBA0D5-45FD-4477-BA38-9A570E636DC9}"/>
              </a:ext>
            </a:extLst>
          </p:cNvPr>
          <p:cNvSpPr txBox="1"/>
          <p:nvPr/>
        </p:nvSpPr>
        <p:spPr>
          <a:xfrm>
            <a:off x="961291" y="2937075"/>
            <a:ext cx="31346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University of Wisconsin-Madison</a:t>
            </a:r>
          </a:p>
          <a:p>
            <a:r>
              <a:rPr lang="en-US" altLang="zh-TW" sz="16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Robert McDermott</a:t>
            </a:r>
            <a:r>
              <a:rPr lang="zh-TW" altLang="en-US" sz="16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altLang="zh-TW" sz="16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Group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4F7A09E6-9575-4E2D-96A5-E580D6BA43BC}"/>
                  </a:ext>
                </a:extLst>
              </p:cNvPr>
              <p:cNvSpPr txBox="1"/>
              <p:nvPr/>
            </p:nvSpPr>
            <p:spPr>
              <a:xfrm>
                <a:off x="1507375" y="6195647"/>
                <a:ext cx="185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\4</m:t>
                    </m:r>
                  </m:oMath>
                </a14:m>
                <a:r>
                  <a:rPr lang="zh-TW" altLang="en-US" dirty="0">
                    <a:latin typeface="Helvetica" panose="020B0604020202020204" pitchFamily="34" charset="0"/>
                  </a:rPr>
                  <a:t> </a:t>
                </a:r>
                <a:r>
                  <a:rPr lang="en-US" altLang="zh-TW" dirty="0">
                    <a:latin typeface="Helvetica" panose="020B0604020202020204" pitchFamily="34" charset="0"/>
                  </a:rPr>
                  <a:t>resonator</a:t>
                </a:r>
                <a:endParaRPr lang="zh-TW" altLang="en-US" dirty="0"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4F7A09E6-9575-4E2D-96A5-E580D6BA4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75" y="6195647"/>
                <a:ext cx="1859280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 descr="一張含有 齒輪 的圖片&#10;&#10;自動產生的描述">
            <a:extLst>
              <a:ext uri="{FF2B5EF4-FFF2-40B4-BE49-F238E27FC236}">
                <a16:creationId xmlns:a16="http://schemas.microsoft.com/office/drawing/2014/main" id="{D635D29D-D242-483E-BCF9-C2DADA1C9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0260" y="3855037"/>
            <a:ext cx="2665492" cy="1999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FCCBAB5-4B2F-4E94-B8E1-1CC667DE22DB}"/>
                  </a:ext>
                </a:extLst>
              </p:cNvPr>
              <p:cNvSpPr txBox="1"/>
              <p:nvPr/>
            </p:nvSpPr>
            <p:spPr>
              <a:xfrm>
                <a:off x="3414194" y="4286735"/>
                <a:ext cx="16853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543 </m:t>
                    </m:r>
                  </m:oMath>
                </a14:m>
                <a:r>
                  <a:rPr lang="en-US" altLang="zh-TW" sz="2000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ns</a:t>
                </a:r>
                <a:endParaRPr lang="zh-TW" altLang="en-US" sz="2000" dirty="0">
                  <a:solidFill>
                    <a:srgbClr val="FF0000"/>
                  </a:solidFill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FCCBAB5-4B2F-4E94-B8E1-1CC667DE2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194" y="4286735"/>
                <a:ext cx="1685343" cy="400110"/>
              </a:xfrm>
              <a:prstGeom prst="rect">
                <a:avLst/>
              </a:prstGeom>
              <a:blipFill>
                <a:blip r:embed="rId5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22D5EB98-A368-4025-8232-08342F310A75}"/>
                  </a:ext>
                </a:extLst>
              </p:cNvPr>
              <p:cNvSpPr txBox="1"/>
              <p:nvPr/>
            </p:nvSpPr>
            <p:spPr>
              <a:xfrm>
                <a:off x="3414194" y="4775358"/>
                <a:ext cx="16853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179</m:t>
                    </m:r>
                  </m:oMath>
                </a14:m>
                <a:r>
                  <a:rPr lang="en-US" altLang="zh-TW" sz="2000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 ns</a:t>
                </a: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22D5EB98-A368-4025-8232-08342F310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194" y="4775358"/>
                <a:ext cx="1685343" cy="400110"/>
              </a:xfrm>
              <a:prstGeom prst="rect">
                <a:avLst/>
              </a:prstGeom>
              <a:blipFill>
                <a:blip r:embed="rId6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6">
            <a:extLst>
              <a:ext uri="{FF2B5EF4-FFF2-40B4-BE49-F238E27FC236}">
                <a16:creationId xmlns:a16="http://schemas.microsoft.com/office/drawing/2014/main" id="{5DFC2CCF-F249-43FA-9523-F2E50BCEA737}"/>
              </a:ext>
            </a:extLst>
          </p:cNvPr>
          <p:cNvSpPr txBox="1"/>
          <p:nvPr/>
        </p:nvSpPr>
        <p:spPr>
          <a:xfrm>
            <a:off x="6183875" y="3389040"/>
            <a:ext cx="504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Helvetica" panose="020B0604020202020204" pitchFamily="34" charset="0"/>
              </a:rPr>
              <a:t>Quantum Process Tomography (QPT)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DEC3484-2F40-4137-8AD2-6AE9F56ACA28}"/>
              </a:ext>
            </a:extLst>
          </p:cNvPr>
          <p:cNvSpPr/>
          <p:nvPr/>
        </p:nvSpPr>
        <p:spPr>
          <a:xfrm>
            <a:off x="6183875" y="4476965"/>
            <a:ext cx="4280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Helvetica" panose="020B0604020202020204" pitchFamily="34" charset="0"/>
              </a:rPr>
              <a:t>Randomized Benchmarking (RB)</a:t>
            </a:r>
            <a:endParaRPr lang="zh-TW" altLang="en-US" sz="2000" dirty="0">
              <a:latin typeface="Helvetica" panose="020B0604020202020204" pitchFamily="34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D11F669-4270-4C91-9A9F-F118645B613E}"/>
              </a:ext>
            </a:extLst>
          </p:cNvPr>
          <p:cNvSpPr txBox="1"/>
          <p:nvPr/>
        </p:nvSpPr>
        <p:spPr>
          <a:xfrm>
            <a:off x="6515100" y="388566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Helvetica" panose="020B0604020202020204" pitchFamily="34" charset="0"/>
              </a:rPr>
              <a:t>Error is over estimated (SPAM error )</a:t>
            </a:r>
            <a:endParaRPr lang="zh-TW" altLang="en-US" dirty="0">
              <a:latin typeface="Helvetica" panose="020B0604020202020204" pitchFamily="34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A70017E-1F54-499B-802C-1DCED62C359A}"/>
              </a:ext>
            </a:extLst>
          </p:cNvPr>
          <p:cNvSpPr txBox="1"/>
          <p:nvPr/>
        </p:nvSpPr>
        <p:spPr>
          <a:xfrm>
            <a:off x="6515100" y="4942811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Helvetica" panose="020B0604020202020204" pitchFamily="34" charset="0"/>
              </a:rPr>
              <a:t>Measure average gate fidelity</a:t>
            </a:r>
            <a:endParaRPr lang="zh-TW" altLang="en-US" dirty="0">
              <a:latin typeface="Helvetica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8CF0CD3-4AD8-4D46-AFC4-8940D8029BD9}"/>
              </a:ext>
            </a:extLst>
          </p:cNvPr>
          <p:cNvSpPr/>
          <p:nvPr/>
        </p:nvSpPr>
        <p:spPr>
          <a:xfrm>
            <a:off x="6183875" y="2902387"/>
            <a:ext cx="1880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latin typeface="Helvetica" panose="020B0604020202020204" pitchFamily="34" charset="0"/>
              </a:rPr>
              <a:t>Two Protocols 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F1D3061-51B7-4D7D-8082-49F64DDC81FA}"/>
              </a:ext>
            </a:extLst>
          </p:cNvPr>
          <p:cNvSpPr txBox="1"/>
          <p:nvPr/>
        </p:nvSpPr>
        <p:spPr>
          <a:xfrm>
            <a:off x="1219601" y="1448642"/>
            <a:ext cx="1365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Helvetica" panose="020B0604020202020204" pitchFamily="34" charset="0"/>
              </a:rPr>
              <a:t>Gate error</a:t>
            </a:r>
            <a:r>
              <a:rPr lang="zh-TW" altLang="en-US" sz="2000" dirty="0">
                <a:latin typeface="Helvetica" panose="020B0604020202020204" pitchFamily="34" charset="0"/>
              </a:rPr>
              <a:t> </a:t>
            </a:r>
            <a:endParaRPr lang="en-US" altLang="zh-TW" sz="2000" dirty="0">
              <a:latin typeface="Helvetica" panose="020B060402020202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1CEC7E42-92A5-4164-868F-F36D48B40A59}"/>
              </a:ext>
            </a:extLst>
          </p:cNvPr>
          <p:cNvSpPr txBox="1"/>
          <p:nvPr/>
        </p:nvSpPr>
        <p:spPr>
          <a:xfrm>
            <a:off x="2847306" y="1454124"/>
            <a:ext cx="675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Helvetica" panose="020B0604020202020204" pitchFamily="34" charset="0"/>
              </a:rPr>
              <a:t>1. Coherence Noise: </a:t>
            </a:r>
            <a:r>
              <a:rPr lang="en-US" altLang="zh-TW" sz="1600" dirty="0">
                <a:latin typeface="Helvetica" panose="020B0604020202020204" pitchFamily="34" charset="0"/>
              </a:rPr>
              <a:t>Wrong control, random noise from hardware,….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7D884D8-C1C1-4069-9F79-6C9E353471A5}"/>
              </a:ext>
            </a:extLst>
          </p:cNvPr>
          <p:cNvSpPr txBox="1"/>
          <p:nvPr/>
        </p:nvSpPr>
        <p:spPr>
          <a:xfrm>
            <a:off x="2847306" y="1801824"/>
            <a:ext cx="75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Helvetica" panose="020B0604020202020204" pitchFamily="34" charset="0"/>
              </a:rPr>
              <a:t>2. Decoherence Noise</a:t>
            </a:r>
            <a:r>
              <a:rPr lang="en-US" altLang="zh-TW" sz="1600" dirty="0">
                <a:latin typeface="Helvetica" panose="020B0604020202020204" pitchFamily="34" charset="0"/>
              </a:rPr>
              <a:t>(Interaction with Environment): Relaxation, dephasing,….</a:t>
            </a:r>
          </a:p>
        </p:txBody>
      </p:sp>
    </p:spTree>
    <p:extLst>
      <p:ext uri="{BB962C8B-B14F-4D97-AF65-F5344CB8AC3E}">
        <p14:creationId xmlns:p14="http://schemas.microsoft.com/office/powerpoint/2010/main" val="32597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BC7D71-0CB9-49EE-A03A-E06FD942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haroni" panose="02010803020104030203" pitchFamily="2" charset="-79"/>
                <a:cs typeface="Aharoni" panose="02010803020104030203" pitchFamily="2" charset="-79"/>
              </a:rPr>
              <a:t>QPT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810482-C888-41C0-8410-44E2239F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2CA-EE44-48BB-9D05-FD44FB0EA2AD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67AF2CD8-A095-4559-85CD-AE795A38A284}"/>
              </a:ext>
            </a:extLst>
          </p:cNvPr>
          <p:cNvSpPr/>
          <p:nvPr/>
        </p:nvSpPr>
        <p:spPr>
          <a:xfrm>
            <a:off x="7608035" y="1648542"/>
            <a:ext cx="4183915" cy="83285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F0BE8680-2F2B-4834-94C7-C075E74226F4}"/>
              </a:ext>
            </a:extLst>
          </p:cNvPr>
          <p:cNvSpPr/>
          <p:nvPr/>
        </p:nvSpPr>
        <p:spPr>
          <a:xfrm>
            <a:off x="1856311" y="1648542"/>
            <a:ext cx="3087163" cy="8750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B3DC98E-7BD6-4B76-A5CF-1ECE4B1E4090}"/>
              </a:ext>
            </a:extLst>
          </p:cNvPr>
          <p:cNvSpPr txBox="1"/>
          <p:nvPr/>
        </p:nvSpPr>
        <p:spPr>
          <a:xfrm>
            <a:off x="471621" y="1578211"/>
            <a:ext cx="15443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Helvetica" panose="020B0604020202020204" pitchFamily="34" charset="0"/>
              </a:rPr>
              <a:t>Arbitrary</a:t>
            </a:r>
          </a:p>
          <a:p>
            <a:r>
              <a:rPr lang="en-US" altLang="zh-TW" sz="2000" dirty="0">
                <a:latin typeface="Helvetica" panose="020B0604020202020204" pitchFamily="34" charset="0"/>
              </a:rPr>
              <a:t>quantum</a:t>
            </a:r>
          </a:p>
          <a:p>
            <a:r>
              <a:rPr lang="en-US" altLang="zh-TW" sz="2000" dirty="0">
                <a:latin typeface="Helvetica" panose="020B0604020202020204" pitchFamily="34" charset="0"/>
              </a:rPr>
              <a:t>process</a:t>
            </a:r>
            <a:endParaRPr lang="zh-TW" altLang="en-US" sz="2000" dirty="0"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5D406E8-4833-4274-AFB0-379277725D7A}"/>
                  </a:ext>
                </a:extLst>
              </p:cNvPr>
              <p:cNvSpPr txBox="1"/>
              <p:nvPr/>
            </p:nvSpPr>
            <p:spPr>
              <a:xfrm>
                <a:off x="2141220" y="1713302"/>
                <a:ext cx="2662524" cy="321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TW" sz="2000" b="0" dirty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5D406E8-4833-4274-AFB0-379277725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220" y="1713302"/>
                <a:ext cx="2662524" cy="321627"/>
              </a:xfrm>
              <a:prstGeom prst="rect">
                <a:avLst/>
              </a:prstGeom>
              <a:blipFill>
                <a:blip r:embed="rId2"/>
                <a:stretch>
                  <a:fillRect l="-3432" t="-162264" b="-2415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8ABB7485-BEB6-49BC-A203-383CEEC4C73A}"/>
              </a:ext>
            </a:extLst>
          </p:cNvPr>
          <p:cNvSpPr txBox="1"/>
          <p:nvPr/>
        </p:nvSpPr>
        <p:spPr>
          <a:xfrm>
            <a:off x="5184265" y="1834874"/>
            <a:ext cx="2287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Helvetica" panose="020B0604020202020204" pitchFamily="34" charset="0"/>
              </a:rPr>
              <a:t>decomposed into</a:t>
            </a:r>
            <a:endParaRPr lang="zh-TW" altLang="en-US" sz="2000" dirty="0"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DA648A5-ED63-4EDE-BEE1-2028EC095EB2}"/>
                  </a:ext>
                </a:extLst>
              </p:cNvPr>
              <p:cNvSpPr txBox="1"/>
              <p:nvPr/>
            </p:nvSpPr>
            <p:spPr>
              <a:xfrm>
                <a:off x="7689316" y="1680389"/>
                <a:ext cx="2428037" cy="78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d>
                        <m:d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TW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TW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DA648A5-ED63-4EDE-BEE1-2028EC095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316" y="1680389"/>
                <a:ext cx="2428037" cy="7817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7A72209-3D63-4141-A24D-2BE4E1ECD5DB}"/>
                  </a:ext>
                </a:extLst>
              </p:cNvPr>
              <p:cNvSpPr txBox="1"/>
              <p:nvPr/>
            </p:nvSpPr>
            <p:spPr>
              <a:xfrm>
                <a:off x="7355940" y="2703919"/>
                <a:ext cx="483606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TW" altLang="en-US" dirty="0">
                    <a:latin typeface="Helvetica" panose="020B0604020202020204" pitchFamily="34" charset="0"/>
                  </a:rPr>
                  <a:t> </a:t>
                </a:r>
                <a:r>
                  <a:rPr lang="en-US" altLang="zh-TW" dirty="0">
                    <a:latin typeface="Helvetica" panose="020B0604020202020204" pitchFamily="34" charset="0"/>
                  </a:rPr>
                  <a:t>is a Pauli basis</a:t>
                </a:r>
              </a:p>
              <a:p>
                <a:r>
                  <a:rPr lang="zh-TW" altLang="en-US" dirty="0">
                    <a:latin typeface="Helvetica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zh-TW" altLang="en-US" dirty="0">
                    <a:latin typeface="Helvetica" panose="020B0604020202020204" pitchFamily="34" charset="0"/>
                  </a:rPr>
                  <a:t>   </a:t>
                </a:r>
                <a:r>
                  <a:rPr lang="en-US" altLang="zh-TW" dirty="0">
                    <a:latin typeface="Helvetica" panose="020B0604020202020204" pitchFamily="34" charset="0"/>
                  </a:rPr>
                  <a:t>is the characteristic matrix of the process </a:t>
                </a:r>
                <a:r>
                  <a:rPr lang="zh-TW" altLang="en-US" dirty="0">
                    <a:latin typeface="Helvetica" panose="020B0604020202020204" pitchFamily="34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7A72209-3D63-4141-A24D-2BE4E1ECD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940" y="2703919"/>
                <a:ext cx="4836060" cy="553998"/>
              </a:xfrm>
              <a:prstGeom prst="rect">
                <a:avLst/>
              </a:prstGeom>
              <a:blipFill>
                <a:blip r:embed="rId4"/>
                <a:stretch>
                  <a:fillRect l="-2396" t="-14444" r="-504" b="-2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2976335-F238-4845-B37E-DC66B580DFCD}"/>
                  </a:ext>
                </a:extLst>
              </p:cNvPr>
              <p:cNvSpPr/>
              <p:nvPr/>
            </p:nvSpPr>
            <p:spPr>
              <a:xfrm>
                <a:off x="2695891" y="2122579"/>
                <a:ext cx="1553182" cy="381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nary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2976335-F238-4845-B37E-DC66B580D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891" y="2122579"/>
                <a:ext cx="1553182" cy="381708"/>
              </a:xfrm>
              <a:prstGeom prst="rect">
                <a:avLst/>
              </a:prstGeom>
              <a:blipFill>
                <a:blip r:embed="rId5"/>
                <a:stretch>
                  <a:fillRect l="-21569" t="-112698" b="-17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號: 向上 12">
            <a:extLst>
              <a:ext uri="{FF2B5EF4-FFF2-40B4-BE49-F238E27FC236}">
                <a16:creationId xmlns:a16="http://schemas.microsoft.com/office/drawing/2014/main" id="{6597CCD8-C225-4365-94F0-599A29C6083E}"/>
              </a:ext>
            </a:extLst>
          </p:cNvPr>
          <p:cNvSpPr/>
          <p:nvPr/>
        </p:nvSpPr>
        <p:spPr>
          <a:xfrm rot="10800000">
            <a:off x="4371976" y="1407881"/>
            <a:ext cx="120938" cy="34065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5">
                <a:extLst>
                  <a:ext uri="{FF2B5EF4-FFF2-40B4-BE49-F238E27FC236}">
                    <a16:creationId xmlns:a16="http://schemas.microsoft.com/office/drawing/2014/main" id="{FAB2FAF7-0D34-4554-AC1C-DC6AA3086F9C}"/>
                  </a:ext>
                </a:extLst>
              </p:cNvPr>
              <p:cNvSpPr txBox="1"/>
              <p:nvPr/>
            </p:nvSpPr>
            <p:spPr>
              <a:xfrm>
                <a:off x="3399892" y="999504"/>
                <a:ext cx="33432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1600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Noise is hidden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TW" altLang="en-US" sz="1600" dirty="0">
                  <a:solidFill>
                    <a:srgbClr val="FF0000"/>
                  </a:solidFill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字方塊 5">
                <a:extLst>
                  <a:ext uri="{FF2B5EF4-FFF2-40B4-BE49-F238E27FC236}">
                    <a16:creationId xmlns:a16="http://schemas.microsoft.com/office/drawing/2014/main" id="{FAB2FAF7-0D34-4554-AC1C-DC6AA3086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892" y="999504"/>
                <a:ext cx="3343276" cy="338554"/>
              </a:xfrm>
              <a:prstGeom prst="rect">
                <a:avLst/>
              </a:prstGeom>
              <a:blipFill>
                <a:blip r:embed="rId6"/>
                <a:stretch>
                  <a:fillRect l="-1095" t="-7273" b="-2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圖片 14">
            <a:extLst>
              <a:ext uri="{FF2B5EF4-FFF2-40B4-BE49-F238E27FC236}">
                <a16:creationId xmlns:a16="http://schemas.microsoft.com/office/drawing/2014/main" id="{257EA184-37A9-4732-915A-FA9C8566DB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0" y="3911650"/>
            <a:ext cx="4446930" cy="2107011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2A9B8264-7EE0-4675-B6C6-B12AD1AFF3E6}"/>
              </a:ext>
            </a:extLst>
          </p:cNvPr>
          <p:cNvSpPr txBox="1"/>
          <p:nvPr/>
        </p:nvSpPr>
        <p:spPr>
          <a:xfrm>
            <a:off x="587240" y="340691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Helvetica" panose="020B0604020202020204" pitchFamily="34" charset="0"/>
              </a:rPr>
              <a:t>QPT Sequence</a:t>
            </a:r>
            <a:endParaRPr lang="zh-TW" altLang="en-US" sz="2000" dirty="0"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3CD92DB1-0160-467E-8C65-27958836BA82}"/>
                  </a:ext>
                </a:extLst>
              </p:cNvPr>
              <p:cNvSpPr txBox="1"/>
              <p:nvPr/>
            </p:nvSpPr>
            <p:spPr>
              <a:xfrm>
                <a:off x="5555740" y="4071093"/>
                <a:ext cx="55599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>
                    <a:latin typeface="Helvetica" panose="020B0604020202020204" pitchFamily="34" charset="0"/>
                  </a:rPr>
                  <a:t>Compare with Numerical 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zh-TW" altLang="en-US" sz="2000" dirty="0">
                    <a:latin typeface="Helvetica" panose="020B0604020202020204" pitchFamily="34" charset="0"/>
                  </a:rPr>
                  <a:t> </a:t>
                </a:r>
                <a:r>
                  <a:rPr lang="en-US" altLang="zh-TW" sz="2000" dirty="0">
                    <a:latin typeface="Helvetica" panose="020B0604020202020204" pitchFamily="34" charset="0"/>
                  </a:rPr>
                  <a:t>matrix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TW" altLang="en-US" sz="2000" dirty="0">
                    <a:latin typeface="Helvetica" panose="020B0604020202020204" pitchFamily="34" charset="0"/>
                  </a:rPr>
                  <a:t> </a:t>
                </a:r>
                <a:r>
                  <a:rPr lang="en-US" altLang="zh-TW" sz="2000" dirty="0">
                    <a:latin typeface="Helvetica" panose="020B0604020202020204" pitchFamily="34" charset="0"/>
                  </a:rPr>
                  <a:t>Gate Error</a:t>
                </a:r>
                <a:endParaRPr lang="zh-TW" altLang="en-US" sz="2000" dirty="0"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3CD92DB1-0160-467E-8C65-27958836B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740" y="4071093"/>
                <a:ext cx="5559935" cy="400110"/>
              </a:xfrm>
              <a:prstGeom prst="rect">
                <a:avLst/>
              </a:prstGeom>
              <a:blipFill>
                <a:blip r:embed="rId8"/>
                <a:stretch>
                  <a:fillRect l="-1096" t="-10769" b="-2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圖片 17">
            <a:extLst>
              <a:ext uri="{FF2B5EF4-FFF2-40B4-BE49-F238E27FC236}">
                <a16:creationId xmlns:a16="http://schemas.microsoft.com/office/drawing/2014/main" id="{49359E17-0498-44CA-96A8-58DAB3FDC9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05" y="4471203"/>
            <a:ext cx="4950155" cy="1856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B0937F4F-9969-4993-9376-2C6E7DA4A763}"/>
                  </a:ext>
                </a:extLst>
              </p:cNvPr>
              <p:cNvSpPr txBox="1"/>
              <p:nvPr/>
            </p:nvSpPr>
            <p:spPr>
              <a:xfrm>
                <a:off x="5465582" y="1479639"/>
                <a:ext cx="3137835" cy="369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dirty="0">
                    <a:latin typeface="Helvetica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B0937F4F-9969-4993-9376-2C6E7DA4A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582" y="1479639"/>
                <a:ext cx="3137835" cy="369653"/>
              </a:xfrm>
              <a:prstGeom prst="rect">
                <a:avLst/>
              </a:prstGeom>
              <a:blipFill>
                <a:blip r:embed="rId10"/>
                <a:stretch>
                  <a:fillRect t="-120000" b="-19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A8A21E12-2EF6-407F-923A-7C082EFDDC3A}"/>
                  </a:ext>
                </a:extLst>
              </p:cNvPr>
              <p:cNvSpPr txBox="1"/>
              <p:nvPr/>
            </p:nvSpPr>
            <p:spPr>
              <a:xfrm>
                <a:off x="10050780" y="1834874"/>
                <a:ext cx="1883773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nary>
                  </m:oMath>
                </a14:m>
                <a:r>
                  <a:rPr lang="zh-TW" altLang="en-US" dirty="0">
                    <a:latin typeface="Helvetica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A8A21E12-2EF6-407F-923A-7C082EFDD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780" y="1834874"/>
                <a:ext cx="1883773" cy="391646"/>
              </a:xfrm>
              <a:prstGeom prst="rect">
                <a:avLst/>
              </a:prstGeom>
              <a:blipFill>
                <a:blip r:embed="rId11"/>
                <a:stretch>
                  <a:fillRect t="-112500" b="-171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69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6" grpId="0"/>
      <p:bldP spid="17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45653</TotalTime>
  <Words>1020</Words>
  <Application>Microsoft Office PowerPoint</Application>
  <PresentationFormat>寬螢幕</PresentationFormat>
  <Paragraphs>214</Paragraphs>
  <Slides>18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Cambria Math</vt:lpstr>
      <vt:lpstr>Helvetica</vt:lpstr>
      <vt:lpstr>Wingdings</vt:lpstr>
      <vt:lpstr>Office 佈景主題</vt:lpstr>
      <vt:lpstr>Measure Gate Error of Single Superconducting Qubit</vt:lpstr>
      <vt:lpstr>Quantum Computing</vt:lpstr>
      <vt:lpstr>Circuit QED</vt:lpstr>
      <vt:lpstr>Outline</vt:lpstr>
      <vt:lpstr>Superconducting Qubit</vt:lpstr>
      <vt:lpstr>Qubit State Dispersive Readout</vt:lpstr>
      <vt:lpstr>Coherence of the Qubit</vt:lpstr>
      <vt:lpstr>Measure Single Qubit Gate Error</vt:lpstr>
      <vt:lpstr>QPT</vt:lpstr>
      <vt:lpstr>QPT</vt:lpstr>
      <vt:lpstr>RB</vt:lpstr>
      <vt:lpstr>Standard and Interleaved RB</vt:lpstr>
      <vt:lpstr>Conclusion</vt:lpstr>
      <vt:lpstr>PowerPoint 簡報</vt:lpstr>
      <vt:lpstr>PowerPoint 簡報</vt:lpstr>
      <vt:lpstr>Spectroscopy </vt:lpstr>
      <vt:lpstr>Spin echo </vt:lpstr>
      <vt:lpstr>Quantum State Tomography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朱凱翊 (104202505)</cp:lastModifiedBy>
  <cp:revision>266</cp:revision>
  <dcterms:created xsi:type="dcterms:W3CDTF">2021-06-11T14:44:45Z</dcterms:created>
  <dcterms:modified xsi:type="dcterms:W3CDTF">2021-08-24T18:33:15Z</dcterms:modified>
</cp:coreProperties>
</file>