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4"/>
  </p:notesMasterIdLst>
  <p:sldIdLst>
    <p:sldId id="393" r:id="rId2"/>
    <p:sldId id="359" r:id="rId3"/>
    <p:sldId id="411" r:id="rId4"/>
    <p:sldId id="407" r:id="rId5"/>
    <p:sldId id="408" r:id="rId6"/>
    <p:sldId id="371" r:id="rId7"/>
    <p:sldId id="409" r:id="rId8"/>
    <p:sldId id="423" r:id="rId9"/>
    <p:sldId id="422" r:id="rId10"/>
    <p:sldId id="421" r:id="rId11"/>
    <p:sldId id="412" r:id="rId12"/>
    <p:sldId id="413" r:id="rId13"/>
    <p:sldId id="418" r:id="rId14"/>
    <p:sldId id="414" r:id="rId15"/>
    <p:sldId id="415" r:id="rId16"/>
    <p:sldId id="419" r:id="rId17"/>
    <p:sldId id="416" r:id="rId18"/>
    <p:sldId id="417" r:id="rId19"/>
    <p:sldId id="420" r:id="rId20"/>
    <p:sldId id="299" r:id="rId21"/>
    <p:sldId id="294" r:id="rId22"/>
    <p:sldId id="33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C6761B-8A3F-F94D-A627-BB6E9A8FEA84}">
          <p14:sldIdLst>
            <p14:sldId id="393"/>
            <p14:sldId id="359"/>
            <p14:sldId id="411"/>
            <p14:sldId id="407"/>
            <p14:sldId id="408"/>
            <p14:sldId id="371"/>
            <p14:sldId id="409"/>
            <p14:sldId id="423"/>
            <p14:sldId id="422"/>
            <p14:sldId id="421"/>
            <p14:sldId id="412"/>
            <p14:sldId id="413"/>
            <p14:sldId id="418"/>
            <p14:sldId id="414"/>
            <p14:sldId id="415"/>
            <p14:sldId id="419"/>
            <p14:sldId id="416"/>
            <p14:sldId id="417"/>
            <p14:sldId id="420"/>
          </p14:sldIdLst>
        </p14:section>
        <p14:section name="Applications" id="{7291F35D-469D-8B4A-A969-CA219F300DB6}">
          <p14:sldIdLst>
            <p14:sldId id="299"/>
            <p14:sldId id="294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241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3158" userDrawn="1">
          <p15:clr>
            <a:srgbClr val="A4A3A4"/>
          </p15:clr>
        </p15:guide>
        <p15:guide id="6" pos="1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 Fang" initials="K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FF7E79"/>
    <a:srgbClr val="FF2C78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8"/>
    <p:restoredTop sz="71242"/>
  </p:normalViewPr>
  <p:slideViewPr>
    <p:cSldViewPr snapToObjects="1">
      <p:cViewPr varScale="1">
        <p:scale>
          <a:sx n="73" d="100"/>
          <a:sy n="73" d="100"/>
        </p:scale>
        <p:origin x="2528" y="184"/>
      </p:cViewPr>
      <p:guideLst>
        <p:guide orient="horz" pos="1162"/>
        <p:guide pos="2880"/>
        <p:guide pos="4241"/>
        <p:guide orient="horz" pos="2160"/>
        <p:guide orient="horz" pos="3158"/>
        <p:guide pos="1519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265" d="100"/>
          <a:sy n="265" d="100"/>
        </p:scale>
        <p:origin x="1984" y="-5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3147-1E8D-6A40-A8EB-0CFBF88C98F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FDE07-9A95-FC44-9C03-913DDB7B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6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7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9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56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80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63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16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9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73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4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long-time</a:t>
            </a:r>
            <a:r>
              <a:rPr lang="zh-CN" altLang="en-US" dirty="0"/>
              <a:t> </a:t>
            </a:r>
            <a:r>
              <a:rPr lang="en-US" altLang="zh-CN" dirty="0"/>
              <a:t>study,</a:t>
            </a:r>
            <a:r>
              <a:rPr lang="zh-CN" altLang="en-US" dirty="0"/>
              <a:t> </a:t>
            </a:r>
            <a:r>
              <a:rPr lang="en-US" altLang="zh-CN" dirty="0"/>
              <a:t>plenty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emerged.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determining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nonlocality,</a:t>
            </a:r>
            <a:r>
              <a:rPr lang="zh-CN" altLang="en-US" dirty="0"/>
              <a:t> </a:t>
            </a:r>
            <a:r>
              <a:rPr lang="en-US" altLang="zh-CN" dirty="0"/>
              <a:t>witnessing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entanglement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cryptography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certifying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randomness.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applications,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hand,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motivations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1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DE07-9A95-FC44-9C03-913DDB7B8E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1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F52D-CB3D-B04F-B95C-67043511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575F3-C9CE-3A4F-92D8-BDA8221B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92EC1-1CDC-BC49-8599-FA366788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55F62-69BD-8742-A813-0AE54355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5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16994-A2A0-4A48-9DE6-4AC7BFBDE5A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4960-EE69-5149-ABF5-E198E5E4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0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1.png"/><Relationship Id="rId21" Type="http://schemas.openxmlformats.org/officeDocument/2006/relationships/image" Target="../media/image57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2.png"/><Relationship Id="rId9" Type="http://schemas.openxmlformats.org/officeDocument/2006/relationships/image" Target="../media/image26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43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9.png"/><Relationship Id="rId7" Type="http://schemas.openxmlformats.org/officeDocument/2006/relationships/image" Target="../media/image71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82.png"/><Relationship Id="rId5" Type="http://schemas.openxmlformats.org/officeDocument/2006/relationships/image" Target="../media/image39.png"/><Relationship Id="rId10" Type="http://schemas.openxmlformats.org/officeDocument/2006/relationships/image" Target="../media/image81.png"/><Relationship Id="rId4" Type="http://schemas.openxmlformats.org/officeDocument/2006/relationships/image" Target="../media/image70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05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31.png"/><Relationship Id="rId21" Type="http://schemas.openxmlformats.org/officeDocument/2006/relationships/image" Target="../media/image146.png"/><Relationship Id="rId7" Type="http://schemas.openxmlformats.org/officeDocument/2006/relationships/image" Target="../media/image129.sv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32.png"/><Relationship Id="rId9" Type="http://schemas.openxmlformats.org/officeDocument/2006/relationships/image" Target="../media/image56.png"/><Relationship Id="rId14" Type="http://schemas.openxmlformats.org/officeDocument/2006/relationships/image" Target="../media/image1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440.png"/><Relationship Id="rId7" Type="http://schemas.openxmlformats.org/officeDocument/2006/relationships/image" Target="../media/image129.sv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5" Type="http://schemas.openxmlformats.org/officeDocument/2006/relationships/image" Target="../media/image43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10" Type="http://schemas.openxmlformats.org/officeDocument/2006/relationships/image" Target="../media/image1460.png"/><Relationship Id="rId19" Type="http://schemas.openxmlformats.org/officeDocument/2006/relationships/image" Target="../media/image155.png"/><Relationship Id="rId4" Type="http://schemas.openxmlformats.org/officeDocument/2006/relationships/image" Target="../media/image42.png"/><Relationship Id="rId9" Type="http://schemas.openxmlformats.org/officeDocument/2006/relationships/image" Target="../media/image71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296E71-F5D5-9F4B-B0DD-FE91C1E1F8C9}"/>
              </a:ext>
            </a:extLst>
          </p:cNvPr>
          <p:cNvSpPr txBox="1"/>
          <p:nvPr/>
        </p:nvSpPr>
        <p:spPr>
          <a:xfrm>
            <a:off x="3417570" y="2980695"/>
            <a:ext cx="205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Yun</a:t>
            </a:r>
            <a:r>
              <a:rPr lang="en-US" altLang="zh-CN" sz="2800" dirty="0"/>
              <a:t>long</a:t>
            </a:r>
            <a:r>
              <a:rPr lang="zh-CN" altLang="en-US" sz="2800" dirty="0"/>
              <a:t> </a:t>
            </a:r>
            <a:r>
              <a:rPr lang="en-US" altLang="zh-CN" sz="2800" dirty="0"/>
              <a:t>Xiao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13B79D-ADB6-474D-A0CC-0E82BC1093B8}"/>
              </a:ext>
            </a:extLst>
          </p:cNvPr>
          <p:cNvSpPr txBox="1"/>
          <p:nvPr/>
        </p:nvSpPr>
        <p:spPr>
          <a:xfrm>
            <a:off x="2001818" y="571302"/>
            <a:ext cx="5140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The Uncertainty Principle </a:t>
            </a:r>
          </a:p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of Quantum Processes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8C04EA-89CB-0E45-A1B5-6B1409A83375}"/>
              </a:ext>
            </a:extLst>
          </p:cNvPr>
          <p:cNvCxnSpPr/>
          <p:nvPr/>
        </p:nvCxnSpPr>
        <p:spPr>
          <a:xfrm>
            <a:off x="467757" y="2564904"/>
            <a:ext cx="795935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6DAE81-804D-5D45-9ED2-3D49E8F02CE7}"/>
              </a:ext>
            </a:extLst>
          </p:cNvPr>
          <p:cNvCxnSpPr/>
          <p:nvPr/>
        </p:nvCxnSpPr>
        <p:spPr>
          <a:xfrm>
            <a:off x="467758" y="4944374"/>
            <a:ext cx="795935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3629AF3-C132-8A42-A8A1-745871F76614}"/>
              </a:ext>
            </a:extLst>
          </p:cNvPr>
          <p:cNvSpPr txBox="1"/>
          <p:nvPr/>
        </p:nvSpPr>
        <p:spPr>
          <a:xfrm>
            <a:off x="3170484" y="2003599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(</a:t>
            </a:r>
            <a:r>
              <a:rPr lang="en-AU" sz="2400" dirty="0"/>
              <a:t>arXiv:2004.05315</a:t>
            </a:r>
            <a:r>
              <a:rPr lang="en-US" altLang="zh-CN" sz="2400" dirty="0"/>
              <a:t>)</a:t>
            </a:r>
            <a:endParaRPr 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8A121E-99FA-E649-B02B-D6EA8AB99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721" y="5107706"/>
            <a:ext cx="2524557" cy="1259884"/>
          </a:xfrm>
          <a:prstGeom prst="rect">
            <a:avLst/>
          </a:prstGeom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EED9F21D-1FCA-AB40-A0D3-6A0B197BA919}"/>
              </a:ext>
            </a:extLst>
          </p:cNvPr>
          <p:cNvSpPr/>
          <p:nvPr/>
        </p:nvSpPr>
        <p:spPr>
          <a:xfrm>
            <a:off x="1801661" y="2788374"/>
            <a:ext cx="136815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Pre-Processing</a:t>
            </a:r>
            <a:endParaRPr kumimoji="1" lang="zh-CN" altLang="en-US" dirty="0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36A50C40-BA72-6D4B-B7BE-B47D8B3DB6BA}"/>
              </a:ext>
            </a:extLst>
          </p:cNvPr>
          <p:cNvSpPr/>
          <p:nvPr/>
        </p:nvSpPr>
        <p:spPr>
          <a:xfrm>
            <a:off x="5724388" y="2818535"/>
            <a:ext cx="136815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Post-Processing</a:t>
            </a:r>
            <a:endParaRPr kumimoji="1"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1DBF31DC-5B64-1C4A-B12D-2B4EFAC038F5}"/>
              </a:ext>
            </a:extLst>
          </p:cNvPr>
          <p:cNvCxnSpPr>
            <a:endCxn id="7" idx="1"/>
          </p:cNvCxnSpPr>
          <p:nvPr/>
        </p:nvCxnSpPr>
        <p:spPr>
          <a:xfrm>
            <a:off x="755576" y="3724478"/>
            <a:ext cx="1046085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C1842822-D797-1143-991E-F212AF12B452}"/>
              </a:ext>
            </a:extLst>
          </p:cNvPr>
          <p:cNvCxnSpPr>
            <a:cxnSpLocks/>
          </p:cNvCxnSpPr>
          <p:nvPr/>
        </p:nvCxnSpPr>
        <p:spPr>
          <a:xfrm>
            <a:off x="3185842" y="3265751"/>
            <a:ext cx="378046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6481729B-B755-5E4D-BE80-A29517052ACE}"/>
              </a:ext>
            </a:extLst>
          </p:cNvPr>
          <p:cNvCxnSpPr>
            <a:cxnSpLocks/>
          </p:cNvCxnSpPr>
          <p:nvPr/>
        </p:nvCxnSpPr>
        <p:spPr>
          <a:xfrm flipV="1">
            <a:off x="5364088" y="3242305"/>
            <a:ext cx="360300" cy="2344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688B8A13-4B36-8A46-B529-7D40F7D21ECC}"/>
              </a:ext>
            </a:extLst>
          </p:cNvPr>
          <p:cNvCxnSpPr/>
          <p:nvPr/>
        </p:nvCxnSpPr>
        <p:spPr>
          <a:xfrm>
            <a:off x="3169813" y="4077072"/>
            <a:ext cx="255457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66B55CE8-E469-284C-8A55-B4AB49087889}"/>
              </a:ext>
            </a:extLst>
          </p:cNvPr>
          <p:cNvCxnSpPr/>
          <p:nvPr/>
        </p:nvCxnSpPr>
        <p:spPr>
          <a:xfrm>
            <a:off x="7092540" y="3724478"/>
            <a:ext cx="1046085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1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Preliminary Review on Quantum Channels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062A45-335A-2E40-9B1A-F3EAB2BFEFCD}"/>
              </a:ext>
            </a:extLst>
          </p:cNvPr>
          <p:cNvSpPr txBox="1"/>
          <p:nvPr/>
        </p:nvSpPr>
        <p:spPr>
          <a:xfrm>
            <a:off x="251520" y="980728"/>
            <a:ext cx="169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Quantum States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22F025-7ADC-FA45-966B-B916F910EEE3}"/>
              </a:ext>
            </a:extLst>
          </p:cNvPr>
          <p:cNvSpPr txBox="1"/>
          <p:nvPr/>
        </p:nvSpPr>
        <p:spPr>
          <a:xfrm>
            <a:off x="756647" y="171010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POVMs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20B33509-0559-5C4E-AC49-49E0EEF66CCB}"/>
                  </a:ext>
                </a:extLst>
              </p:cNvPr>
              <p:cNvSpPr/>
              <p:nvPr/>
            </p:nvSpPr>
            <p:spPr>
              <a:xfrm>
                <a:off x="4283968" y="1363782"/>
                <a:ext cx="2232248" cy="7293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kumimoji="1" lang="en-US" altLang="zh-CN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zh-C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kumimoji="1" lang="zh-CN" altLang="en-US" sz="4400" dirty="0"/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20B33509-0559-5C4E-AC49-49E0EEF66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363782"/>
                <a:ext cx="2232248" cy="7293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5D698661-C313-F449-B5A8-8478F144C03E}"/>
              </a:ext>
            </a:extLst>
          </p:cNvPr>
          <p:cNvCxnSpPr>
            <a:endCxn id="10" idx="1"/>
          </p:cNvCxnSpPr>
          <p:nvPr/>
        </p:nvCxnSpPr>
        <p:spPr>
          <a:xfrm>
            <a:off x="3635896" y="1723823"/>
            <a:ext cx="648072" cy="46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05EE7DB-39C7-C54F-9356-FA9BE9AD0FC3}"/>
              </a:ext>
            </a:extLst>
          </p:cNvPr>
          <p:cNvCxnSpPr/>
          <p:nvPr/>
        </p:nvCxnSpPr>
        <p:spPr>
          <a:xfrm>
            <a:off x="6516216" y="1710101"/>
            <a:ext cx="648072" cy="46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3588B21-8B23-6E48-94E3-623943B3E502}"/>
              </a:ext>
            </a:extLst>
          </p:cNvPr>
          <p:cNvSpPr txBox="1"/>
          <p:nvPr/>
        </p:nvSpPr>
        <p:spPr>
          <a:xfrm>
            <a:off x="3356288" y="15438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CB07F34-9420-3049-8755-F14EBA34C7C7}"/>
              </a:ext>
            </a:extLst>
          </p:cNvPr>
          <p:cNvSpPr txBox="1"/>
          <p:nvPr/>
        </p:nvSpPr>
        <p:spPr>
          <a:xfrm>
            <a:off x="7164288" y="152543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C9B22230-8FA9-5140-8332-24B0B5E21579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1947882" y="1165394"/>
            <a:ext cx="1408406" cy="56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11D6AE04-EA4C-E94A-BAEF-94CE61DAD51E}"/>
              </a:ext>
            </a:extLst>
          </p:cNvPr>
          <p:cNvCxnSpPr>
            <a:stCxn id="6" idx="3"/>
            <a:endCxn id="13" idx="1"/>
          </p:cNvCxnSpPr>
          <p:nvPr/>
        </p:nvCxnSpPr>
        <p:spPr>
          <a:xfrm flipV="1">
            <a:off x="1980783" y="1728469"/>
            <a:ext cx="1375505" cy="166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BFCCCA72-E347-D041-818F-4110837750CF}"/>
              </a:ext>
            </a:extLst>
          </p:cNvPr>
          <p:cNvSpPr txBox="1"/>
          <p:nvPr/>
        </p:nvSpPr>
        <p:spPr>
          <a:xfrm>
            <a:off x="251520" y="2476210"/>
            <a:ext cx="3526786" cy="37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Quantum Channel (</a:t>
            </a:r>
            <a:r>
              <a:rPr kumimoji="1" lang="en-US" altLang="zh-CN" dirty="0" err="1"/>
              <a:t>QChannel</a:t>
            </a:r>
            <a:r>
              <a:rPr kumimoji="1" lang="en-US" altLang="zh-CN" dirty="0"/>
              <a:t>):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85D8B33-843C-FF49-AC5E-D4FEF3056470}"/>
              </a:ext>
            </a:extLst>
          </p:cNvPr>
          <p:cNvSpPr txBox="1"/>
          <p:nvPr/>
        </p:nvSpPr>
        <p:spPr>
          <a:xfrm>
            <a:off x="251520" y="301162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Completely Positive (CP) and Trace Preserving (TP)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9AD1166-33FA-E24C-87A4-8D9508AEB00D}"/>
                  </a:ext>
                </a:extLst>
              </p:cNvPr>
              <p:cNvSpPr txBox="1"/>
              <p:nvPr/>
            </p:nvSpPr>
            <p:spPr>
              <a:xfrm>
                <a:off x="2242614" y="3376311"/>
                <a:ext cx="4597638" cy="925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kumimoji="1" lang="en-US" altLang="zh-CN" sz="6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zh-CN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kumimoji="1" lang="en-US" altLang="zh-CN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kumimoji="1" lang="en-US" altLang="zh-CN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kumimoji="1" lang="en-US" altLang="zh-CN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p>
                      </m:sSubSup>
                    </m:oMath>
                  </m:oMathPara>
                </a14:m>
                <a:endParaRPr kumimoji="1" lang="zh-CN" altLang="en-US" sz="6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9AD1166-33FA-E24C-87A4-8D9508AEB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14" y="3376311"/>
                <a:ext cx="4597638" cy="925831"/>
              </a:xfrm>
              <a:prstGeom prst="rect">
                <a:avLst/>
              </a:prstGeom>
              <a:blipFill>
                <a:blip r:embed="rId4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55A52EB-B373-3943-814D-DDA3BE30A815}"/>
                  </a:ext>
                </a:extLst>
              </p:cNvPr>
              <p:cNvSpPr txBox="1"/>
              <p:nvPr/>
            </p:nvSpPr>
            <p:spPr>
              <a:xfrm>
                <a:off x="418936" y="4606199"/>
                <a:ext cx="4339841" cy="771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5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kumimoji="1" lang="en-US" altLang="zh-CN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𝐶𝑃</m:t>
                              </m:r>
                            </m:e>
                          </m:d>
                          <m:r>
                            <a:rPr kumimoji="1" lang="en-US" altLang="zh-CN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</m:t>
                          </m:r>
                          <m:r>
                            <a:rPr kumimoji="1" lang="en-US" altLang="zh-CN" sz="5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5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kumimoji="1" lang="en-US" altLang="zh-CN" sz="5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p>
                      </m:sSubSup>
                      <m:r>
                        <a:rPr kumimoji="1" lang="en-US" altLang="zh-CN" sz="5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CN" altLang="en-US" sz="5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55A52EB-B373-3943-814D-DDA3BE30A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6" y="4606199"/>
                <a:ext cx="4339841" cy="771558"/>
              </a:xfrm>
              <a:prstGeom prst="rect">
                <a:avLst/>
              </a:prstGeom>
              <a:blipFill>
                <a:blip r:embed="rId5"/>
                <a:stretch>
                  <a:fillRect l="-2624" t="-6557" r="-2624" b="-36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DDB0D3B-A3CE-DB48-95D4-6C4F05990954}"/>
                  </a:ext>
                </a:extLst>
              </p:cNvPr>
              <p:cNvSpPr txBox="1"/>
              <p:nvPr/>
            </p:nvSpPr>
            <p:spPr>
              <a:xfrm>
                <a:off x="418935" y="5470242"/>
                <a:ext cx="6026201" cy="77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5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1" lang="en-US" altLang="zh-CN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𝑇𝑃</m:t>
                              </m:r>
                            </m:e>
                          </m:d>
                          <m:r>
                            <a:rPr kumimoji="1" lang="en-US" altLang="zh-CN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</m:t>
                          </m:r>
                          <m:sSub>
                            <m:sSubPr>
                              <m:ctrlPr>
                                <a:rPr kumimoji="1" lang="en-US" altLang="zh-CN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</m:t>
                              </m:r>
                            </m:e>
                            <m:sub>
                              <m:r>
                                <a:rPr kumimoji="1" lang="en-US" altLang="zh-CN" sz="5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-US" altLang="zh-CN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5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5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kumimoji="1" lang="en-US" altLang="zh-CN" sz="5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p>
                      </m:sSubSup>
                      <m:r>
                        <a:rPr kumimoji="1" lang="en-US" altLang="zh-CN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kumimoji="1" lang="en-US" altLang="zh-CN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kumimoji="1" lang="en-US" altLang="zh-CN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kumimoji="1" lang="zh-CN" altLang="en-US" sz="50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DDB0D3B-A3CE-DB48-95D4-6C4F0599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" y="5470242"/>
                <a:ext cx="6026201" cy="772519"/>
              </a:xfrm>
              <a:prstGeom prst="rect">
                <a:avLst/>
              </a:prstGeom>
              <a:blipFill>
                <a:blip r:embed="rId6"/>
                <a:stretch>
                  <a:fillRect l="-1895" t="-6452" r="-211" b="-35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7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Quantum Circuit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圆角矩形 1">
                <a:extLst>
                  <a:ext uri="{FF2B5EF4-FFF2-40B4-BE49-F238E27FC236}">
                    <a16:creationId xmlns:a16="http://schemas.microsoft.com/office/drawing/2014/main" id="{1380F305-1677-0049-9F6D-D811FE5205FE}"/>
                  </a:ext>
                </a:extLst>
              </p:cNvPr>
              <p:cNvSpPr/>
              <p:nvPr/>
            </p:nvSpPr>
            <p:spPr>
              <a:xfrm>
                <a:off x="611560" y="1844824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2" name="圆角矩形 1">
                <a:extLst>
                  <a:ext uri="{FF2B5EF4-FFF2-40B4-BE49-F238E27FC236}">
                    <a16:creationId xmlns:a16="http://schemas.microsoft.com/office/drawing/2014/main" id="{1380F305-1677-0049-9F6D-D811FE520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44824"/>
                <a:ext cx="1512168" cy="108012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E70AB22F-51DE-154B-92FD-8D45BA3D2DEE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79512" y="2384884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90E3364-1B9A-8040-AFAD-C12474D98BB1}"/>
              </a:ext>
            </a:extLst>
          </p:cNvPr>
          <p:cNvCxnSpPr>
            <a:cxnSpLocks/>
          </p:cNvCxnSpPr>
          <p:nvPr/>
        </p:nvCxnSpPr>
        <p:spPr>
          <a:xfrm>
            <a:off x="2123728" y="2382168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16463CF-3930-474C-80C6-6B6B27945D2E}"/>
              </a:ext>
            </a:extLst>
          </p:cNvPr>
          <p:cNvSpPr txBox="1"/>
          <p:nvPr/>
        </p:nvSpPr>
        <p:spPr>
          <a:xfrm>
            <a:off x="395536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Parallel Connection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8B8AB1E-4F13-8A49-A94A-F8D3B28E394B}"/>
                  </a:ext>
                </a:extLst>
              </p:cNvPr>
              <p:cNvSpPr/>
              <p:nvPr/>
            </p:nvSpPr>
            <p:spPr>
              <a:xfrm>
                <a:off x="179512" y="2012836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8B8AB1E-4F13-8A49-A94A-F8D3B28E3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12836"/>
                <a:ext cx="3856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C8F8236-8A2F-754A-8505-DD720ECDF0E5}"/>
                  </a:ext>
                </a:extLst>
              </p:cNvPr>
              <p:cNvSpPr/>
              <p:nvPr/>
            </p:nvSpPr>
            <p:spPr>
              <a:xfrm>
                <a:off x="2161602" y="2012836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C8F8236-8A2F-754A-8505-DD720ECDF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02" y="2012836"/>
                <a:ext cx="3960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2C4CB3D1-1D68-DB42-B7AF-699F2ADEEDC1}"/>
              </a:ext>
            </a:extLst>
          </p:cNvPr>
          <p:cNvSpPr txBox="1"/>
          <p:nvPr/>
        </p:nvSpPr>
        <p:spPr>
          <a:xfrm>
            <a:off x="3923928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Series Connection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D56450-8236-9E44-BBFB-3EC7BC09223B}"/>
                  </a:ext>
                </a:extLst>
              </p:cNvPr>
              <p:cNvSpPr txBox="1"/>
              <p:nvPr/>
            </p:nvSpPr>
            <p:spPr>
              <a:xfrm>
                <a:off x="2699792" y="2107349"/>
                <a:ext cx="652743" cy="469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p>
                      </m:sSubSup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D56450-8236-9E44-BBFB-3EC7BC09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07349"/>
                <a:ext cx="652743" cy="469680"/>
              </a:xfrm>
              <a:prstGeom prst="rect">
                <a:avLst/>
              </a:prstGeom>
              <a:blipFill>
                <a:blip r:embed="rId6"/>
                <a:stretch>
                  <a:fillRect l="-17308" t="-2632" r="-384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5C8E468-19EF-3F4F-8D84-C24AF55E2105}"/>
                  </a:ext>
                </a:extLst>
              </p:cNvPr>
              <p:cNvSpPr/>
              <p:nvPr/>
            </p:nvSpPr>
            <p:spPr>
              <a:xfrm>
                <a:off x="606781" y="3141085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5C8E468-19EF-3F4F-8D84-C24AF55E2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81" y="3141085"/>
                <a:ext cx="1512168" cy="10801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FF42DF23-A4E5-8443-9824-049CD3371AE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74733" y="3681145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A539C6D1-1233-A348-A060-6804592F0CED}"/>
              </a:ext>
            </a:extLst>
          </p:cNvPr>
          <p:cNvCxnSpPr>
            <a:cxnSpLocks/>
          </p:cNvCxnSpPr>
          <p:nvPr/>
        </p:nvCxnSpPr>
        <p:spPr>
          <a:xfrm>
            <a:off x="2118949" y="3678429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5CD41737-F989-AA48-9ADE-191622FE973F}"/>
                  </a:ext>
                </a:extLst>
              </p:cNvPr>
              <p:cNvSpPr/>
              <p:nvPr/>
            </p:nvSpPr>
            <p:spPr>
              <a:xfrm>
                <a:off x="174733" y="3309097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5CD41737-F989-AA48-9ADE-191622FE9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3" y="3309097"/>
                <a:ext cx="3855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B3C51A-4C0E-5747-82C0-2A910D26C0F4}"/>
                  </a:ext>
                </a:extLst>
              </p:cNvPr>
              <p:cNvSpPr/>
              <p:nvPr/>
            </p:nvSpPr>
            <p:spPr>
              <a:xfrm>
                <a:off x="2156823" y="3309097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B3C51A-4C0E-5747-82C0-2A910D26C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823" y="3309097"/>
                <a:ext cx="4045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B55ACF9-C33C-0E48-8770-F45FF5CCAF0C}"/>
                  </a:ext>
                </a:extLst>
              </p:cNvPr>
              <p:cNvSpPr txBox="1"/>
              <p:nvPr/>
            </p:nvSpPr>
            <p:spPr>
              <a:xfrm>
                <a:off x="2695013" y="3403610"/>
                <a:ext cx="634661" cy="47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p>
                      </m:sSubSup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B55ACF9-C33C-0E48-8770-F45FF5CCA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013" y="3403610"/>
                <a:ext cx="634661" cy="473848"/>
              </a:xfrm>
              <a:prstGeom prst="rect">
                <a:avLst/>
              </a:prstGeom>
              <a:blipFill>
                <a:blip r:embed="rId10"/>
                <a:stretch>
                  <a:fillRect l="-17647" r="-3922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CDF8394E-504F-9C4C-914F-09D16FA4A188}"/>
                  </a:ext>
                </a:extLst>
              </p:cNvPr>
              <p:cNvSpPr/>
              <p:nvPr/>
            </p:nvSpPr>
            <p:spPr>
              <a:xfrm>
                <a:off x="611560" y="4704484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sSub>
                        <m:sSubPr>
                          <m:ctrlPr>
                            <a:rPr kumimoji="1" lang="en-US" altLang="zh-CN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CDF8394E-504F-9C4C-914F-09D16FA4A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04484"/>
                <a:ext cx="1512168" cy="108012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FEEAC3B4-C353-6146-B9EF-161402B24CE6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79512" y="5244544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0A7E3359-B439-B14D-89B9-970CE18AE561}"/>
              </a:ext>
            </a:extLst>
          </p:cNvPr>
          <p:cNvCxnSpPr>
            <a:cxnSpLocks/>
          </p:cNvCxnSpPr>
          <p:nvPr/>
        </p:nvCxnSpPr>
        <p:spPr>
          <a:xfrm>
            <a:off x="2123728" y="5241828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78B76CE-8A5E-6B48-B84B-EB3F5244850F}"/>
                  </a:ext>
                </a:extLst>
              </p:cNvPr>
              <p:cNvSpPr/>
              <p:nvPr/>
            </p:nvSpPr>
            <p:spPr>
              <a:xfrm>
                <a:off x="129822" y="4872496"/>
                <a:ext cx="531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78B76CE-8A5E-6B48-B84B-EB3F52448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22" y="4872496"/>
                <a:ext cx="53142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1EAFF362-4B98-E549-B495-3731D8985F22}"/>
                  </a:ext>
                </a:extLst>
              </p:cNvPr>
              <p:cNvSpPr/>
              <p:nvPr/>
            </p:nvSpPr>
            <p:spPr>
              <a:xfrm>
                <a:off x="2080680" y="4885912"/>
                <a:ext cx="556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1EAFF362-4B98-E549-B495-3731D8985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80" y="4885912"/>
                <a:ext cx="55688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82EA088-45D9-5F42-8421-73793E8C9CAE}"/>
                  </a:ext>
                </a:extLst>
              </p:cNvPr>
              <p:cNvSpPr txBox="1"/>
              <p:nvPr/>
            </p:nvSpPr>
            <p:spPr>
              <a:xfrm>
                <a:off x="2699792" y="4967009"/>
                <a:ext cx="1728192" cy="4738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p>
                    </m:sSubSup>
                  </m:oMath>
                </a14:m>
                <a:r>
                  <a:rPr kumimoji="1" lang="en-US" altLang="zh-CN" sz="3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Sup>
                      <m:sSubSupPr>
                        <m:ctrlPr>
                          <a:rPr kumimoji="1" lang="en-US" altLang="zh-CN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3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3000" i="1">
                            <a:latin typeface="Cambria Math" panose="02040503050406030204" pitchFamily="18" charset="0"/>
                          </a:rPr>
                          <m:t>𝐶𝐷</m:t>
                        </m:r>
                      </m:sup>
                    </m:sSub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82EA088-45D9-5F42-8421-73793E8C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967009"/>
                <a:ext cx="1728192" cy="473848"/>
              </a:xfrm>
              <a:prstGeom prst="rect">
                <a:avLst/>
              </a:prstGeom>
              <a:blipFill>
                <a:blip r:embed="rId14"/>
                <a:stretch>
                  <a:fillRect l="-9489" t="-2632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圆角矩形 45">
                <a:extLst>
                  <a:ext uri="{FF2B5EF4-FFF2-40B4-BE49-F238E27FC236}">
                    <a16:creationId xmlns:a16="http://schemas.microsoft.com/office/drawing/2014/main" id="{B8BD455E-4669-BC4C-8E31-6A6E4E62C397}"/>
                  </a:ext>
                </a:extLst>
              </p:cNvPr>
              <p:cNvSpPr/>
              <p:nvPr/>
            </p:nvSpPr>
            <p:spPr>
              <a:xfrm>
                <a:off x="4572000" y="1844824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46" name="圆角矩形 45">
                <a:extLst>
                  <a:ext uri="{FF2B5EF4-FFF2-40B4-BE49-F238E27FC236}">
                    <a16:creationId xmlns:a16="http://schemas.microsoft.com/office/drawing/2014/main" id="{B8BD455E-4669-BC4C-8E31-6A6E4E62C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44824"/>
                <a:ext cx="1512168" cy="108012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6DFE7C8B-7ADB-F54B-8962-E85B9794FC49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139952" y="2384884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8E148556-1361-C944-AE42-38F1E2C8750A}"/>
              </a:ext>
            </a:extLst>
          </p:cNvPr>
          <p:cNvCxnSpPr>
            <a:cxnSpLocks/>
          </p:cNvCxnSpPr>
          <p:nvPr/>
        </p:nvCxnSpPr>
        <p:spPr>
          <a:xfrm>
            <a:off x="6084168" y="2382168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EA53F5F-239B-D64C-8758-C6B8C792CB82}"/>
                  </a:ext>
                </a:extLst>
              </p:cNvPr>
              <p:cNvSpPr/>
              <p:nvPr/>
            </p:nvSpPr>
            <p:spPr>
              <a:xfrm>
                <a:off x="4139952" y="2012836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EA53F5F-239B-D64C-8758-C6B8C792C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12836"/>
                <a:ext cx="38568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9D61ACD8-BBA0-DF45-B9D4-29D4CA9DE3DE}"/>
                  </a:ext>
                </a:extLst>
              </p:cNvPr>
              <p:cNvSpPr/>
              <p:nvPr/>
            </p:nvSpPr>
            <p:spPr>
              <a:xfrm>
                <a:off x="6122042" y="2012836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9D61ACD8-BBA0-DF45-B9D4-29D4CA9D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2" y="2012836"/>
                <a:ext cx="39607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圆角矩形 51">
                <a:extLst>
                  <a:ext uri="{FF2B5EF4-FFF2-40B4-BE49-F238E27FC236}">
                    <a16:creationId xmlns:a16="http://schemas.microsoft.com/office/drawing/2014/main" id="{E03C639B-C2D6-9143-949F-43A05586C833}"/>
                  </a:ext>
                </a:extLst>
              </p:cNvPr>
              <p:cNvSpPr/>
              <p:nvPr/>
            </p:nvSpPr>
            <p:spPr>
              <a:xfrm>
                <a:off x="6508901" y="1842108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2" name="圆角矩形 51">
                <a:extLst>
                  <a:ext uri="{FF2B5EF4-FFF2-40B4-BE49-F238E27FC236}">
                    <a16:creationId xmlns:a16="http://schemas.microsoft.com/office/drawing/2014/main" id="{E03C639B-C2D6-9143-949F-43A05586C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01" y="1842108"/>
                <a:ext cx="1512168" cy="108012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EE79002A-6255-7049-8B60-C0C42E0D5621}"/>
              </a:ext>
            </a:extLst>
          </p:cNvPr>
          <p:cNvCxnSpPr>
            <a:cxnSpLocks/>
          </p:cNvCxnSpPr>
          <p:nvPr/>
        </p:nvCxnSpPr>
        <p:spPr>
          <a:xfrm>
            <a:off x="8067563" y="2382168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E586CB3B-774E-5A4D-B285-E4FA134FDF0D}"/>
                  </a:ext>
                </a:extLst>
              </p:cNvPr>
              <p:cNvSpPr/>
              <p:nvPr/>
            </p:nvSpPr>
            <p:spPr>
              <a:xfrm>
                <a:off x="8021069" y="2012836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E586CB3B-774E-5A4D-B285-E4FA134FD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69" y="2012836"/>
                <a:ext cx="3855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圆角矩形 54">
                <a:extLst>
                  <a:ext uri="{FF2B5EF4-FFF2-40B4-BE49-F238E27FC236}">
                    <a16:creationId xmlns:a16="http://schemas.microsoft.com/office/drawing/2014/main" id="{A502C049-269D-154A-B951-3BA57AF11F7E}"/>
                  </a:ext>
                </a:extLst>
              </p:cNvPr>
              <p:cNvSpPr/>
              <p:nvPr/>
            </p:nvSpPr>
            <p:spPr>
              <a:xfrm>
                <a:off x="5328084" y="3490653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5" name="圆角矩形 54">
                <a:extLst>
                  <a:ext uri="{FF2B5EF4-FFF2-40B4-BE49-F238E27FC236}">
                    <a16:creationId xmlns:a16="http://schemas.microsoft.com/office/drawing/2014/main" id="{A502C049-269D-154A-B951-3BA57AF1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4" y="3490653"/>
                <a:ext cx="1512168" cy="108012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D908AD6D-D834-8448-972B-F4B4DCA8117F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4896036" y="4030713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C4E22614-7A08-1349-8783-4CBE17AEB823}"/>
              </a:ext>
            </a:extLst>
          </p:cNvPr>
          <p:cNvCxnSpPr>
            <a:cxnSpLocks/>
          </p:cNvCxnSpPr>
          <p:nvPr/>
        </p:nvCxnSpPr>
        <p:spPr>
          <a:xfrm>
            <a:off x="6840252" y="4027997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C770D5D6-D1BF-6642-9012-4A06CDA270E5}"/>
                  </a:ext>
                </a:extLst>
              </p:cNvPr>
              <p:cNvSpPr/>
              <p:nvPr/>
            </p:nvSpPr>
            <p:spPr>
              <a:xfrm>
                <a:off x="4930777" y="3678429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C770D5D6-D1BF-6642-9012-4A06CDA27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777" y="3678429"/>
                <a:ext cx="38568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BD91C39-F699-BF46-A460-56498BF91DD1}"/>
                  </a:ext>
                </a:extLst>
              </p:cNvPr>
              <p:cNvSpPr/>
              <p:nvPr/>
            </p:nvSpPr>
            <p:spPr>
              <a:xfrm>
                <a:off x="6863499" y="3692792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BD91C39-F699-BF46-A460-56498BF91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99" y="3692792"/>
                <a:ext cx="38555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928BBFD-3F91-084E-91F8-2B30C4643A33}"/>
                  </a:ext>
                </a:extLst>
              </p:cNvPr>
              <p:cNvSpPr txBox="1"/>
              <p:nvPr/>
            </p:nvSpPr>
            <p:spPr>
              <a:xfrm>
                <a:off x="4355976" y="4929306"/>
                <a:ext cx="3730765" cy="549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𝑇𝑟</m:t>
                          </m:r>
                        </m:e>
                        <m:sub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zh-CN" sz="3000" i="1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zh-CN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zh-CN" sz="3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3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928BBFD-3F91-084E-91F8-2B30C4643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29306"/>
                <a:ext cx="3730765" cy="549253"/>
              </a:xfrm>
              <a:prstGeom prst="rect">
                <a:avLst/>
              </a:prstGeom>
              <a:blipFill>
                <a:blip r:embed="rId23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01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Quantum Circuit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圆角矩形 1">
                <a:extLst>
                  <a:ext uri="{FF2B5EF4-FFF2-40B4-BE49-F238E27FC236}">
                    <a16:creationId xmlns:a16="http://schemas.microsoft.com/office/drawing/2014/main" id="{1380F305-1677-0049-9F6D-D811FE5205FE}"/>
                  </a:ext>
                </a:extLst>
              </p:cNvPr>
              <p:cNvSpPr/>
              <p:nvPr/>
            </p:nvSpPr>
            <p:spPr>
              <a:xfrm>
                <a:off x="557454" y="1023307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2" name="圆角矩形 1">
                <a:extLst>
                  <a:ext uri="{FF2B5EF4-FFF2-40B4-BE49-F238E27FC236}">
                    <a16:creationId xmlns:a16="http://schemas.microsoft.com/office/drawing/2014/main" id="{1380F305-1677-0049-9F6D-D811FE520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4" y="1023307"/>
                <a:ext cx="1512168" cy="108012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E70AB22F-51DE-154B-92FD-8D45BA3D2DEE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25406" y="1563367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90E3364-1B9A-8040-AFAD-C12474D98BB1}"/>
              </a:ext>
            </a:extLst>
          </p:cNvPr>
          <p:cNvCxnSpPr>
            <a:cxnSpLocks/>
          </p:cNvCxnSpPr>
          <p:nvPr/>
        </p:nvCxnSpPr>
        <p:spPr>
          <a:xfrm>
            <a:off x="2069622" y="1560651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8B8AB1E-4F13-8A49-A94A-F8D3B28E394B}"/>
                  </a:ext>
                </a:extLst>
              </p:cNvPr>
              <p:cNvSpPr/>
              <p:nvPr/>
            </p:nvSpPr>
            <p:spPr>
              <a:xfrm>
                <a:off x="125406" y="119131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8B8AB1E-4F13-8A49-A94A-F8D3B28E3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6" y="1191319"/>
                <a:ext cx="3856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C8F8236-8A2F-754A-8505-DD720ECDF0E5}"/>
                  </a:ext>
                </a:extLst>
              </p:cNvPr>
              <p:cNvSpPr/>
              <p:nvPr/>
            </p:nvSpPr>
            <p:spPr>
              <a:xfrm>
                <a:off x="2107496" y="119131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C8F8236-8A2F-754A-8505-DD720ECDF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496" y="1191319"/>
                <a:ext cx="3960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D56450-8236-9E44-BBFB-3EC7BC09223B}"/>
                  </a:ext>
                </a:extLst>
              </p:cNvPr>
              <p:cNvSpPr txBox="1"/>
              <p:nvPr/>
            </p:nvSpPr>
            <p:spPr>
              <a:xfrm>
                <a:off x="2645686" y="1285832"/>
                <a:ext cx="652743" cy="469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p>
                      </m:sSubSup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D56450-8236-9E44-BBFB-3EC7BC09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686" y="1285832"/>
                <a:ext cx="652743" cy="469680"/>
              </a:xfrm>
              <a:prstGeom prst="rect">
                <a:avLst/>
              </a:prstGeom>
              <a:blipFill>
                <a:blip r:embed="rId6"/>
                <a:stretch>
                  <a:fillRect l="-16981" t="-2632" r="-3774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5C8E468-19EF-3F4F-8D84-C24AF55E2105}"/>
                  </a:ext>
                </a:extLst>
              </p:cNvPr>
              <p:cNvSpPr/>
              <p:nvPr/>
            </p:nvSpPr>
            <p:spPr>
              <a:xfrm>
                <a:off x="6309834" y="1020591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5C8E468-19EF-3F4F-8D84-C24AF55E2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834" y="1020591"/>
                <a:ext cx="1512168" cy="10801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FF42DF23-A4E5-8443-9824-049CD3371AE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877786" y="1560651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A539C6D1-1233-A348-A060-6804592F0CED}"/>
              </a:ext>
            </a:extLst>
          </p:cNvPr>
          <p:cNvCxnSpPr>
            <a:cxnSpLocks/>
          </p:cNvCxnSpPr>
          <p:nvPr/>
        </p:nvCxnSpPr>
        <p:spPr>
          <a:xfrm>
            <a:off x="7822002" y="1557935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5CD41737-F989-AA48-9ADE-191622FE973F}"/>
                  </a:ext>
                </a:extLst>
              </p:cNvPr>
              <p:cNvSpPr/>
              <p:nvPr/>
            </p:nvSpPr>
            <p:spPr>
              <a:xfrm>
                <a:off x="5877786" y="1188603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5CD41737-F989-AA48-9ADE-191622FE9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86" y="1188603"/>
                <a:ext cx="3855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B3C51A-4C0E-5747-82C0-2A910D26C0F4}"/>
                  </a:ext>
                </a:extLst>
              </p:cNvPr>
              <p:cNvSpPr/>
              <p:nvPr/>
            </p:nvSpPr>
            <p:spPr>
              <a:xfrm>
                <a:off x="7859876" y="1188603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B3C51A-4C0E-5747-82C0-2A910D26C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76" y="1188603"/>
                <a:ext cx="4045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B55ACF9-C33C-0E48-8770-F45FF5CCAF0C}"/>
                  </a:ext>
                </a:extLst>
              </p:cNvPr>
              <p:cNvSpPr txBox="1"/>
              <p:nvPr/>
            </p:nvSpPr>
            <p:spPr>
              <a:xfrm>
                <a:off x="8398066" y="1283116"/>
                <a:ext cx="634661" cy="47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p>
                      </m:sSubSup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B55ACF9-C33C-0E48-8770-F45FF5CCA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066" y="1283116"/>
                <a:ext cx="634661" cy="473848"/>
              </a:xfrm>
              <a:prstGeom prst="rect">
                <a:avLst/>
              </a:prstGeom>
              <a:blipFill>
                <a:blip r:embed="rId10"/>
                <a:stretch>
                  <a:fillRect l="-17647" r="-1961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虚尾箭头 4">
            <a:extLst>
              <a:ext uri="{FF2B5EF4-FFF2-40B4-BE49-F238E27FC236}">
                <a16:creationId xmlns:a16="http://schemas.microsoft.com/office/drawing/2014/main" id="{0C25E24A-3996-5B4C-A311-6ADFAD735DED}"/>
              </a:ext>
            </a:extLst>
          </p:cNvPr>
          <p:cNvSpPr/>
          <p:nvPr/>
        </p:nvSpPr>
        <p:spPr>
          <a:xfrm>
            <a:off x="3537526" y="1557935"/>
            <a:ext cx="2016224" cy="45719"/>
          </a:xfrm>
          <a:prstGeom prst="stripedRightArrow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EAD1F0-414A-6B4F-A606-35757D0B617F}"/>
                  </a:ext>
                </a:extLst>
              </p:cNvPr>
              <p:cNvSpPr txBox="1"/>
              <p:nvPr/>
            </p:nvSpPr>
            <p:spPr>
              <a:xfrm>
                <a:off x="4367879" y="1095627"/>
                <a:ext cx="35551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EAD1F0-414A-6B4F-A606-35757D0B6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79" y="1095627"/>
                <a:ext cx="355518" cy="461665"/>
              </a:xfrm>
              <a:prstGeom prst="rect">
                <a:avLst/>
              </a:prstGeom>
              <a:blipFill>
                <a:blip r:embed="rId12"/>
                <a:stretch>
                  <a:fillRect l="-17241" r="-13793"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B4DE976-0023-084F-8383-B52FE6F945C7}"/>
                  </a:ext>
                </a:extLst>
              </p:cNvPr>
              <p:cNvSpPr txBox="1"/>
              <p:nvPr/>
            </p:nvSpPr>
            <p:spPr>
              <a:xfrm>
                <a:off x="140354" y="2286984"/>
                <a:ext cx="3783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1.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zh-CN" dirty="0"/>
                  <a:t> is a </a:t>
                </a:r>
                <a:r>
                  <a:rPr kumimoji="1" lang="en-US" altLang="zh-CN" dirty="0" err="1"/>
                  <a:t>superchannel</a:t>
                </a:r>
                <a:r>
                  <a:rPr kumimoji="1" lang="en-US" altLang="zh-CN" dirty="0"/>
                  <a:t>, i.e. CCPP + TPP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B4DE976-0023-084F-8383-B52FE6F94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4" y="2286984"/>
                <a:ext cx="3783573" cy="369332"/>
              </a:xfrm>
              <a:prstGeom prst="rect">
                <a:avLst/>
              </a:prstGeom>
              <a:blipFill>
                <a:blip r:embed="rId13"/>
                <a:stretch>
                  <a:fillRect l="-1003" t="-6897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4DFF444-B9AF-F941-9A0F-EF0A1845CF09}"/>
                  </a:ext>
                </a:extLst>
              </p:cNvPr>
              <p:cNvSpPr txBox="1"/>
              <p:nvPr/>
            </p:nvSpPr>
            <p:spPr>
              <a:xfrm>
                <a:off x="140354" y="2780928"/>
                <a:ext cx="3783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2.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zh-CN" dirty="0"/>
                  <a:t> has the following realization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4DFF444-B9AF-F941-9A0F-EF0A1845C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4" y="2780928"/>
                <a:ext cx="3783573" cy="369332"/>
              </a:xfrm>
              <a:prstGeom prst="rect">
                <a:avLst/>
              </a:prstGeom>
              <a:blipFill>
                <a:blip r:embed="rId14"/>
                <a:stretch>
                  <a:fillRect l="-1003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圆角矩形 41">
                <a:extLst>
                  <a:ext uri="{FF2B5EF4-FFF2-40B4-BE49-F238E27FC236}">
                    <a16:creationId xmlns:a16="http://schemas.microsoft.com/office/drawing/2014/main" id="{804F5E54-70E2-8549-BEBE-77407D9E0E34}"/>
                  </a:ext>
                </a:extLst>
              </p:cNvPr>
              <p:cNvSpPr/>
              <p:nvPr/>
            </p:nvSpPr>
            <p:spPr>
              <a:xfrm>
                <a:off x="3298429" y="3269951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42" name="圆角矩形 41">
                <a:extLst>
                  <a:ext uri="{FF2B5EF4-FFF2-40B4-BE49-F238E27FC236}">
                    <a16:creationId xmlns:a16="http://schemas.microsoft.com/office/drawing/2014/main" id="{804F5E54-70E2-8549-BEBE-77407D9E0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429" y="3269951"/>
                <a:ext cx="1512168" cy="108012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B42058FB-2C2B-7749-9272-C792CBEF655F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866381" y="3810011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0675DDC4-AC59-5A47-946F-309F08806125}"/>
              </a:ext>
            </a:extLst>
          </p:cNvPr>
          <p:cNvCxnSpPr>
            <a:cxnSpLocks/>
          </p:cNvCxnSpPr>
          <p:nvPr/>
        </p:nvCxnSpPr>
        <p:spPr>
          <a:xfrm>
            <a:off x="4810597" y="3807295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A82C565-86EA-9446-97E9-1F6288EB785F}"/>
                  </a:ext>
                </a:extLst>
              </p:cNvPr>
              <p:cNvSpPr/>
              <p:nvPr/>
            </p:nvSpPr>
            <p:spPr>
              <a:xfrm>
                <a:off x="2866381" y="3437963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A82C565-86EA-9446-97E9-1F6288EB7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81" y="3437963"/>
                <a:ext cx="38568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9EEFB5C-C4D7-7643-BE46-C83193A8B757}"/>
                  </a:ext>
                </a:extLst>
              </p:cNvPr>
              <p:cNvSpPr/>
              <p:nvPr/>
            </p:nvSpPr>
            <p:spPr>
              <a:xfrm>
                <a:off x="4848471" y="3437963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9EEFB5C-C4D7-7643-BE46-C83193A8B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471" y="3437963"/>
                <a:ext cx="39607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>
            <a:extLst>
              <a:ext uri="{FF2B5EF4-FFF2-40B4-BE49-F238E27FC236}">
                <a16:creationId xmlns:a16="http://schemas.microsoft.com/office/drawing/2014/main" id="{347E3FC1-9F55-3741-8AE1-1BB8BCD8D6C9}"/>
              </a:ext>
            </a:extLst>
          </p:cNvPr>
          <p:cNvSpPr/>
          <p:nvPr/>
        </p:nvSpPr>
        <p:spPr>
          <a:xfrm>
            <a:off x="2069622" y="3269951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Pre-</a:t>
            </a:r>
            <a:endParaRPr kumimoji="1" lang="zh-CN" altLang="en-US" dirty="0"/>
          </a:p>
        </p:txBody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8EE470A7-8808-6644-8660-BE1BAA3A3F93}"/>
              </a:ext>
            </a:extLst>
          </p:cNvPr>
          <p:cNvSpPr/>
          <p:nvPr/>
        </p:nvSpPr>
        <p:spPr>
          <a:xfrm>
            <a:off x="5226373" y="3269950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Post-</a:t>
            </a:r>
            <a:endParaRPr kumimoji="1" lang="zh-CN" altLang="en-US" dirty="0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E055297-C9F7-204A-A677-C3315BA87E11}"/>
              </a:ext>
            </a:extLst>
          </p:cNvPr>
          <p:cNvCxnSpPr/>
          <p:nvPr/>
        </p:nvCxnSpPr>
        <p:spPr>
          <a:xfrm>
            <a:off x="2866381" y="4653136"/>
            <a:ext cx="235999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9447EDDF-DD2E-0249-87AA-2D0E3D891ABB}"/>
              </a:ext>
            </a:extLst>
          </p:cNvPr>
          <p:cNvCxnSpPr>
            <a:endCxn id="11" idx="1"/>
          </p:cNvCxnSpPr>
          <p:nvPr/>
        </p:nvCxnSpPr>
        <p:spPr>
          <a:xfrm>
            <a:off x="1547664" y="4177566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7712AC38-22BA-7D4F-A1A9-D4203226C47E}"/>
              </a:ext>
            </a:extLst>
          </p:cNvPr>
          <p:cNvCxnSpPr/>
          <p:nvPr/>
        </p:nvCxnSpPr>
        <p:spPr>
          <a:xfrm>
            <a:off x="6048855" y="4173756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2E1C8DC-1B15-3D4D-B827-BD10C448E1CF}"/>
                  </a:ext>
                </a:extLst>
              </p:cNvPr>
              <p:cNvSpPr/>
              <p:nvPr/>
            </p:nvSpPr>
            <p:spPr>
              <a:xfrm>
                <a:off x="1545768" y="3807295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2E1C8DC-1B15-3D4D-B827-BD10C448E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68" y="3807295"/>
                <a:ext cx="38555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535173A-2D7B-5744-BF75-27B9E0060BEF}"/>
                  </a:ext>
                </a:extLst>
              </p:cNvPr>
              <p:cNvSpPr/>
              <p:nvPr/>
            </p:nvSpPr>
            <p:spPr>
              <a:xfrm>
                <a:off x="6048855" y="3801707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535173A-2D7B-5744-BF75-27B9E0060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55" y="3801707"/>
                <a:ext cx="40459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CA9122B-5920-9143-A7E2-69631A80C70A}"/>
                  </a:ext>
                </a:extLst>
              </p:cNvPr>
              <p:cNvSpPr/>
              <p:nvPr/>
            </p:nvSpPr>
            <p:spPr>
              <a:xfrm>
                <a:off x="3850490" y="4683472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CA9122B-5920-9143-A7E2-69631A80C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490" y="4683472"/>
                <a:ext cx="39177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45FF977-DBC0-904C-9FEF-26CA8A5E9364}"/>
                  </a:ext>
                </a:extLst>
              </p:cNvPr>
              <p:cNvSpPr txBox="1"/>
              <p:nvPr/>
            </p:nvSpPr>
            <p:spPr>
              <a:xfrm>
                <a:off x="125406" y="5204428"/>
                <a:ext cx="5752380" cy="423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3. The Choi matrix of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zh-CN" dirty="0"/>
                  <a:t>,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𝐴𝐵𝐶𝐷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𝑃𝑟𝑒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p>
                    </m:sSubSup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 satisfies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45FF977-DBC0-904C-9FEF-26CA8A5E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6" y="5204428"/>
                <a:ext cx="5752380" cy="423577"/>
              </a:xfrm>
              <a:prstGeom prst="rect">
                <a:avLst/>
              </a:prstGeom>
              <a:blipFill>
                <a:blip r:embed="rId21"/>
                <a:stretch>
                  <a:fillRect l="-881" r="-220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E32130E-8703-394C-8D7F-09AB87780392}"/>
                  </a:ext>
                </a:extLst>
              </p:cNvPr>
              <p:cNvSpPr txBox="1"/>
              <p:nvPr/>
            </p:nvSpPr>
            <p:spPr>
              <a:xfrm>
                <a:off x="2032140" y="5919842"/>
                <a:ext cx="5370829" cy="298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 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sup>
                          </m:sSubSup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E32130E-8703-394C-8D7F-09AB8778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140" y="5919842"/>
                <a:ext cx="5370829" cy="298736"/>
              </a:xfrm>
              <a:prstGeom prst="rect">
                <a:avLst/>
              </a:prstGeom>
              <a:blipFill>
                <a:blip r:embed="rId22"/>
                <a:stretch>
                  <a:fillRect l="-1179" r="-236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71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Quantum Circuit Architecture</a:t>
            </a:r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28E1610-67D3-A845-B647-8F35DBAB41B6}"/>
              </a:ext>
            </a:extLst>
          </p:cNvPr>
          <p:cNvCxnSpPr>
            <a:cxnSpLocks/>
          </p:cNvCxnSpPr>
          <p:nvPr/>
        </p:nvCxnSpPr>
        <p:spPr>
          <a:xfrm>
            <a:off x="2819414" y="2133160"/>
            <a:ext cx="2412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09028D6D-4758-B84E-9A9D-42EB01E07801}"/>
              </a:ext>
            </a:extLst>
          </p:cNvPr>
          <p:cNvCxnSpPr>
            <a:cxnSpLocks/>
          </p:cNvCxnSpPr>
          <p:nvPr/>
        </p:nvCxnSpPr>
        <p:spPr>
          <a:xfrm>
            <a:off x="1586308" y="3186760"/>
            <a:ext cx="20993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59E33A7C-6B37-1340-BB64-637E1767288F}"/>
                  </a:ext>
                </a:extLst>
              </p:cNvPr>
              <p:cNvSpPr/>
              <p:nvPr/>
            </p:nvSpPr>
            <p:spPr>
              <a:xfrm>
                <a:off x="4862215" y="1795411"/>
                <a:ext cx="432048" cy="369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59E33A7C-6B37-1340-BB64-637E17672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15" y="1795411"/>
                <a:ext cx="432048" cy="369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E0BE6F69-B39E-1949-B1B8-F63AE45030D7}"/>
                  </a:ext>
                </a:extLst>
              </p:cNvPr>
              <p:cNvSpPr/>
              <p:nvPr/>
            </p:nvSpPr>
            <p:spPr>
              <a:xfrm>
                <a:off x="1500593" y="334090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E0BE6F69-B39E-1949-B1B8-F63AE4503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593" y="334090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圆角矩形 39">
            <a:extLst>
              <a:ext uri="{FF2B5EF4-FFF2-40B4-BE49-F238E27FC236}">
                <a16:creationId xmlns:a16="http://schemas.microsoft.com/office/drawing/2014/main" id="{7008AD59-F5DF-EE48-9B93-43DFFE09DA36}"/>
              </a:ext>
            </a:extLst>
          </p:cNvPr>
          <p:cNvSpPr/>
          <p:nvPr/>
        </p:nvSpPr>
        <p:spPr>
          <a:xfrm>
            <a:off x="2060798" y="1294652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Pre-</a:t>
            </a:r>
            <a:endParaRPr kumimoji="1" lang="zh-CN" altLang="en-US" dirty="0"/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1FD03CCE-A040-724F-ADBE-2015E9676AC8}"/>
              </a:ext>
            </a:extLst>
          </p:cNvPr>
          <p:cNvSpPr/>
          <p:nvPr/>
        </p:nvSpPr>
        <p:spPr>
          <a:xfrm>
            <a:off x="3652034" y="2246724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Post-</a:t>
            </a:r>
            <a:endParaRPr kumimoji="1" lang="zh-CN" altLang="en-US" dirty="0"/>
          </a:p>
        </p:txBody>
      </p: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836132DB-8BB2-244A-A12F-49F469C63F25}"/>
              </a:ext>
            </a:extLst>
          </p:cNvPr>
          <p:cNvCxnSpPr>
            <a:cxnSpLocks/>
          </p:cNvCxnSpPr>
          <p:nvPr/>
        </p:nvCxnSpPr>
        <p:spPr>
          <a:xfrm>
            <a:off x="2878528" y="2847945"/>
            <a:ext cx="792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313ACAF2-7EF0-4F40-9A23-891F813AB3D7}"/>
              </a:ext>
            </a:extLst>
          </p:cNvPr>
          <p:cNvCxnSpPr>
            <a:endCxn id="40" idx="1"/>
          </p:cNvCxnSpPr>
          <p:nvPr/>
        </p:nvCxnSpPr>
        <p:spPr>
          <a:xfrm>
            <a:off x="1538840" y="2202267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88FBB8FF-DBAD-EB42-83AF-7C0B25902EB0}"/>
              </a:ext>
            </a:extLst>
          </p:cNvPr>
          <p:cNvCxnSpPr>
            <a:cxnSpLocks/>
          </p:cNvCxnSpPr>
          <p:nvPr/>
        </p:nvCxnSpPr>
        <p:spPr>
          <a:xfrm flipV="1">
            <a:off x="4448793" y="3217277"/>
            <a:ext cx="782856" cy="2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CA2ECC6-6638-5C4D-9200-A0A6DEC69F18}"/>
                  </a:ext>
                </a:extLst>
              </p:cNvPr>
              <p:cNvSpPr/>
              <p:nvPr/>
            </p:nvSpPr>
            <p:spPr>
              <a:xfrm>
                <a:off x="1536944" y="1831996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CA2ECC6-6638-5C4D-9200-A0A6DEC69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44" y="1831996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D190357-0ED3-494F-8370-D363B240D245}"/>
                  </a:ext>
                </a:extLst>
              </p:cNvPr>
              <p:cNvSpPr/>
              <p:nvPr/>
            </p:nvSpPr>
            <p:spPr>
              <a:xfrm>
                <a:off x="4889665" y="3224300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D190357-0ED3-494F-8370-D363B240D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65" y="3224300"/>
                <a:ext cx="4045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756C531-46C7-874E-80BA-40923076F3E4}"/>
                  </a:ext>
                </a:extLst>
              </p:cNvPr>
              <p:cNvSpPr/>
              <p:nvPr/>
            </p:nvSpPr>
            <p:spPr>
              <a:xfrm>
                <a:off x="3047352" y="2785009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756C531-46C7-874E-80BA-40923076F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352" y="2785009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7BE8CF4F-0D37-5041-A76E-4AAF5DF82506}"/>
              </a:ext>
            </a:extLst>
          </p:cNvPr>
          <p:cNvCxnSpPr/>
          <p:nvPr/>
        </p:nvCxnSpPr>
        <p:spPr>
          <a:xfrm>
            <a:off x="507104" y="2694514"/>
            <a:ext cx="633670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3021C7B-C139-3042-A681-783D038BC9D9}"/>
                  </a:ext>
                </a:extLst>
              </p:cNvPr>
              <p:cNvSpPr/>
              <p:nvPr/>
            </p:nvSpPr>
            <p:spPr>
              <a:xfrm>
                <a:off x="3209071" y="2131441"/>
                <a:ext cx="49891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3021C7B-C139-3042-A681-783D038BC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071" y="2131441"/>
                <a:ext cx="49891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本框 54">
            <a:extLst>
              <a:ext uri="{FF2B5EF4-FFF2-40B4-BE49-F238E27FC236}">
                <a16:creationId xmlns:a16="http://schemas.microsoft.com/office/drawing/2014/main" id="{7ECD6653-F119-0643-858A-4B7878CB0BB5}"/>
              </a:ext>
            </a:extLst>
          </p:cNvPr>
          <p:cNvSpPr txBox="1"/>
          <p:nvPr/>
        </p:nvSpPr>
        <p:spPr>
          <a:xfrm>
            <a:off x="6258167" y="23085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Alice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96DDDB4-E6E8-DF45-A706-EA542518C492}"/>
              </a:ext>
            </a:extLst>
          </p:cNvPr>
          <p:cNvSpPr txBox="1"/>
          <p:nvPr/>
        </p:nvSpPr>
        <p:spPr>
          <a:xfrm>
            <a:off x="6359221" y="2654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Bob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圆角矩形 56">
                <a:extLst>
                  <a:ext uri="{FF2B5EF4-FFF2-40B4-BE49-F238E27FC236}">
                    <a16:creationId xmlns:a16="http://schemas.microsoft.com/office/drawing/2014/main" id="{186E8C11-DCCD-FF4E-9201-2C8784950BF5}"/>
                  </a:ext>
                </a:extLst>
              </p:cNvPr>
              <p:cNvSpPr/>
              <p:nvPr/>
            </p:nvSpPr>
            <p:spPr>
              <a:xfrm>
                <a:off x="1951105" y="1142239"/>
                <a:ext cx="2930893" cy="3008236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49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600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kumimoji="1" lang="zh-CN" altLang="en-US" sz="6000" dirty="0"/>
              </a:p>
            </p:txBody>
          </p:sp>
        </mc:Choice>
        <mc:Fallback xmlns="">
          <p:sp>
            <p:nvSpPr>
              <p:cNvPr id="57" name="圆角矩形 56">
                <a:extLst>
                  <a:ext uri="{FF2B5EF4-FFF2-40B4-BE49-F238E27FC236}">
                    <a16:creationId xmlns:a16="http://schemas.microsoft.com/office/drawing/2014/main" id="{186E8C11-DCCD-FF4E-9201-2C8784950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05" y="1142239"/>
                <a:ext cx="2930893" cy="300823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49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0D80B38D-B8F4-0041-9951-E5031276A51B}"/>
              </a:ext>
            </a:extLst>
          </p:cNvPr>
          <p:cNvSpPr txBox="1"/>
          <p:nvPr/>
        </p:nvSpPr>
        <p:spPr>
          <a:xfrm>
            <a:off x="150905" y="70358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No-Signaling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4E0B068-BA10-374A-8C3B-A62E02B7AC61}"/>
                  </a:ext>
                </a:extLst>
              </p:cNvPr>
              <p:cNvSpPr txBox="1"/>
              <p:nvPr/>
            </p:nvSpPr>
            <p:spPr>
              <a:xfrm>
                <a:off x="507104" y="4509120"/>
                <a:ext cx="8241360" cy="37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No-Signaling from Alice to 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𝐵𝐶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4E0B068-BA10-374A-8C3B-A62E02B7A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04" y="4509120"/>
                <a:ext cx="8241360" cy="370551"/>
              </a:xfrm>
              <a:prstGeom prst="rect">
                <a:avLst/>
              </a:prstGeom>
              <a:blipFill>
                <a:blip r:embed="rId10"/>
                <a:stretch>
                  <a:fillRect l="-462" t="-10345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6D38C36-4798-7841-A321-33B5CD5D4DA4}"/>
                  </a:ext>
                </a:extLst>
              </p:cNvPr>
              <p:cNvSpPr txBox="1"/>
              <p:nvPr/>
            </p:nvSpPr>
            <p:spPr>
              <a:xfrm>
                <a:off x="5146568" y="1177233"/>
                <a:ext cx="345062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sz="3000" dirty="0"/>
                  <a:t>QChannel(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kumimoji="1" lang="en-US" altLang="zh-CN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sz="3000" dirty="0"/>
                  <a:t>)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6D38C36-4798-7841-A321-33B5CD5D4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68" y="1177233"/>
                <a:ext cx="3450625" cy="461665"/>
              </a:xfrm>
              <a:prstGeom prst="rect">
                <a:avLst/>
              </a:prstGeom>
              <a:blipFill>
                <a:blip r:embed="rId11"/>
                <a:stretch>
                  <a:fillRect l="-2564" t="-24324" r="-5495" b="-45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465285F3-1FEB-E64C-9823-BD7B7DAF23AE}"/>
                  </a:ext>
                </a:extLst>
              </p:cNvPr>
              <p:cNvSpPr txBox="1"/>
              <p:nvPr/>
            </p:nvSpPr>
            <p:spPr>
              <a:xfrm>
                <a:off x="5146568" y="3664401"/>
                <a:ext cx="348839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sz="3000" dirty="0"/>
                  <a:t>QChannel(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kumimoji="1" lang="en-US" altLang="zh-CN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3000" dirty="0"/>
                  <a:t>)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465285F3-1FEB-E64C-9823-BD7B7DAF2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68" y="3664401"/>
                <a:ext cx="3488391" cy="461665"/>
              </a:xfrm>
              <a:prstGeom prst="rect">
                <a:avLst/>
              </a:prstGeom>
              <a:blipFill>
                <a:blip r:embed="rId12"/>
                <a:stretch>
                  <a:fillRect l="-2536" t="-24324" r="-5435" b="-45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0903AAEE-44CE-1045-9F94-E76A7E232EE9}"/>
                  </a:ext>
                </a:extLst>
              </p:cNvPr>
              <p:cNvSpPr txBox="1"/>
              <p:nvPr/>
            </p:nvSpPr>
            <p:spPr>
              <a:xfrm>
                <a:off x="507104" y="5135388"/>
                <a:ext cx="8241360" cy="37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No-Signaling from Bob to Alice: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𝐵𝐶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0903AAEE-44CE-1045-9F94-E76A7E232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04" y="5135388"/>
                <a:ext cx="8241360" cy="370551"/>
              </a:xfrm>
              <a:prstGeom prst="rect">
                <a:avLst/>
              </a:prstGeom>
              <a:blipFill>
                <a:blip r:embed="rId13"/>
                <a:stretch>
                  <a:fillRect l="-462" t="-6897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04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extLst>
              <a:ext uri="{FF2B5EF4-FFF2-40B4-BE49-F238E27FC236}">
                <a16:creationId xmlns:a16="http://schemas.microsoft.com/office/drawing/2014/main" id="{980C5DE6-F96F-794A-99A0-C52513822BF5}"/>
              </a:ext>
            </a:extLst>
          </p:cNvPr>
          <p:cNvSpPr/>
          <p:nvPr/>
        </p:nvSpPr>
        <p:spPr>
          <a:xfrm>
            <a:off x="2009364" y="772407"/>
            <a:ext cx="2930893" cy="300823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Quantum Circuit Architecture</a:t>
            </a:r>
          </a:p>
        </p:txBody>
      </p: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B42058FB-2C2B-7749-9272-C792CBEF655F}"/>
              </a:ext>
            </a:extLst>
          </p:cNvPr>
          <p:cNvCxnSpPr>
            <a:cxnSpLocks/>
          </p:cNvCxnSpPr>
          <p:nvPr/>
        </p:nvCxnSpPr>
        <p:spPr>
          <a:xfrm>
            <a:off x="2877673" y="1501369"/>
            <a:ext cx="2412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0675DDC4-AC59-5A47-946F-309F08806125}"/>
              </a:ext>
            </a:extLst>
          </p:cNvPr>
          <p:cNvCxnSpPr>
            <a:cxnSpLocks/>
          </p:cNvCxnSpPr>
          <p:nvPr/>
        </p:nvCxnSpPr>
        <p:spPr>
          <a:xfrm>
            <a:off x="1608589" y="3352898"/>
            <a:ext cx="20993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A82C565-86EA-9446-97E9-1F6288EB785F}"/>
                  </a:ext>
                </a:extLst>
              </p:cNvPr>
              <p:cNvSpPr/>
              <p:nvPr/>
            </p:nvSpPr>
            <p:spPr>
              <a:xfrm>
                <a:off x="4508209" y="1060970"/>
                <a:ext cx="432048" cy="369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A82C565-86EA-9446-97E9-1F6288EB7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09" y="1060970"/>
                <a:ext cx="432048" cy="369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9EEFB5C-C4D7-7643-BE46-C83193A8B757}"/>
                  </a:ext>
                </a:extLst>
              </p:cNvPr>
              <p:cNvSpPr/>
              <p:nvPr/>
            </p:nvSpPr>
            <p:spPr>
              <a:xfrm>
                <a:off x="1644567" y="2983566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9EEFB5C-C4D7-7643-BE46-C83193A8B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567" y="2983566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>
            <a:extLst>
              <a:ext uri="{FF2B5EF4-FFF2-40B4-BE49-F238E27FC236}">
                <a16:creationId xmlns:a16="http://schemas.microsoft.com/office/drawing/2014/main" id="{347E3FC1-9F55-3741-8AE1-1BB8BCD8D6C9}"/>
              </a:ext>
            </a:extLst>
          </p:cNvPr>
          <p:cNvSpPr/>
          <p:nvPr/>
        </p:nvSpPr>
        <p:spPr>
          <a:xfrm>
            <a:off x="2119057" y="924820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Pre-</a:t>
            </a:r>
            <a:endParaRPr kumimoji="1" lang="zh-CN" altLang="en-US" dirty="0"/>
          </a:p>
        </p:txBody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8EE470A7-8808-6644-8660-BE1BAA3A3F93}"/>
              </a:ext>
            </a:extLst>
          </p:cNvPr>
          <p:cNvSpPr/>
          <p:nvPr/>
        </p:nvSpPr>
        <p:spPr>
          <a:xfrm>
            <a:off x="3710293" y="1876892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Post-</a:t>
            </a:r>
            <a:endParaRPr kumimoji="1" lang="zh-CN" altLang="en-US" dirty="0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E055297-C9F7-204A-A677-C3315BA87E11}"/>
              </a:ext>
            </a:extLst>
          </p:cNvPr>
          <p:cNvCxnSpPr>
            <a:cxnSpLocks/>
          </p:cNvCxnSpPr>
          <p:nvPr/>
        </p:nvCxnSpPr>
        <p:spPr>
          <a:xfrm>
            <a:off x="2936787" y="2478113"/>
            <a:ext cx="792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9447EDDF-DD2E-0249-87AA-2D0E3D891ABB}"/>
              </a:ext>
            </a:extLst>
          </p:cNvPr>
          <p:cNvCxnSpPr>
            <a:endCxn id="11" idx="1"/>
          </p:cNvCxnSpPr>
          <p:nvPr/>
        </p:nvCxnSpPr>
        <p:spPr>
          <a:xfrm>
            <a:off x="1597099" y="1832435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7712AC38-22BA-7D4F-A1A9-D4203226C47E}"/>
              </a:ext>
            </a:extLst>
          </p:cNvPr>
          <p:cNvCxnSpPr>
            <a:cxnSpLocks/>
          </p:cNvCxnSpPr>
          <p:nvPr/>
        </p:nvCxnSpPr>
        <p:spPr>
          <a:xfrm flipV="1">
            <a:off x="4507052" y="2847445"/>
            <a:ext cx="782856" cy="2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2E1C8DC-1B15-3D4D-B827-BD10C448E1CF}"/>
                  </a:ext>
                </a:extLst>
              </p:cNvPr>
              <p:cNvSpPr/>
              <p:nvPr/>
            </p:nvSpPr>
            <p:spPr>
              <a:xfrm>
                <a:off x="1595203" y="1462164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2E1C8DC-1B15-3D4D-B827-BD10C448E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03" y="1462164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535173A-2D7B-5744-BF75-27B9E0060BEF}"/>
                  </a:ext>
                </a:extLst>
              </p:cNvPr>
              <p:cNvSpPr/>
              <p:nvPr/>
            </p:nvSpPr>
            <p:spPr>
              <a:xfrm>
                <a:off x="4507052" y="2478113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535173A-2D7B-5744-BF75-27B9E0060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52" y="2478113"/>
                <a:ext cx="4045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CA9122B-5920-9143-A7E2-69631A80C70A}"/>
                  </a:ext>
                </a:extLst>
              </p:cNvPr>
              <p:cNvSpPr/>
              <p:nvPr/>
            </p:nvSpPr>
            <p:spPr>
              <a:xfrm>
                <a:off x="3105611" y="2415177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CA9122B-5920-9143-A7E2-69631A80C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11" y="2415177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45FF977-DBC0-904C-9FEF-26CA8A5E9364}"/>
                  </a:ext>
                </a:extLst>
              </p:cNvPr>
              <p:cNvSpPr txBox="1"/>
              <p:nvPr/>
            </p:nvSpPr>
            <p:spPr>
              <a:xfrm>
                <a:off x="143508" y="3849496"/>
                <a:ext cx="63367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4.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dirty="0" err="1"/>
                  <a:t>Qchannel</a:t>
                </a:r>
                <a:r>
                  <a:rPr kumimoji="1" lang="en-US" altLang="zh-CN" dirty="0"/>
                  <a:t>(BC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AD) and no-signaling from Bob to Alice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45FF977-DBC0-904C-9FEF-26CA8A5E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3849496"/>
                <a:ext cx="6336704" cy="369332"/>
              </a:xfrm>
              <a:prstGeom prst="rect">
                <a:avLst/>
              </a:prstGeom>
              <a:blipFill>
                <a:blip r:embed="rId8"/>
                <a:stretch>
                  <a:fillRect l="-600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5CE8D605-8831-064C-8DC6-7CA09F69E625}"/>
              </a:ext>
            </a:extLst>
          </p:cNvPr>
          <p:cNvCxnSpPr/>
          <p:nvPr/>
        </p:nvCxnSpPr>
        <p:spPr>
          <a:xfrm>
            <a:off x="565363" y="2324682"/>
            <a:ext cx="633670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A7F0FA8-45C5-834D-ADA4-D3DAF6B898BF}"/>
                  </a:ext>
                </a:extLst>
              </p:cNvPr>
              <p:cNvSpPr/>
              <p:nvPr/>
            </p:nvSpPr>
            <p:spPr>
              <a:xfrm>
                <a:off x="3267330" y="1761609"/>
                <a:ext cx="49891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A7F0FA8-45C5-834D-ADA4-D3DAF6B89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30" y="1761609"/>
                <a:ext cx="49891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id="{F40DC9D8-5114-4544-8FAC-A3F60AC4F254}"/>
              </a:ext>
            </a:extLst>
          </p:cNvPr>
          <p:cNvSpPr txBox="1"/>
          <p:nvPr/>
        </p:nvSpPr>
        <p:spPr>
          <a:xfrm>
            <a:off x="6316426" y="19386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Alice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5C1B7D2-950E-594C-92ED-3E34FBB50377}"/>
              </a:ext>
            </a:extLst>
          </p:cNvPr>
          <p:cNvSpPr txBox="1"/>
          <p:nvPr/>
        </p:nvSpPr>
        <p:spPr>
          <a:xfrm>
            <a:off x="6417480" y="22842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Bob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圆角矩形 48">
                <a:extLst>
                  <a:ext uri="{FF2B5EF4-FFF2-40B4-BE49-F238E27FC236}">
                    <a16:creationId xmlns:a16="http://schemas.microsoft.com/office/drawing/2014/main" id="{923BCE01-8361-3E48-8162-180E48349C76}"/>
                  </a:ext>
                </a:extLst>
              </p:cNvPr>
              <p:cNvSpPr/>
              <p:nvPr/>
            </p:nvSpPr>
            <p:spPr>
              <a:xfrm>
                <a:off x="606889" y="4478009"/>
                <a:ext cx="1512168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sz="3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49" name="圆角矩形 48">
                <a:extLst>
                  <a:ext uri="{FF2B5EF4-FFF2-40B4-BE49-F238E27FC236}">
                    <a16:creationId xmlns:a16="http://schemas.microsoft.com/office/drawing/2014/main" id="{923BCE01-8361-3E48-8162-180E48349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89" y="4478009"/>
                <a:ext cx="1512168" cy="108012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B5E11BE4-2327-C348-9D1C-07DCC7722846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174841" y="5018069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376FD5C0-587A-144B-A561-BA220E1CFA0E}"/>
              </a:ext>
            </a:extLst>
          </p:cNvPr>
          <p:cNvCxnSpPr>
            <a:cxnSpLocks/>
          </p:cNvCxnSpPr>
          <p:nvPr/>
        </p:nvCxnSpPr>
        <p:spPr>
          <a:xfrm>
            <a:off x="2119057" y="5015353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E90D8FBD-2D6C-3640-9D3D-B6ABD4CC4E1C}"/>
                  </a:ext>
                </a:extLst>
              </p:cNvPr>
              <p:cNvSpPr/>
              <p:nvPr/>
            </p:nvSpPr>
            <p:spPr>
              <a:xfrm>
                <a:off x="174841" y="4646021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E90D8FBD-2D6C-3640-9D3D-B6ABD4CC4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1" y="4646021"/>
                <a:ext cx="38568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4082DBA-4968-C448-8E30-1F63C707A09D}"/>
                  </a:ext>
                </a:extLst>
              </p:cNvPr>
              <p:cNvSpPr/>
              <p:nvPr/>
            </p:nvSpPr>
            <p:spPr>
              <a:xfrm>
                <a:off x="2156931" y="4646021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4082DBA-4968-C448-8E30-1F63C707A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31" y="4646021"/>
                <a:ext cx="39607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712C23B7-23F3-C64D-9331-AA842F048223}"/>
              </a:ext>
            </a:extLst>
          </p:cNvPr>
          <p:cNvSpPr txBox="1"/>
          <p:nvPr/>
        </p:nvSpPr>
        <p:spPr>
          <a:xfrm>
            <a:off x="962826" y="5811878"/>
            <a:ext cx="13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1-comb</a:t>
            </a:r>
            <a:endParaRPr kumimoji="1" lang="zh-CN" altLang="en-US" dirty="0"/>
          </a:p>
        </p:txBody>
      </p: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DB7A5F4D-DC64-3C40-8D66-A5D3186C4D3B}"/>
              </a:ext>
            </a:extLst>
          </p:cNvPr>
          <p:cNvCxnSpPr>
            <a:cxnSpLocks/>
          </p:cNvCxnSpPr>
          <p:nvPr/>
        </p:nvCxnSpPr>
        <p:spPr>
          <a:xfrm>
            <a:off x="4473264" y="4743623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8559FD1B-E11D-1344-AD28-29897778B5D5}"/>
              </a:ext>
            </a:extLst>
          </p:cNvPr>
          <p:cNvCxnSpPr>
            <a:cxnSpLocks/>
          </p:cNvCxnSpPr>
          <p:nvPr/>
        </p:nvCxnSpPr>
        <p:spPr>
          <a:xfrm>
            <a:off x="6417480" y="4740907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9A18DE85-CE7E-1240-A5E6-D118F4F673BE}"/>
                  </a:ext>
                </a:extLst>
              </p:cNvPr>
              <p:cNvSpPr/>
              <p:nvPr/>
            </p:nvSpPr>
            <p:spPr>
              <a:xfrm>
                <a:off x="4473264" y="437157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9A18DE85-CE7E-1240-A5E6-D118F4F67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264" y="4371575"/>
                <a:ext cx="38568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9591ECC4-0834-414A-9CAE-3F1A560A3C1D}"/>
                  </a:ext>
                </a:extLst>
              </p:cNvPr>
              <p:cNvSpPr/>
              <p:nvPr/>
            </p:nvSpPr>
            <p:spPr>
              <a:xfrm>
                <a:off x="6455354" y="4371575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9591ECC4-0834-414A-9CAE-3F1A560A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54" y="4371575"/>
                <a:ext cx="39607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圆角矩形 66">
            <a:extLst>
              <a:ext uri="{FF2B5EF4-FFF2-40B4-BE49-F238E27FC236}">
                <a16:creationId xmlns:a16="http://schemas.microsoft.com/office/drawing/2014/main" id="{5093AA65-7C78-5048-9264-BBBE6F571B5E}"/>
              </a:ext>
            </a:extLst>
          </p:cNvPr>
          <p:cNvSpPr/>
          <p:nvPr/>
        </p:nvSpPr>
        <p:spPr>
          <a:xfrm>
            <a:off x="3676505" y="4203563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Pre-</a:t>
            </a:r>
            <a:endParaRPr kumimoji="1" lang="zh-CN" altLang="en-US" dirty="0"/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BA3C1B42-F3C6-A644-882B-9D9E39C6535D}"/>
              </a:ext>
            </a:extLst>
          </p:cNvPr>
          <p:cNvSpPr/>
          <p:nvPr/>
        </p:nvSpPr>
        <p:spPr>
          <a:xfrm>
            <a:off x="6833256" y="4203562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Post-</a:t>
            </a:r>
            <a:endParaRPr kumimoji="1" lang="zh-CN" altLang="en-US" dirty="0"/>
          </a:p>
        </p:txBody>
      </p:sp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FF468EE8-3BA4-FD46-98CC-027EB1807B26}"/>
              </a:ext>
            </a:extLst>
          </p:cNvPr>
          <p:cNvCxnSpPr/>
          <p:nvPr/>
        </p:nvCxnSpPr>
        <p:spPr>
          <a:xfrm>
            <a:off x="4473264" y="5586748"/>
            <a:ext cx="235999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53ADC368-FFEF-974B-8AF5-E12872403510}"/>
              </a:ext>
            </a:extLst>
          </p:cNvPr>
          <p:cNvCxnSpPr>
            <a:endCxn id="67" idx="1"/>
          </p:cNvCxnSpPr>
          <p:nvPr/>
        </p:nvCxnSpPr>
        <p:spPr>
          <a:xfrm>
            <a:off x="3154547" y="5111178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37D28C46-EFBF-BB4B-A4C5-02758C60A3F8}"/>
              </a:ext>
            </a:extLst>
          </p:cNvPr>
          <p:cNvCxnSpPr/>
          <p:nvPr/>
        </p:nvCxnSpPr>
        <p:spPr>
          <a:xfrm>
            <a:off x="7655738" y="5107368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2CC3DA4-BBE8-CA42-AE7A-C3AB119F2AC6}"/>
                  </a:ext>
                </a:extLst>
              </p:cNvPr>
              <p:cNvSpPr/>
              <p:nvPr/>
            </p:nvSpPr>
            <p:spPr>
              <a:xfrm>
                <a:off x="3152651" y="4740907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2CC3DA4-BBE8-CA42-AE7A-C3AB119F2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651" y="4740907"/>
                <a:ext cx="38555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36956409-5524-1C48-B5EB-3A09A81F57EB}"/>
                  </a:ext>
                </a:extLst>
              </p:cNvPr>
              <p:cNvSpPr/>
              <p:nvPr/>
            </p:nvSpPr>
            <p:spPr>
              <a:xfrm>
                <a:off x="7655738" y="4735319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36956409-5524-1C48-B5EB-3A09A81F5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738" y="4735319"/>
                <a:ext cx="4045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1798F56C-3589-4747-9AD3-982D071352C1}"/>
                  </a:ext>
                </a:extLst>
              </p:cNvPr>
              <p:cNvSpPr/>
              <p:nvPr/>
            </p:nvSpPr>
            <p:spPr>
              <a:xfrm>
                <a:off x="5457373" y="5617084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1798F56C-3589-4747-9AD3-982D07135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373" y="5617084"/>
                <a:ext cx="3917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本框 74">
            <a:extLst>
              <a:ext uri="{FF2B5EF4-FFF2-40B4-BE49-F238E27FC236}">
                <a16:creationId xmlns:a16="http://schemas.microsoft.com/office/drawing/2014/main" id="{4FEF9EE3-73F7-954B-A92D-B8418DB56AE4}"/>
              </a:ext>
            </a:extLst>
          </p:cNvPr>
          <p:cNvSpPr txBox="1"/>
          <p:nvPr/>
        </p:nvSpPr>
        <p:spPr>
          <a:xfrm>
            <a:off x="5289908" y="6181210"/>
            <a:ext cx="13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2-comb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64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Quantum Circuit Architecture</a:t>
            </a:r>
          </a:p>
        </p:txBody>
      </p: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29B05AAA-3E78-CC49-BCE8-3F307553EC24}"/>
              </a:ext>
            </a:extLst>
          </p:cNvPr>
          <p:cNvCxnSpPr>
            <a:cxnSpLocks/>
          </p:cNvCxnSpPr>
          <p:nvPr/>
        </p:nvCxnSpPr>
        <p:spPr>
          <a:xfrm>
            <a:off x="2877673" y="1501369"/>
            <a:ext cx="2412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25A882C8-E900-3346-81CD-E154F43A284F}"/>
              </a:ext>
            </a:extLst>
          </p:cNvPr>
          <p:cNvCxnSpPr>
            <a:cxnSpLocks/>
          </p:cNvCxnSpPr>
          <p:nvPr/>
        </p:nvCxnSpPr>
        <p:spPr>
          <a:xfrm>
            <a:off x="1608589" y="3352898"/>
            <a:ext cx="20993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D567200-8BC9-DE4E-9AD5-4BE01C47EFA4}"/>
                  </a:ext>
                </a:extLst>
              </p:cNvPr>
              <p:cNvSpPr/>
              <p:nvPr/>
            </p:nvSpPr>
            <p:spPr>
              <a:xfrm>
                <a:off x="4873006" y="1092846"/>
                <a:ext cx="432048" cy="369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D567200-8BC9-DE4E-9AD5-4BE01C47E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006" y="1092846"/>
                <a:ext cx="432048" cy="369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B134A6C-2008-5D49-900C-E77BACA04F92}"/>
                  </a:ext>
                </a:extLst>
              </p:cNvPr>
              <p:cNvSpPr/>
              <p:nvPr/>
            </p:nvSpPr>
            <p:spPr>
              <a:xfrm>
                <a:off x="1644567" y="2983566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B134A6C-2008-5D49-900C-E77BACA04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567" y="2983566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圆角矩形 54">
            <a:extLst>
              <a:ext uri="{FF2B5EF4-FFF2-40B4-BE49-F238E27FC236}">
                <a16:creationId xmlns:a16="http://schemas.microsoft.com/office/drawing/2014/main" id="{9CCD5EA5-9C8B-ED42-A966-D4489E30B036}"/>
              </a:ext>
            </a:extLst>
          </p:cNvPr>
          <p:cNvSpPr/>
          <p:nvPr/>
        </p:nvSpPr>
        <p:spPr>
          <a:xfrm>
            <a:off x="2119057" y="924820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Pre-</a:t>
            </a:r>
            <a:endParaRPr kumimoji="1" lang="zh-CN" altLang="en-US" dirty="0"/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B6247770-1EA6-EA48-B14A-F0A2B4D0853F}"/>
              </a:ext>
            </a:extLst>
          </p:cNvPr>
          <p:cNvSpPr/>
          <p:nvPr/>
        </p:nvSpPr>
        <p:spPr>
          <a:xfrm>
            <a:off x="3710293" y="1876892"/>
            <a:ext cx="796759" cy="18152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Post-</a:t>
            </a:r>
            <a:endParaRPr kumimoji="1" lang="zh-CN" altLang="en-US" dirty="0"/>
          </a:p>
        </p:txBody>
      </p: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49DD86E1-5991-EF49-A5B5-7C496A7EA0E6}"/>
              </a:ext>
            </a:extLst>
          </p:cNvPr>
          <p:cNvCxnSpPr>
            <a:cxnSpLocks/>
          </p:cNvCxnSpPr>
          <p:nvPr/>
        </p:nvCxnSpPr>
        <p:spPr>
          <a:xfrm>
            <a:off x="2936787" y="2478113"/>
            <a:ext cx="792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50387A95-F132-2044-84A1-952ECC212E71}"/>
              </a:ext>
            </a:extLst>
          </p:cNvPr>
          <p:cNvCxnSpPr>
            <a:endCxn id="55" idx="1"/>
          </p:cNvCxnSpPr>
          <p:nvPr/>
        </p:nvCxnSpPr>
        <p:spPr>
          <a:xfrm>
            <a:off x="1597099" y="1832435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9EEEC5D4-4413-7245-8699-DCA5836F6E7B}"/>
              </a:ext>
            </a:extLst>
          </p:cNvPr>
          <p:cNvCxnSpPr>
            <a:cxnSpLocks/>
          </p:cNvCxnSpPr>
          <p:nvPr/>
        </p:nvCxnSpPr>
        <p:spPr>
          <a:xfrm flipV="1">
            <a:off x="4507052" y="2847445"/>
            <a:ext cx="782856" cy="2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9927522F-FDE0-8D45-94E7-9808A358A02B}"/>
                  </a:ext>
                </a:extLst>
              </p:cNvPr>
              <p:cNvSpPr/>
              <p:nvPr/>
            </p:nvSpPr>
            <p:spPr>
              <a:xfrm>
                <a:off x="1595203" y="1462164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9927522F-FDE0-8D45-94E7-9808A358A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03" y="1462164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9667E4FB-2082-6E48-93FE-E74A3E560908}"/>
                  </a:ext>
                </a:extLst>
              </p:cNvPr>
              <p:cNvSpPr/>
              <p:nvPr/>
            </p:nvSpPr>
            <p:spPr>
              <a:xfrm>
                <a:off x="4964742" y="2447596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9667E4FB-2082-6E48-93FE-E74A3E560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42" y="2447596"/>
                <a:ext cx="4045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8C33F6F2-9294-8F4D-9C09-7EBA44368657}"/>
                  </a:ext>
                </a:extLst>
              </p:cNvPr>
              <p:cNvSpPr/>
              <p:nvPr/>
            </p:nvSpPr>
            <p:spPr>
              <a:xfrm>
                <a:off x="3105611" y="2415177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8C33F6F2-9294-8F4D-9C09-7EBA44368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11" y="2415177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AE26201B-FEC0-2C40-972B-1FAA9A49BA51}"/>
              </a:ext>
            </a:extLst>
          </p:cNvPr>
          <p:cNvCxnSpPr/>
          <p:nvPr/>
        </p:nvCxnSpPr>
        <p:spPr>
          <a:xfrm>
            <a:off x="565363" y="2324682"/>
            <a:ext cx="633670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83F03F53-C8AE-C840-9E9C-82460A959FE8}"/>
                  </a:ext>
                </a:extLst>
              </p:cNvPr>
              <p:cNvSpPr/>
              <p:nvPr/>
            </p:nvSpPr>
            <p:spPr>
              <a:xfrm>
                <a:off x="3267330" y="1761609"/>
                <a:ext cx="49891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83F03F53-C8AE-C840-9E9C-82460A959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30" y="1761609"/>
                <a:ext cx="49891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文本框 83">
            <a:extLst>
              <a:ext uri="{FF2B5EF4-FFF2-40B4-BE49-F238E27FC236}">
                <a16:creationId xmlns:a16="http://schemas.microsoft.com/office/drawing/2014/main" id="{4ED60BB2-C593-9E42-A20E-89DC05805094}"/>
              </a:ext>
            </a:extLst>
          </p:cNvPr>
          <p:cNvSpPr txBox="1"/>
          <p:nvPr/>
        </p:nvSpPr>
        <p:spPr>
          <a:xfrm>
            <a:off x="6316426" y="19386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Alice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8485494-6F53-C14E-89D3-15093535AC28}"/>
              </a:ext>
            </a:extLst>
          </p:cNvPr>
          <p:cNvSpPr txBox="1"/>
          <p:nvPr/>
        </p:nvSpPr>
        <p:spPr>
          <a:xfrm>
            <a:off x="6417480" y="22842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Bob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8B10E9A2-5805-7841-865D-62819265E5DF}"/>
              </a:ext>
            </a:extLst>
          </p:cNvPr>
          <p:cNvSpPr/>
          <p:nvPr/>
        </p:nvSpPr>
        <p:spPr>
          <a:xfrm>
            <a:off x="2009364" y="772407"/>
            <a:ext cx="2930893" cy="300823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68C5C2B-509C-CA4F-B6A1-7A1F09ED58BE}"/>
                  </a:ext>
                </a:extLst>
              </p:cNvPr>
              <p:cNvSpPr txBox="1"/>
              <p:nvPr/>
            </p:nvSpPr>
            <p:spPr>
              <a:xfrm>
                <a:off x="536266" y="4149099"/>
                <a:ext cx="442847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sz="3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zh-CN" sz="3000" dirty="0"/>
                  <a:t> is No-Signaling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68C5C2B-509C-CA4F-B6A1-7A1F09ED5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66" y="4149099"/>
                <a:ext cx="4428476" cy="461665"/>
              </a:xfrm>
              <a:prstGeom prst="rect">
                <a:avLst/>
              </a:prstGeom>
              <a:blipFill>
                <a:blip r:embed="rId9"/>
                <a:stretch>
                  <a:fillRect l="-2857" t="-24324" b="-48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557A2F1-5E55-5542-B70D-BFEAA7354CDA}"/>
                  </a:ext>
                </a:extLst>
              </p:cNvPr>
              <p:cNvSpPr txBox="1"/>
              <p:nvPr/>
            </p:nvSpPr>
            <p:spPr>
              <a:xfrm>
                <a:off x="559511" y="4761558"/>
                <a:ext cx="289970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1" lang="en-US" altLang="zh-CN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</m:oMath>
                </a14:m>
                <a:r>
                  <a:rPr kumimoji="1" lang="en-US" altLang="zh-CN" sz="3000" dirty="0"/>
                  <a:t> QChannel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557A2F1-5E55-5542-B70D-BFEAA7354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11" y="4761558"/>
                <a:ext cx="2899705" cy="461665"/>
              </a:xfrm>
              <a:prstGeom prst="rect">
                <a:avLst/>
              </a:prstGeom>
              <a:blipFill>
                <a:blip r:embed="rId10"/>
                <a:stretch>
                  <a:fillRect l="-4367" t="-24324" r="-6987" b="-48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>
            <a:extLst>
              <a:ext uri="{FF2B5EF4-FFF2-40B4-BE49-F238E27FC236}">
                <a16:creationId xmlns:a16="http://schemas.microsoft.com/office/drawing/2014/main" id="{17E74730-5EB1-6F4F-9772-FD5E8DCCB2C1}"/>
              </a:ext>
            </a:extLst>
          </p:cNvPr>
          <p:cNvSpPr/>
          <p:nvPr/>
        </p:nvSpPr>
        <p:spPr>
          <a:xfrm>
            <a:off x="3445807" y="4379931"/>
            <a:ext cx="805751" cy="61245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92BB277-4DA7-DF42-A4A5-077747727F40}"/>
                  </a:ext>
                </a:extLst>
              </p:cNvPr>
              <p:cNvSpPr/>
              <p:nvPr/>
            </p:nvSpPr>
            <p:spPr>
              <a:xfrm>
                <a:off x="4251558" y="4397580"/>
                <a:ext cx="480682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altLang="zh-CN" sz="3000" dirty="0"/>
                  <a:t> can’t be realized as 2-comb</a:t>
                </a:r>
                <a:endParaRPr lang="zh-CN" altLang="en-US" sz="3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92BB277-4DA7-DF42-A4A5-077747727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558" y="4397580"/>
                <a:ext cx="4806829" cy="553998"/>
              </a:xfrm>
              <a:prstGeom prst="rect">
                <a:avLst/>
              </a:prstGeom>
              <a:blipFill>
                <a:blip r:embed="rId11"/>
                <a:stretch>
                  <a:fillRect l="-792" t="-11111" r="-2111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9D087CA-46DE-2D4B-AA89-591A87B94605}"/>
                  </a:ext>
                </a:extLst>
              </p:cNvPr>
              <p:cNvSpPr txBox="1"/>
              <p:nvPr/>
            </p:nvSpPr>
            <p:spPr>
              <a:xfrm>
                <a:off x="499864" y="5465558"/>
                <a:ext cx="69977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000" dirty="0"/>
                  <a:t>For example,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1" lang="en-US" altLang="zh-CN" sz="3000" dirty="0"/>
                  <a:t> can be the quantum switch 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9D087CA-46DE-2D4B-AA89-591A87B94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64" y="5465558"/>
                <a:ext cx="6997736" cy="553998"/>
              </a:xfrm>
              <a:prstGeom prst="rect">
                <a:avLst/>
              </a:prstGeom>
              <a:blipFill>
                <a:blip r:embed="rId12"/>
                <a:stretch>
                  <a:fillRect l="-1812" t="-11111" r="-906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27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Quantum Circuit Architecture</a:t>
            </a:r>
          </a:p>
        </p:txBody>
      </p: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B42058FB-2C2B-7749-9272-C792CBEF655F}"/>
              </a:ext>
            </a:extLst>
          </p:cNvPr>
          <p:cNvCxnSpPr>
            <a:cxnSpLocks/>
          </p:cNvCxnSpPr>
          <p:nvPr/>
        </p:nvCxnSpPr>
        <p:spPr>
          <a:xfrm>
            <a:off x="1306795" y="1206607"/>
            <a:ext cx="783720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0675DDC4-AC59-5A47-946F-309F08806125}"/>
              </a:ext>
            </a:extLst>
          </p:cNvPr>
          <p:cNvCxnSpPr>
            <a:cxnSpLocks/>
          </p:cNvCxnSpPr>
          <p:nvPr/>
        </p:nvCxnSpPr>
        <p:spPr>
          <a:xfrm>
            <a:off x="0" y="2583118"/>
            <a:ext cx="209931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A82C565-86EA-9446-97E9-1F6288EB785F}"/>
                  </a:ext>
                </a:extLst>
              </p:cNvPr>
              <p:cNvSpPr/>
              <p:nvPr/>
            </p:nvSpPr>
            <p:spPr>
              <a:xfrm>
                <a:off x="2937331" y="766208"/>
                <a:ext cx="4320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A82C565-86EA-9446-97E9-1F6288EB7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31" y="766208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9EEFB5C-C4D7-7643-BE46-C83193A8B757}"/>
                  </a:ext>
                </a:extLst>
              </p:cNvPr>
              <p:cNvSpPr/>
              <p:nvPr/>
            </p:nvSpPr>
            <p:spPr>
              <a:xfrm>
                <a:off x="73689" y="224695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9EEFB5C-C4D7-7643-BE46-C83193A8B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" y="2246958"/>
                <a:ext cx="365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47E3FC1-9F55-3741-8AE1-1BB8BCD8D6C9}"/>
                  </a:ext>
                </a:extLst>
              </p:cNvPr>
              <p:cNvSpPr/>
              <p:nvPr/>
            </p:nvSpPr>
            <p:spPr>
              <a:xfrm>
                <a:off x="548179" y="630058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47E3FC1-9F55-3741-8AE1-1BB8BCD8D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9" y="630058"/>
                <a:ext cx="796759" cy="18152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圆角矩形 60">
                <a:extLst>
                  <a:ext uri="{FF2B5EF4-FFF2-40B4-BE49-F238E27FC236}">
                    <a16:creationId xmlns:a16="http://schemas.microsoft.com/office/drawing/2014/main" id="{8EE470A7-8808-6644-8660-BE1BAA3A3F93}"/>
                  </a:ext>
                </a:extLst>
              </p:cNvPr>
              <p:cNvSpPr/>
              <p:nvPr/>
            </p:nvSpPr>
            <p:spPr>
              <a:xfrm>
                <a:off x="2139415" y="1582130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1" name="圆角矩形 60">
                <a:extLst>
                  <a:ext uri="{FF2B5EF4-FFF2-40B4-BE49-F238E27FC236}">
                    <a16:creationId xmlns:a16="http://schemas.microsoft.com/office/drawing/2014/main" id="{8EE470A7-8808-6644-8660-BE1BAA3A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415" y="1582130"/>
                <a:ext cx="796759" cy="1815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E055297-C9F7-204A-A677-C3315BA87E11}"/>
              </a:ext>
            </a:extLst>
          </p:cNvPr>
          <p:cNvCxnSpPr>
            <a:cxnSpLocks/>
          </p:cNvCxnSpPr>
          <p:nvPr/>
        </p:nvCxnSpPr>
        <p:spPr>
          <a:xfrm>
            <a:off x="1365909" y="2183351"/>
            <a:ext cx="792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9447EDDF-DD2E-0249-87AA-2D0E3D891ABB}"/>
              </a:ext>
            </a:extLst>
          </p:cNvPr>
          <p:cNvCxnSpPr>
            <a:endCxn id="11" idx="1"/>
          </p:cNvCxnSpPr>
          <p:nvPr/>
        </p:nvCxnSpPr>
        <p:spPr>
          <a:xfrm>
            <a:off x="26221" y="1537673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7712AC38-22BA-7D4F-A1A9-D4203226C47E}"/>
              </a:ext>
            </a:extLst>
          </p:cNvPr>
          <p:cNvCxnSpPr>
            <a:cxnSpLocks/>
          </p:cNvCxnSpPr>
          <p:nvPr/>
        </p:nvCxnSpPr>
        <p:spPr>
          <a:xfrm>
            <a:off x="2936174" y="2555401"/>
            <a:ext cx="6207826" cy="175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2E1C8DC-1B15-3D4D-B827-BD10C448E1CF}"/>
                  </a:ext>
                </a:extLst>
              </p:cNvPr>
              <p:cNvSpPr/>
              <p:nvPr/>
            </p:nvSpPr>
            <p:spPr>
              <a:xfrm>
                <a:off x="24325" y="116740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2E1C8DC-1B15-3D4D-B827-BD10C448E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5" y="1167402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535173A-2D7B-5744-BF75-27B9E0060BEF}"/>
                  </a:ext>
                </a:extLst>
              </p:cNvPr>
              <p:cNvSpPr/>
              <p:nvPr/>
            </p:nvSpPr>
            <p:spPr>
              <a:xfrm>
                <a:off x="2936174" y="218335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535173A-2D7B-5744-BF75-27B9E0060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174" y="2183351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CA9122B-5920-9143-A7E2-69631A80C70A}"/>
                  </a:ext>
                </a:extLst>
              </p:cNvPr>
              <p:cNvSpPr/>
              <p:nvPr/>
            </p:nvSpPr>
            <p:spPr>
              <a:xfrm>
                <a:off x="1534733" y="2120415"/>
                <a:ext cx="483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CA9122B-5920-9143-A7E2-69631A80C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33" y="2120415"/>
                <a:ext cx="4830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5CE8D605-8831-064C-8DC6-7CA09F69E625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912612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4FEF9EE3-73F7-954B-A92D-B8418DB56AE4}"/>
              </a:ext>
            </a:extLst>
          </p:cNvPr>
          <p:cNvSpPr txBox="1"/>
          <p:nvPr/>
        </p:nvSpPr>
        <p:spPr>
          <a:xfrm>
            <a:off x="4106117" y="6312493"/>
            <a:ext cx="13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n-comb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圆角矩形 45">
                <a:extLst>
                  <a:ext uri="{FF2B5EF4-FFF2-40B4-BE49-F238E27FC236}">
                    <a16:creationId xmlns:a16="http://schemas.microsoft.com/office/drawing/2014/main" id="{F24CCB3F-0CA2-C147-9422-0C3F68102572}"/>
                  </a:ext>
                </a:extLst>
              </p:cNvPr>
              <p:cNvSpPr/>
              <p:nvPr/>
            </p:nvSpPr>
            <p:spPr>
              <a:xfrm>
                <a:off x="3969582" y="2769068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圆角矩形 45">
                <a:extLst>
                  <a:ext uri="{FF2B5EF4-FFF2-40B4-BE49-F238E27FC236}">
                    <a16:creationId xmlns:a16="http://schemas.microsoft.com/office/drawing/2014/main" id="{F24CCB3F-0CA2-C147-9422-0C3F68102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582" y="2769068"/>
                <a:ext cx="796759" cy="1815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7A214937-17BD-5C42-9E15-81857ECB09D5}"/>
                  </a:ext>
                </a:extLst>
              </p:cNvPr>
              <p:cNvSpPr/>
              <p:nvPr/>
            </p:nvSpPr>
            <p:spPr>
              <a:xfrm>
                <a:off x="3156328" y="3125939"/>
                <a:ext cx="488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7A214937-17BD-5C42-9E15-81857ECB0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328" y="3125939"/>
                <a:ext cx="4884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56DDCDD1-61A8-C844-AEF6-E536D585218E}"/>
              </a:ext>
            </a:extLst>
          </p:cNvPr>
          <p:cNvCxnSpPr>
            <a:cxnSpLocks/>
          </p:cNvCxnSpPr>
          <p:nvPr/>
        </p:nvCxnSpPr>
        <p:spPr>
          <a:xfrm>
            <a:off x="2939934" y="3195681"/>
            <a:ext cx="102964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37319B5F-B27B-604F-A7E1-5228BE8A9FE2}"/>
              </a:ext>
            </a:extLst>
          </p:cNvPr>
          <p:cNvCxnSpPr>
            <a:cxnSpLocks/>
          </p:cNvCxnSpPr>
          <p:nvPr/>
        </p:nvCxnSpPr>
        <p:spPr>
          <a:xfrm>
            <a:off x="-1" y="2709103"/>
            <a:ext cx="912612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254020C8-CBB6-EB47-899B-C03C0E9FDE21}"/>
              </a:ext>
            </a:extLst>
          </p:cNvPr>
          <p:cNvCxnSpPr>
            <a:cxnSpLocks/>
          </p:cNvCxnSpPr>
          <p:nvPr/>
        </p:nvCxnSpPr>
        <p:spPr>
          <a:xfrm flipV="1">
            <a:off x="4765530" y="3058136"/>
            <a:ext cx="4360592" cy="43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7FA9DD33-6195-B443-85B6-CFB46823B21A}"/>
                  </a:ext>
                </a:extLst>
              </p:cNvPr>
              <p:cNvSpPr/>
              <p:nvPr/>
            </p:nvSpPr>
            <p:spPr>
              <a:xfrm>
                <a:off x="8689413" y="302803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7FA9DD33-6195-B443-85B6-CFB46823B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413" y="3028031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9BC61F14-B226-B049-AB42-3DF30B8A4DD5}"/>
              </a:ext>
            </a:extLst>
          </p:cNvPr>
          <p:cNvCxnSpPr>
            <a:cxnSpLocks/>
          </p:cNvCxnSpPr>
          <p:nvPr/>
        </p:nvCxnSpPr>
        <p:spPr>
          <a:xfrm>
            <a:off x="24325" y="3613666"/>
            <a:ext cx="396958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3A067F40-5009-7640-AE4F-3AD2139F4096}"/>
                  </a:ext>
                </a:extLst>
              </p:cNvPr>
              <p:cNvSpPr/>
              <p:nvPr/>
            </p:nvSpPr>
            <p:spPr>
              <a:xfrm>
                <a:off x="73689" y="328257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3A067F40-5009-7640-AE4F-3AD2139F4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" y="3282575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50CCF8B-5F2D-D74C-A6DF-B4AA55A4FD79}"/>
                  </a:ext>
                </a:extLst>
              </p:cNvPr>
              <p:cNvSpPr txBox="1"/>
              <p:nvPr/>
            </p:nvSpPr>
            <p:spPr>
              <a:xfrm>
                <a:off x="8439825" y="1316408"/>
                <a:ext cx="49917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50CCF8B-5F2D-D74C-A6DF-B4AA55A4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825" y="1316408"/>
                <a:ext cx="499176" cy="461665"/>
              </a:xfrm>
              <a:prstGeom prst="rect">
                <a:avLst/>
              </a:prstGeom>
              <a:blipFill>
                <a:blip r:embed="rId14"/>
                <a:stretch>
                  <a:fillRect l="-15000" r="-5000" b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7AD682A-8527-5E48-8535-6D6D70E46BCA}"/>
                  </a:ext>
                </a:extLst>
              </p:cNvPr>
              <p:cNvSpPr txBox="1"/>
              <p:nvPr/>
            </p:nvSpPr>
            <p:spPr>
              <a:xfrm>
                <a:off x="8439825" y="2055001"/>
                <a:ext cx="50808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7AD682A-8527-5E48-8535-6D6D70E4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825" y="2055001"/>
                <a:ext cx="508088" cy="461665"/>
              </a:xfrm>
              <a:prstGeom prst="rect">
                <a:avLst/>
              </a:prstGeom>
              <a:blipFill>
                <a:blip r:embed="rId15"/>
                <a:stretch>
                  <a:fillRect l="-14634" r="-4878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0C02FA7C-9CD7-864B-B396-D9C12FDCAB8A}"/>
                  </a:ext>
                </a:extLst>
              </p:cNvPr>
              <p:cNvSpPr txBox="1"/>
              <p:nvPr/>
            </p:nvSpPr>
            <p:spPr>
              <a:xfrm>
                <a:off x="8448737" y="3282575"/>
                <a:ext cx="50808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0C02FA7C-9CD7-864B-B396-D9C12FDCA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737" y="3282575"/>
                <a:ext cx="508088" cy="461665"/>
              </a:xfrm>
              <a:prstGeom prst="rect">
                <a:avLst/>
              </a:prstGeom>
              <a:blipFill>
                <a:blip r:embed="rId16"/>
                <a:stretch>
                  <a:fillRect l="-14634" r="-4878"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EE33C3B5-FD26-2044-BA68-3279490E89C6}"/>
              </a:ext>
            </a:extLst>
          </p:cNvPr>
          <p:cNvCxnSpPr>
            <a:cxnSpLocks/>
          </p:cNvCxnSpPr>
          <p:nvPr/>
        </p:nvCxnSpPr>
        <p:spPr>
          <a:xfrm>
            <a:off x="4775084" y="4221088"/>
            <a:ext cx="102964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0959B87-659D-B24B-BAD2-37F456A76DFF}"/>
                  </a:ext>
                </a:extLst>
              </p:cNvPr>
              <p:cNvSpPr/>
              <p:nvPr/>
            </p:nvSpPr>
            <p:spPr>
              <a:xfrm>
                <a:off x="4981196" y="4204737"/>
                <a:ext cx="488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0959B87-659D-B24B-BAD2-37F456A76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96" y="4204737"/>
                <a:ext cx="48840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56238E7E-6519-FF4D-96A1-8B64E23B71A9}"/>
              </a:ext>
            </a:extLst>
          </p:cNvPr>
          <p:cNvCxnSpPr>
            <a:cxnSpLocks/>
          </p:cNvCxnSpPr>
          <p:nvPr/>
        </p:nvCxnSpPr>
        <p:spPr>
          <a:xfrm>
            <a:off x="24325" y="4005064"/>
            <a:ext cx="912612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1217AE0-DCC2-7A47-99ED-63E3D5DA6E1C}"/>
                  </a:ext>
                </a:extLst>
              </p:cNvPr>
              <p:cNvSpPr txBox="1"/>
              <p:nvPr/>
            </p:nvSpPr>
            <p:spPr>
              <a:xfrm>
                <a:off x="5763257" y="4335855"/>
                <a:ext cx="41678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1217AE0-DCC2-7A47-99ED-63E3D5DA6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257" y="4335855"/>
                <a:ext cx="416781" cy="461665"/>
              </a:xfrm>
              <a:prstGeom prst="rect">
                <a:avLst/>
              </a:prstGeom>
              <a:blipFill>
                <a:blip r:embed="rId18"/>
                <a:stretch>
                  <a:fillRect l="-2941" r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圆角矩形 84">
                <a:extLst>
                  <a:ext uri="{FF2B5EF4-FFF2-40B4-BE49-F238E27FC236}">
                    <a16:creationId xmlns:a16="http://schemas.microsoft.com/office/drawing/2014/main" id="{EAF3623D-94FB-2845-9661-055BDF3F75E0}"/>
                  </a:ext>
                </a:extLst>
              </p:cNvPr>
              <p:cNvSpPr/>
              <p:nvPr/>
            </p:nvSpPr>
            <p:spPr>
              <a:xfrm>
                <a:off x="7380312" y="4599943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5" name="圆角矩形 84">
                <a:extLst>
                  <a:ext uri="{FF2B5EF4-FFF2-40B4-BE49-F238E27FC236}">
                    <a16:creationId xmlns:a16="http://schemas.microsoft.com/office/drawing/2014/main" id="{EAF3623D-94FB-2845-9661-055BDF3F7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599943"/>
                <a:ext cx="796759" cy="1815233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681619CC-A831-264B-A1A6-9B9705D6F74F}"/>
              </a:ext>
            </a:extLst>
          </p:cNvPr>
          <p:cNvCxnSpPr>
            <a:cxnSpLocks/>
          </p:cNvCxnSpPr>
          <p:nvPr/>
        </p:nvCxnSpPr>
        <p:spPr>
          <a:xfrm>
            <a:off x="-2" y="5085184"/>
            <a:ext cx="912612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6C2CA87D-D2DA-8744-9776-F036B309BE88}"/>
              </a:ext>
            </a:extLst>
          </p:cNvPr>
          <p:cNvCxnSpPr>
            <a:cxnSpLocks/>
          </p:cNvCxnSpPr>
          <p:nvPr/>
        </p:nvCxnSpPr>
        <p:spPr>
          <a:xfrm>
            <a:off x="6350664" y="5373216"/>
            <a:ext cx="102964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B75A1D2C-49BB-5543-A64A-30963EDBE6CC}"/>
                  </a:ext>
                </a:extLst>
              </p:cNvPr>
              <p:cNvSpPr/>
              <p:nvPr/>
            </p:nvSpPr>
            <p:spPr>
              <a:xfrm>
                <a:off x="6643320" y="5322893"/>
                <a:ext cx="722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B75A1D2C-49BB-5543-A64A-30963EDBE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20" y="5322893"/>
                <a:ext cx="72212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2CE05AEB-5540-B942-99AF-59F5B0BDFAD2}"/>
              </a:ext>
            </a:extLst>
          </p:cNvPr>
          <p:cNvCxnSpPr>
            <a:cxnSpLocks/>
          </p:cNvCxnSpPr>
          <p:nvPr/>
        </p:nvCxnSpPr>
        <p:spPr>
          <a:xfrm>
            <a:off x="0" y="5949280"/>
            <a:ext cx="738031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64C8FC08-2D37-5345-851E-D610A2D71DF6}"/>
                  </a:ext>
                </a:extLst>
              </p:cNvPr>
              <p:cNvSpPr/>
              <p:nvPr/>
            </p:nvSpPr>
            <p:spPr>
              <a:xfrm>
                <a:off x="23244" y="5586068"/>
                <a:ext cx="9067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64C8FC08-2D37-5345-851E-D610A2D71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4" y="5586068"/>
                <a:ext cx="90678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79E55886-A66A-6442-9C60-F2C1C6D00D86}"/>
              </a:ext>
            </a:extLst>
          </p:cNvPr>
          <p:cNvCxnSpPr>
            <a:cxnSpLocks/>
          </p:cNvCxnSpPr>
          <p:nvPr/>
        </p:nvCxnSpPr>
        <p:spPr>
          <a:xfrm flipV="1">
            <a:off x="8177071" y="5586068"/>
            <a:ext cx="949050" cy="102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23577966-412F-924B-88C1-4B75CE14051F}"/>
                  </a:ext>
                </a:extLst>
              </p:cNvPr>
              <p:cNvSpPr/>
              <p:nvPr/>
            </p:nvSpPr>
            <p:spPr>
              <a:xfrm>
                <a:off x="8148432" y="5586068"/>
                <a:ext cx="9067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23577966-412F-924B-88C1-4B75CE140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432" y="5586068"/>
                <a:ext cx="90678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F1B74B4C-1A8D-7B43-814D-6E4786791617}"/>
                  </a:ext>
                </a:extLst>
              </p:cNvPr>
              <p:cNvSpPr txBox="1"/>
              <p:nvPr/>
            </p:nvSpPr>
            <p:spPr>
              <a:xfrm>
                <a:off x="8448737" y="6165304"/>
                <a:ext cx="53373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F1B74B4C-1A8D-7B43-814D-6E4786791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737" y="6165304"/>
                <a:ext cx="533736" cy="461665"/>
              </a:xfrm>
              <a:prstGeom prst="rect">
                <a:avLst/>
              </a:prstGeom>
              <a:blipFill>
                <a:blip r:embed="rId23"/>
                <a:stretch>
                  <a:fillRect l="-13953" r="-2326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31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Quantum Circuit Architecture</a:t>
            </a:r>
          </a:p>
        </p:txBody>
      </p: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DB7A5F4D-DC64-3C40-8D66-A5D3186C4D3B}"/>
              </a:ext>
            </a:extLst>
          </p:cNvPr>
          <p:cNvCxnSpPr>
            <a:cxnSpLocks/>
          </p:cNvCxnSpPr>
          <p:nvPr/>
        </p:nvCxnSpPr>
        <p:spPr>
          <a:xfrm>
            <a:off x="1308334" y="1421650"/>
            <a:ext cx="38568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8559FD1B-E11D-1344-AD28-29897778B5D5}"/>
              </a:ext>
            </a:extLst>
          </p:cNvPr>
          <p:cNvCxnSpPr>
            <a:cxnSpLocks/>
          </p:cNvCxnSpPr>
          <p:nvPr/>
        </p:nvCxnSpPr>
        <p:spPr>
          <a:xfrm>
            <a:off x="2105093" y="1422748"/>
            <a:ext cx="30666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圆角矩形 66">
                <a:extLst>
                  <a:ext uri="{FF2B5EF4-FFF2-40B4-BE49-F238E27FC236}">
                    <a16:creationId xmlns:a16="http://schemas.microsoft.com/office/drawing/2014/main" id="{5093AA65-7C78-5048-9264-BBBE6F571B5E}"/>
                  </a:ext>
                </a:extLst>
              </p:cNvPr>
              <p:cNvSpPr/>
              <p:nvPr/>
            </p:nvSpPr>
            <p:spPr>
              <a:xfrm>
                <a:off x="611560" y="836712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7" name="圆角矩形 66">
                <a:extLst>
                  <a:ext uri="{FF2B5EF4-FFF2-40B4-BE49-F238E27FC236}">
                    <a16:creationId xmlns:a16="http://schemas.microsoft.com/office/drawing/2014/main" id="{5093AA65-7C78-5048-9264-BBBE6F571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796759" cy="1815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圆角矩形 67">
                <a:extLst>
                  <a:ext uri="{FF2B5EF4-FFF2-40B4-BE49-F238E27FC236}">
                    <a16:creationId xmlns:a16="http://schemas.microsoft.com/office/drawing/2014/main" id="{BA3C1B42-F3C6-A644-882B-9D9E39C6535D}"/>
                  </a:ext>
                </a:extLst>
              </p:cNvPr>
              <p:cNvSpPr/>
              <p:nvPr/>
            </p:nvSpPr>
            <p:spPr>
              <a:xfrm>
                <a:off x="2411760" y="836712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8" name="圆角矩形 67">
                <a:extLst>
                  <a:ext uri="{FF2B5EF4-FFF2-40B4-BE49-F238E27FC236}">
                    <a16:creationId xmlns:a16="http://schemas.microsoft.com/office/drawing/2014/main" id="{BA3C1B42-F3C6-A644-882B-9D9E39C65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836712"/>
                <a:ext cx="796759" cy="1815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FF468EE8-3BA4-FD46-98CC-027EB1807B26}"/>
              </a:ext>
            </a:extLst>
          </p:cNvPr>
          <p:cNvCxnSpPr>
            <a:cxnSpLocks/>
          </p:cNvCxnSpPr>
          <p:nvPr/>
        </p:nvCxnSpPr>
        <p:spPr>
          <a:xfrm>
            <a:off x="1408319" y="2219897"/>
            <a:ext cx="100344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53ADC368-FFEF-974B-8AF5-E12872403510}"/>
              </a:ext>
            </a:extLst>
          </p:cNvPr>
          <p:cNvCxnSpPr>
            <a:endCxn id="67" idx="1"/>
          </p:cNvCxnSpPr>
          <p:nvPr/>
        </p:nvCxnSpPr>
        <p:spPr>
          <a:xfrm>
            <a:off x="89602" y="1744327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2CC3DA4-BBE8-CA42-AE7A-C3AB119F2AC6}"/>
                  </a:ext>
                </a:extLst>
              </p:cNvPr>
              <p:cNvSpPr/>
              <p:nvPr/>
            </p:nvSpPr>
            <p:spPr>
              <a:xfrm>
                <a:off x="87706" y="1374056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2CC3DA4-BBE8-CA42-AE7A-C3AB119F2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6" y="1374056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本框 74">
            <a:extLst>
              <a:ext uri="{FF2B5EF4-FFF2-40B4-BE49-F238E27FC236}">
                <a16:creationId xmlns:a16="http://schemas.microsoft.com/office/drawing/2014/main" id="{4FEF9EE3-73F7-954B-A92D-B8418DB56AE4}"/>
              </a:ext>
            </a:extLst>
          </p:cNvPr>
          <p:cNvSpPr txBox="1"/>
          <p:nvPr/>
        </p:nvSpPr>
        <p:spPr>
          <a:xfrm>
            <a:off x="7690917" y="1542787"/>
            <a:ext cx="13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n-comb</a:t>
            </a:r>
            <a:endParaRPr kumimoji="1" lang="zh-CN" altLang="en-US" dirty="0"/>
          </a:p>
        </p:txBody>
      </p: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07B59EE6-450C-1145-BDC5-A39CB33A6659}"/>
              </a:ext>
            </a:extLst>
          </p:cNvPr>
          <p:cNvCxnSpPr>
            <a:cxnSpLocks/>
          </p:cNvCxnSpPr>
          <p:nvPr/>
        </p:nvCxnSpPr>
        <p:spPr>
          <a:xfrm>
            <a:off x="3208519" y="1438931"/>
            <a:ext cx="30666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E98432CC-F39E-C545-A3EA-B7CBA41E6F98}"/>
                  </a:ext>
                </a:extLst>
              </p:cNvPr>
              <p:cNvSpPr/>
              <p:nvPr/>
            </p:nvSpPr>
            <p:spPr>
              <a:xfrm>
                <a:off x="1358390" y="1069599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E98432CC-F39E-C545-A3EA-B7CBA41E6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90" y="1069599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8EF00398-FFEA-2F4C-A5CC-5ECA40A2E9DA}"/>
                  </a:ext>
                </a:extLst>
              </p:cNvPr>
              <p:cNvSpPr/>
              <p:nvPr/>
            </p:nvSpPr>
            <p:spPr>
              <a:xfrm>
                <a:off x="2065650" y="1069599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8EF00398-FFEA-2F4C-A5CC-5ECA40A2E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650" y="1069599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2D7AD2B2-4F82-2740-B347-EBDD6C176793}"/>
                  </a:ext>
                </a:extLst>
              </p:cNvPr>
              <p:cNvSpPr/>
              <p:nvPr/>
            </p:nvSpPr>
            <p:spPr>
              <a:xfrm>
                <a:off x="3151269" y="1069599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2D7AD2B2-4F82-2740-B347-EBDD6C176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69" y="1069599"/>
                <a:ext cx="3855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9699725C-6210-F842-B5C6-F3C1A72EB8D6}"/>
              </a:ext>
            </a:extLst>
          </p:cNvPr>
          <p:cNvCxnSpPr>
            <a:cxnSpLocks/>
          </p:cNvCxnSpPr>
          <p:nvPr/>
        </p:nvCxnSpPr>
        <p:spPr>
          <a:xfrm>
            <a:off x="3208519" y="2219897"/>
            <a:ext cx="77960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3FA07E5B-366C-7545-9EFB-F2A5F56031A3}"/>
              </a:ext>
            </a:extLst>
          </p:cNvPr>
          <p:cNvCxnSpPr>
            <a:cxnSpLocks/>
          </p:cNvCxnSpPr>
          <p:nvPr/>
        </p:nvCxnSpPr>
        <p:spPr>
          <a:xfrm>
            <a:off x="5300512" y="1422748"/>
            <a:ext cx="30666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圆角矩形 80">
                <a:extLst>
                  <a:ext uri="{FF2B5EF4-FFF2-40B4-BE49-F238E27FC236}">
                    <a16:creationId xmlns:a16="http://schemas.microsoft.com/office/drawing/2014/main" id="{88D2A426-CDA2-BF46-A74F-18CE32D0BF5E}"/>
                  </a:ext>
                </a:extLst>
              </p:cNvPr>
              <p:cNvSpPr/>
              <p:nvPr/>
            </p:nvSpPr>
            <p:spPr>
              <a:xfrm>
                <a:off x="5607179" y="836712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1" name="圆角矩形 80">
                <a:extLst>
                  <a:ext uri="{FF2B5EF4-FFF2-40B4-BE49-F238E27FC236}">
                    <a16:creationId xmlns:a16="http://schemas.microsoft.com/office/drawing/2014/main" id="{88D2A426-CDA2-BF46-A74F-18CE32D0B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179" y="836712"/>
                <a:ext cx="796759" cy="1815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7B481156-E82D-8441-A791-6A792A774BB6}"/>
              </a:ext>
            </a:extLst>
          </p:cNvPr>
          <p:cNvCxnSpPr>
            <a:cxnSpLocks/>
          </p:cNvCxnSpPr>
          <p:nvPr/>
        </p:nvCxnSpPr>
        <p:spPr>
          <a:xfrm>
            <a:off x="6403938" y="1742986"/>
            <a:ext cx="61633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37E604BE-438B-5E4A-B01F-B29A64FAB96F}"/>
                  </a:ext>
                </a:extLst>
              </p:cNvPr>
              <p:cNvSpPr/>
              <p:nvPr/>
            </p:nvSpPr>
            <p:spPr>
              <a:xfrm>
                <a:off x="4849864" y="1069599"/>
                <a:ext cx="7967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dirty="0"/>
                  <a:t>(n-1)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37E604BE-438B-5E4A-B01F-B29A64FAB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64" y="1069599"/>
                <a:ext cx="796759" cy="369332"/>
              </a:xfrm>
              <a:prstGeom prst="rect">
                <a:avLst/>
              </a:prstGeom>
              <a:blipFill>
                <a:blip r:embed="rId10"/>
                <a:stretch>
                  <a:fillRect t="-6897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D7B30ADA-AB9B-D345-A49F-DEF13E48B0CF}"/>
                  </a:ext>
                </a:extLst>
              </p:cNvPr>
              <p:cNvSpPr/>
              <p:nvPr/>
            </p:nvSpPr>
            <p:spPr>
              <a:xfrm>
                <a:off x="6357433" y="1342295"/>
                <a:ext cx="10606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D7B30ADA-AB9B-D345-A49F-DEF13E48B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33" y="1342295"/>
                <a:ext cx="10606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DDD5BAF-ED82-3E48-9319-92B4D4192186}"/>
                  </a:ext>
                </a:extLst>
              </p:cNvPr>
              <p:cNvSpPr txBox="1"/>
              <p:nvPr/>
            </p:nvSpPr>
            <p:spPr>
              <a:xfrm>
                <a:off x="4038354" y="1131154"/>
                <a:ext cx="5546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4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zh-CN" altLang="en-US" sz="4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DDD5BAF-ED82-3E48-9319-92B4D4192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54" y="1131154"/>
                <a:ext cx="554639" cy="615553"/>
              </a:xfrm>
              <a:prstGeom prst="rect">
                <a:avLst/>
              </a:prstGeom>
              <a:blipFill>
                <a:blip r:embed="rId12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59002743-5502-0E45-AA78-382B98380A87}"/>
                  </a:ext>
                </a:extLst>
              </p:cNvPr>
              <p:cNvSpPr txBox="1"/>
              <p:nvPr/>
            </p:nvSpPr>
            <p:spPr>
              <a:xfrm>
                <a:off x="4038354" y="1912119"/>
                <a:ext cx="5546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4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zh-CN" altLang="en-US" sz="4000" dirty="0"/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59002743-5502-0E45-AA78-382B98380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54" y="1912119"/>
                <a:ext cx="554639" cy="615553"/>
              </a:xfrm>
              <a:prstGeom prst="rect">
                <a:avLst/>
              </a:prstGeom>
              <a:blipFill>
                <a:blip r:embed="rId13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F93BBB4E-6432-2D48-9205-7A0B81A21070}"/>
              </a:ext>
            </a:extLst>
          </p:cNvPr>
          <p:cNvCxnSpPr>
            <a:cxnSpLocks/>
          </p:cNvCxnSpPr>
          <p:nvPr/>
        </p:nvCxnSpPr>
        <p:spPr>
          <a:xfrm>
            <a:off x="4716016" y="2219896"/>
            <a:ext cx="89116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E707F31F-DAB1-0844-828B-F10171E62AF6}"/>
              </a:ext>
            </a:extLst>
          </p:cNvPr>
          <p:cNvCxnSpPr>
            <a:cxnSpLocks/>
          </p:cNvCxnSpPr>
          <p:nvPr/>
        </p:nvCxnSpPr>
        <p:spPr>
          <a:xfrm>
            <a:off x="1593934" y="4357638"/>
            <a:ext cx="38568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15EB83A2-E541-2040-8149-44B6BBDD23B3}"/>
              </a:ext>
            </a:extLst>
          </p:cNvPr>
          <p:cNvCxnSpPr>
            <a:cxnSpLocks/>
          </p:cNvCxnSpPr>
          <p:nvPr/>
        </p:nvCxnSpPr>
        <p:spPr>
          <a:xfrm>
            <a:off x="2390693" y="4358736"/>
            <a:ext cx="30666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圆角矩形 95">
                <a:extLst>
                  <a:ext uri="{FF2B5EF4-FFF2-40B4-BE49-F238E27FC236}">
                    <a16:creationId xmlns:a16="http://schemas.microsoft.com/office/drawing/2014/main" id="{CEE22CCF-914D-6343-9C96-B607993000C2}"/>
                  </a:ext>
                </a:extLst>
              </p:cNvPr>
              <p:cNvSpPr/>
              <p:nvPr/>
            </p:nvSpPr>
            <p:spPr>
              <a:xfrm>
                <a:off x="897160" y="3772700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6" name="圆角矩形 95">
                <a:extLst>
                  <a:ext uri="{FF2B5EF4-FFF2-40B4-BE49-F238E27FC236}">
                    <a16:creationId xmlns:a16="http://schemas.microsoft.com/office/drawing/2014/main" id="{CEE22CCF-914D-6343-9C96-B60799300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60" y="3772700"/>
                <a:ext cx="796759" cy="181523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圆角矩形 96">
                <a:extLst>
                  <a:ext uri="{FF2B5EF4-FFF2-40B4-BE49-F238E27FC236}">
                    <a16:creationId xmlns:a16="http://schemas.microsoft.com/office/drawing/2014/main" id="{15C1A4C8-5039-2F42-987D-E5A6458CF09C}"/>
                  </a:ext>
                </a:extLst>
              </p:cNvPr>
              <p:cNvSpPr/>
              <p:nvPr/>
            </p:nvSpPr>
            <p:spPr>
              <a:xfrm>
                <a:off x="2697360" y="3772700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7" name="圆角矩形 96">
                <a:extLst>
                  <a:ext uri="{FF2B5EF4-FFF2-40B4-BE49-F238E27FC236}">
                    <a16:creationId xmlns:a16="http://schemas.microsoft.com/office/drawing/2014/main" id="{15C1A4C8-5039-2F42-987D-E5A6458CF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360" y="3772700"/>
                <a:ext cx="796759" cy="181523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8A91E1BE-76A2-D849-A107-53B0E599D46C}"/>
              </a:ext>
            </a:extLst>
          </p:cNvPr>
          <p:cNvCxnSpPr>
            <a:cxnSpLocks/>
          </p:cNvCxnSpPr>
          <p:nvPr/>
        </p:nvCxnSpPr>
        <p:spPr>
          <a:xfrm>
            <a:off x="1693919" y="5155885"/>
            <a:ext cx="100344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AE61E30E-3880-E44D-A4B9-2C543711A02C}"/>
              </a:ext>
            </a:extLst>
          </p:cNvPr>
          <p:cNvCxnSpPr>
            <a:endCxn id="96" idx="1"/>
          </p:cNvCxnSpPr>
          <p:nvPr/>
        </p:nvCxnSpPr>
        <p:spPr>
          <a:xfrm>
            <a:off x="375202" y="4680315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AE63FA30-5C3B-C444-9136-1FE1FD5A3CB4}"/>
                  </a:ext>
                </a:extLst>
              </p:cNvPr>
              <p:cNvSpPr/>
              <p:nvPr/>
            </p:nvSpPr>
            <p:spPr>
              <a:xfrm>
                <a:off x="373306" y="4310044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AE63FA30-5C3B-C444-9136-1FE1FD5A3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06" y="4310044"/>
                <a:ext cx="38555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820AE825-9A69-5549-ABD4-8ECDC3C0974C}"/>
              </a:ext>
            </a:extLst>
          </p:cNvPr>
          <p:cNvCxnSpPr>
            <a:cxnSpLocks/>
          </p:cNvCxnSpPr>
          <p:nvPr/>
        </p:nvCxnSpPr>
        <p:spPr>
          <a:xfrm>
            <a:off x="3494119" y="4374919"/>
            <a:ext cx="30666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F13405E-D4C0-454C-9DFA-37B62AA50D21}"/>
                  </a:ext>
                </a:extLst>
              </p:cNvPr>
              <p:cNvSpPr/>
              <p:nvPr/>
            </p:nvSpPr>
            <p:spPr>
              <a:xfrm>
                <a:off x="1643990" y="4005587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F13405E-D4C0-454C-9DFA-37B62AA50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90" y="4005587"/>
                <a:ext cx="3855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F07585D5-9B27-F149-8AA7-896AF644961F}"/>
                  </a:ext>
                </a:extLst>
              </p:cNvPr>
              <p:cNvSpPr/>
              <p:nvPr/>
            </p:nvSpPr>
            <p:spPr>
              <a:xfrm>
                <a:off x="2351250" y="4005587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F07585D5-9B27-F149-8AA7-896AF6449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50" y="4005587"/>
                <a:ext cx="38555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070EF306-06F0-624E-B37E-D9312F9E6508}"/>
                  </a:ext>
                </a:extLst>
              </p:cNvPr>
              <p:cNvSpPr/>
              <p:nvPr/>
            </p:nvSpPr>
            <p:spPr>
              <a:xfrm>
                <a:off x="3436869" y="4005587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070EF306-06F0-624E-B37E-D9312F9E6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9" y="4005587"/>
                <a:ext cx="38555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6B5FDA00-81BF-8F48-97A3-97F59616CEF0}"/>
              </a:ext>
            </a:extLst>
          </p:cNvPr>
          <p:cNvCxnSpPr>
            <a:cxnSpLocks/>
          </p:cNvCxnSpPr>
          <p:nvPr/>
        </p:nvCxnSpPr>
        <p:spPr>
          <a:xfrm>
            <a:off x="3494119" y="5155885"/>
            <a:ext cx="77960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89F3162F-7D8F-3B40-B9BE-6C57F2317982}"/>
              </a:ext>
            </a:extLst>
          </p:cNvPr>
          <p:cNvCxnSpPr>
            <a:cxnSpLocks/>
          </p:cNvCxnSpPr>
          <p:nvPr/>
        </p:nvCxnSpPr>
        <p:spPr>
          <a:xfrm>
            <a:off x="5586112" y="4358736"/>
            <a:ext cx="30666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圆角矩形 106">
                <a:extLst>
                  <a:ext uri="{FF2B5EF4-FFF2-40B4-BE49-F238E27FC236}">
                    <a16:creationId xmlns:a16="http://schemas.microsoft.com/office/drawing/2014/main" id="{B82A06AE-D0AF-F943-B8E0-0D9B508D57E1}"/>
                  </a:ext>
                </a:extLst>
              </p:cNvPr>
              <p:cNvSpPr/>
              <p:nvPr/>
            </p:nvSpPr>
            <p:spPr>
              <a:xfrm>
                <a:off x="5892779" y="3772700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7" name="圆角矩形 106">
                <a:extLst>
                  <a:ext uri="{FF2B5EF4-FFF2-40B4-BE49-F238E27FC236}">
                    <a16:creationId xmlns:a16="http://schemas.microsoft.com/office/drawing/2014/main" id="{B82A06AE-D0AF-F943-B8E0-0D9B508D5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9" y="3772700"/>
                <a:ext cx="796759" cy="1815233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05EF8EC9-63C8-6A40-99DB-A035140D4E7B}"/>
              </a:ext>
            </a:extLst>
          </p:cNvPr>
          <p:cNvCxnSpPr>
            <a:cxnSpLocks/>
          </p:cNvCxnSpPr>
          <p:nvPr/>
        </p:nvCxnSpPr>
        <p:spPr>
          <a:xfrm>
            <a:off x="6689538" y="4678974"/>
            <a:ext cx="61633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187CDF86-D9D7-2C4E-9A89-3FF3D929D833}"/>
                  </a:ext>
                </a:extLst>
              </p:cNvPr>
              <p:cNvSpPr/>
              <p:nvPr/>
            </p:nvSpPr>
            <p:spPr>
              <a:xfrm>
                <a:off x="5048818" y="4603995"/>
                <a:ext cx="7967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dirty="0"/>
                  <a:t>(n-1)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187CDF86-D9D7-2C4E-9A89-3FF3D929D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818" y="4603995"/>
                <a:ext cx="796759" cy="369332"/>
              </a:xfrm>
              <a:prstGeom prst="rect">
                <a:avLst/>
              </a:prstGeom>
              <a:blipFill>
                <a:blip r:embed="rId21"/>
                <a:stretch>
                  <a:fillRect t="-666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72F76A32-1067-534B-AE1B-A848756340CE}"/>
                  </a:ext>
                </a:extLst>
              </p:cNvPr>
              <p:cNvSpPr/>
              <p:nvPr/>
            </p:nvSpPr>
            <p:spPr>
              <a:xfrm>
                <a:off x="6548614" y="4973898"/>
                <a:ext cx="10606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72F76A32-1067-534B-AE1B-A84875634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14" y="4973898"/>
                <a:ext cx="106069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7BBF8876-38E2-FF4E-8BFA-5341CABD7866}"/>
                  </a:ext>
                </a:extLst>
              </p:cNvPr>
              <p:cNvSpPr txBox="1"/>
              <p:nvPr/>
            </p:nvSpPr>
            <p:spPr>
              <a:xfrm>
                <a:off x="4323954" y="4067142"/>
                <a:ext cx="5546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4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zh-CN" altLang="en-US" sz="4000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7BBF8876-38E2-FF4E-8BFA-5341CABD7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54" y="4067142"/>
                <a:ext cx="554639" cy="615553"/>
              </a:xfrm>
              <a:prstGeom prst="rect">
                <a:avLst/>
              </a:prstGeom>
              <a:blipFill>
                <a:blip r:embed="rId23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76C2BFCD-D44B-184E-9184-89AB7B96244E}"/>
                  </a:ext>
                </a:extLst>
              </p:cNvPr>
              <p:cNvSpPr txBox="1"/>
              <p:nvPr/>
            </p:nvSpPr>
            <p:spPr>
              <a:xfrm>
                <a:off x="4323954" y="4848107"/>
                <a:ext cx="5546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4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zh-CN" altLang="en-US" sz="4000" dirty="0"/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76C2BFCD-D44B-184E-9184-89AB7B962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54" y="4848107"/>
                <a:ext cx="554639" cy="615553"/>
              </a:xfrm>
              <a:prstGeom prst="rect">
                <a:avLst/>
              </a:prstGeom>
              <a:blipFill>
                <a:blip r:embed="rId24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DFBCDD91-EFBF-0642-97AB-6FCE70F8F9EF}"/>
              </a:ext>
            </a:extLst>
          </p:cNvPr>
          <p:cNvCxnSpPr>
            <a:cxnSpLocks/>
          </p:cNvCxnSpPr>
          <p:nvPr/>
        </p:nvCxnSpPr>
        <p:spPr>
          <a:xfrm>
            <a:off x="5001616" y="5155884"/>
            <a:ext cx="89116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F9A83016-BE42-E142-8470-DD8C64233D98}"/>
              </a:ext>
            </a:extLst>
          </p:cNvPr>
          <p:cNvCxnSpPr/>
          <p:nvPr/>
        </p:nvCxnSpPr>
        <p:spPr>
          <a:xfrm>
            <a:off x="67325" y="4005587"/>
            <a:ext cx="305981" cy="673387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458517A-B795-4840-AB4A-A1CC8C79417B}"/>
              </a:ext>
            </a:extLst>
          </p:cNvPr>
          <p:cNvCxnSpPr/>
          <p:nvPr/>
        </p:nvCxnSpPr>
        <p:spPr>
          <a:xfrm flipV="1">
            <a:off x="67325" y="3304458"/>
            <a:ext cx="305981" cy="701129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0D4DC249-F5E5-4E4C-9A6A-6126F67E9BD3}"/>
              </a:ext>
            </a:extLst>
          </p:cNvPr>
          <p:cNvSpPr/>
          <p:nvPr/>
        </p:nvSpPr>
        <p:spPr>
          <a:xfrm>
            <a:off x="1952051" y="2960929"/>
            <a:ext cx="438642" cy="15591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4" name="圆角矩形 113">
            <a:extLst>
              <a:ext uri="{FF2B5EF4-FFF2-40B4-BE49-F238E27FC236}">
                <a16:creationId xmlns:a16="http://schemas.microsoft.com/office/drawing/2014/main" id="{8C2CA058-DD3A-4D4A-848B-ECF733EFAC53}"/>
              </a:ext>
            </a:extLst>
          </p:cNvPr>
          <p:cNvSpPr/>
          <p:nvPr/>
        </p:nvSpPr>
        <p:spPr>
          <a:xfrm>
            <a:off x="3797966" y="2960928"/>
            <a:ext cx="438642" cy="15591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圆角矩形 114">
            <a:extLst>
              <a:ext uri="{FF2B5EF4-FFF2-40B4-BE49-F238E27FC236}">
                <a16:creationId xmlns:a16="http://schemas.microsoft.com/office/drawing/2014/main" id="{F768B81E-B7DC-8E46-86D2-C703ED4FC7A5}"/>
              </a:ext>
            </a:extLst>
          </p:cNvPr>
          <p:cNvSpPr/>
          <p:nvPr/>
        </p:nvSpPr>
        <p:spPr>
          <a:xfrm>
            <a:off x="5122079" y="2960928"/>
            <a:ext cx="438642" cy="15591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圆角矩形 115">
            <a:extLst>
              <a:ext uri="{FF2B5EF4-FFF2-40B4-BE49-F238E27FC236}">
                <a16:creationId xmlns:a16="http://schemas.microsoft.com/office/drawing/2014/main" id="{41844CF0-E85D-D34C-908A-ED379DCF6607}"/>
              </a:ext>
            </a:extLst>
          </p:cNvPr>
          <p:cNvSpPr/>
          <p:nvPr/>
        </p:nvSpPr>
        <p:spPr>
          <a:xfrm>
            <a:off x="7277253" y="2960928"/>
            <a:ext cx="1014186" cy="20044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19A9D2C0-CC98-B745-A25C-589F726CBE4B}"/>
                  </a:ext>
                </a:extLst>
              </p:cNvPr>
              <p:cNvSpPr txBox="1"/>
              <p:nvPr/>
            </p:nvSpPr>
            <p:spPr>
              <a:xfrm>
                <a:off x="4323954" y="2928185"/>
                <a:ext cx="5546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40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zh-CN" altLang="en-US" sz="4000" dirty="0"/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19A9D2C0-CC98-B745-A25C-589F726CB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54" y="2928185"/>
                <a:ext cx="554639" cy="615553"/>
              </a:xfrm>
              <a:prstGeom prst="rect">
                <a:avLst/>
              </a:prstGeom>
              <a:blipFill>
                <a:blip r:embed="rId25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E6B854DC-1A74-C340-A765-C4366E25B234}"/>
              </a:ext>
            </a:extLst>
          </p:cNvPr>
          <p:cNvCxnSpPr/>
          <p:nvPr/>
        </p:nvCxnSpPr>
        <p:spPr>
          <a:xfrm>
            <a:off x="373306" y="3304458"/>
            <a:ext cx="1578745" cy="0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D3A75BF2-F492-F44F-A363-AF1F13D56A0A}"/>
              </a:ext>
            </a:extLst>
          </p:cNvPr>
          <p:cNvCxnSpPr>
            <a:cxnSpLocks/>
          </p:cNvCxnSpPr>
          <p:nvPr/>
        </p:nvCxnSpPr>
        <p:spPr>
          <a:xfrm>
            <a:off x="2390693" y="3304458"/>
            <a:ext cx="1431730" cy="0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FBEECF46-8BBC-C044-A176-28B50CEA26B4}"/>
              </a:ext>
            </a:extLst>
          </p:cNvPr>
          <p:cNvCxnSpPr/>
          <p:nvPr/>
        </p:nvCxnSpPr>
        <p:spPr>
          <a:xfrm>
            <a:off x="5586112" y="3304458"/>
            <a:ext cx="1691141" cy="0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37" descr="打印机">
            <a:extLst>
              <a:ext uri="{FF2B5EF4-FFF2-40B4-BE49-F238E27FC236}">
                <a16:creationId xmlns:a16="http://schemas.microsoft.com/office/drawing/2014/main" id="{1D4DA0EA-9671-354E-A5A1-2662B2BB1F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32440" y="3443238"/>
            <a:ext cx="914400" cy="914400"/>
          </a:xfrm>
          <a:prstGeom prst="rect">
            <a:avLst/>
          </a:prstGeom>
        </p:spPr>
      </p:pic>
      <p:sp>
        <p:nvSpPr>
          <p:cNvPr id="39" name="虚尾箭头 38">
            <a:extLst>
              <a:ext uri="{FF2B5EF4-FFF2-40B4-BE49-F238E27FC236}">
                <a16:creationId xmlns:a16="http://schemas.microsoft.com/office/drawing/2014/main" id="{204335EA-7DEA-334F-AB86-44AE2F823DD3}"/>
              </a:ext>
            </a:extLst>
          </p:cNvPr>
          <p:cNvSpPr/>
          <p:nvPr/>
        </p:nvSpPr>
        <p:spPr>
          <a:xfrm>
            <a:off x="8278113" y="3652909"/>
            <a:ext cx="601041" cy="53734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74F8C8A-12D0-1E47-A197-4D6042D37F91}"/>
                  </a:ext>
                </a:extLst>
              </p:cNvPr>
              <p:cNvSpPr txBox="1"/>
              <p:nvPr/>
            </p:nvSpPr>
            <p:spPr>
              <a:xfrm>
                <a:off x="260012" y="3669605"/>
                <a:ext cx="30764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74F8C8A-12D0-1E47-A197-4D6042D37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12" y="3669605"/>
                <a:ext cx="307648" cy="461665"/>
              </a:xfrm>
              <a:prstGeom prst="rect">
                <a:avLst/>
              </a:prstGeom>
              <a:blipFill>
                <a:blip r:embed="rId28"/>
                <a:stretch>
                  <a:fillRect l="-23077" r="-19231"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文本框 117">
            <a:extLst>
              <a:ext uri="{FF2B5EF4-FFF2-40B4-BE49-F238E27FC236}">
                <a16:creationId xmlns:a16="http://schemas.microsoft.com/office/drawing/2014/main" id="{88D29B5A-413A-374E-9C19-0473C721DEBF}"/>
              </a:ext>
            </a:extLst>
          </p:cNvPr>
          <p:cNvSpPr txBox="1"/>
          <p:nvPr/>
        </p:nvSpPr>
        <p:spPr>
          <a:xfrm>
            <a:off x="2183978" y="5896914"/>
            <a:ext cx="360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n-tester, i.e. a special (n+1)-comb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016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Uncertainty Principle of Quantum Processes</a:t>
            </a:r>
          </a:p>
        </p:txBody>
      </p: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E707F31F-DAB1-0844-828B-F10171E62AF6}"/>
              </a:ext>
            </a:extLst>
          </p:cNvPr>
          <p:cNvCxnSpPr>
            <a:cxnSpLocks/>
          </p:cNvCxnSpPr>
          <p:nvPr/>
        </p:nvCxnSpPr>
        <p:spPr>
          <a:xfrm>
            <a:off x="2952741" y="2883301"/>
            <a:ext cx="51082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圆角矩形 95">
                <a:extLst>
                  <a:ext uri="{FF2B5EF4-FFF2-40B4-BE49-F238E27FC236}">
                    <a16:creationId xmlns:a16="http://schemas.microsoft.com/office/drawing/2014/main" id="{CEE22CCF-914D-6343-9C96-B607993000C2}"/>
                  </a:ext>
                </a:extLst>
              </p:cNvPr>
              <p:cNvSpPr/>
              <p:nvPr/>
            </p:nvSpPr>
            <p:spPr>
              <a:xfrm>
                <a:off x="2169102" y="1977027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6" name="圆角矩形 95">
                <a:extLst>
                  <a:ext uri="{FF2B5EF4-FFF2-40B4-BE49-F238E27FC236}">
                    <a16:creationId xmlns:a16="http://schemas.microsoft.com/office/drawing/2014/main" id="{CEE22CCF-914D-6343-9C96-B60799300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102" y="1977027"/>
                <a:ext cx="796759" cy="1815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AE61E30E-3880-E44D-A4B9-2C543711A02C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1647144" y="2884642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AE63FA30-5C3B-C444-9136-1FE1FD5A3CB4}"/>
                  </a:ext>
                </a:extLst>
              </p:cNvPr>
              <p:cNvSpPr/>
              <p:nvPr/>
            </p:nvSpPr>
            <p:spPr>
              <a:xfrm>
                <a:off x="1645248" y="2514371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AE63FA30-5C3B-C444-9136-1FE1FD5A3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248" y="2514371"/>
                <a:ext cx="3855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F13405E-D4C0-454C-9DFA-37B62AA50D21}"/>
                  </a:ext>
                </a:extLst>
              </p:cNvPr>
              <p:cNvSpPr/>
              <p:nvPr/>
            </p:nvSpPr>
            <p:spPr>
              <a:xfrm>
                <a:off x="3009182" y="2513969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F13405E-D4C0-454C-9DFA-37B62AA50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82" y="2513969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F9A83016-BE42-E142-8470-DD8C64233D98}"/>
              </a:ext>
            </a:extLst>
          </p:cNvPr>
          <p:cNvCxnSpPr/>
          <p:nvPr/>
        </p:nvCxnSpPr>
        <p:spPr>
          <a:xfrm>
            <a:off x="1339267" y="2209914"/>
            <a:ext cx="305981" cy="673387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458517A-B795-4840-AB4A-A1CC8C79417B}"/>
              </a:ext>
            </a:extLst>
          </p:cNvPr>
          <p:cNvCxnSpPr/>
          <p:nvPr/>
        </p:nvCxnSpPr>
        <p:spPr>
          <a:xfrm flipV="1">
            <a:off x="1339267" y="1508785"/>
            <a:ext cx="305981" cy="701129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圆角矩形 115">
            <a:extLst>
              <a:ext uri="{FF2B5EF4-FFF2-40B4-BE49-F238E27FC236}">
                <a16:creationId xmlns:a16="http://schemas.microsoft.com/office/drawing/2014/main" id="{41844CF0-E85D-D34C-908A-ED379DCF6607}"/>
              </a:ext>
            </a:extLst>
          </p:cNvPr>
          <p:cNvSpPr/>
          <p:nvPr/>
        </p:nvSpPr>
        <p:spPr>
          <a:xfrm>
            <a:off x="3408380" y="1117661"/>
            <a:ext cx="1014186" cy="20044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E6B854DC-1A74-C340-A765-C4366E25B234}"/>
              </a:ext>
            </a:extLst>
          </p:cNvPr>
          <p:cNvCxnSpPr>
            <a:cxnSpLocks/>
          </p:cNvCxnSpPr>
          <p:nvPr/>
        </p:nvCxnSpPr>
        <p:spPr>
          <a:xfrm>
            <a:off x="1645248" y="1508785"/>
            <a:ext cx="1818319" cy="0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37" descr="打印机">
            <a:extLst>
              <a:ext uri="{FF2B5EF4-FFF2-40B4-BE49-F238E27FC236}">
                <a16:creationId xmlns:a16="http://schemas.microsoft.com/office/drawing/2014/main" id="{1D4DA0EA-9671-354E-A5A1-2662B2BB1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3567" y="1599971"/>
            <a:ext cx="914400" cy="914400"/>
          </a:xfrm>
          <a:prstGeom prst="rect">
            <a:avLst/>
          </a:prstGeom>
        </p:spPr>
      </p:pic>
      <p:sp>
        <p:nvSpPr>
          <p:cNvPr id="39" name="虚尾箭头 38">
            <a:extLst>
              <a:ext uri="{FF2B5EF4-FFF2-40B4-BE49-F238E27FC236}">
                <a16:creationId xmlns:a16="http://schemas.microsoft.com/office/drawing/2014/main" id="{204335EA-7DEA-334F-AB86-44AE2F823DD3}"/>
              </a:ext>
            </a:extLst>
          </p:cNvPr>
          <p:cNvSpPr/>
          <p:nvPr/>
        </p:nvSpPr>
        <p:spPr>
          <a:xfrm>
            <a:off x="4412926" y="1824727"/>
            <a:ext cx="601041" cy="53734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74F8C8A-12D0-1E47-A197-4D6042D37F91}"/>
                  </a:ext>
                </a:extLst>
              </p:cNvPr>
              <p:cNvSpPr txBox="1"/>
              <p:nvPr/>
            </p:nvSpPr>
            <p:spPr>
              <a:xfrm>
                <a:off x="1531954" y="1873932"/>
                <a:ext cx="30764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74F8C8A-12D0-1E47-A197-4D6042D37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54" y="1873932"/>
                <a:ext cx="307648" cy="461665"/>
              </a:xfrm>
              <a:prstGeom prst="rect">
                <a:avLst/>
              </a:prstGeom>
              <a:blipFill>
                <a:blip r:embed="rId8"/>
                <a:stretch>
                  <a:fillRect l="-28000" r="-24000"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8BBE404E-030F-F84D-83CC-63C56C2E500A}"/>
                  </a:ext>
                </a:extLst>
              </p:cNvPr>
              <p:cNvSpPr/>
              <p:nvPr/>
            </p:nvSpPr>
            <p:spPr>
              <a:xfrm>
                <a:off x="2431425" y="1156203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8BBE404E-030F-F84D-83CC-63C56C2E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25" y="1156203"/>
                <a:ext cx="385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718A3FC-2573-E244-9F40-1EBCED5A56A7}"/>
                  </a:ext>
                </a:extLst>
              </p:cNvPr>
              <p:cNvSpPr/>
              <p:nvPr/>
            </p:nvSpPr>
            <p:spPr>
              <a:xfrm>
                <a:off x="3669414" y="2604681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718A3FC-2573-E244-9F40-1EBCED5A5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14" y="2604681"/>
                <a:ext cx="385554" cy="369332"/>
              </a:xfrm>
              <a:prstGeom prst="rect">
                <a:avLst/>
              </a:prstGeom>
              <a:blipFill>
                <a:blip r:embed="rId10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4BA2E92-648B-8441-AEB6-045EED703BCB}"/>
                  </a:ext>
                </a:extLst>
              </p:cNvPr>
              <p:cNvSpPr/>
              <p:nvPr/>
            </p:nvSpPr>
            <p:spPr>
              <a:xfrm>
                <a:off x="5048926" y="1908733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4BA2E92-648B-8441-AEB6-045EED703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26" y="1908733"/>
                <a:ext cx="385554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A079041C-D735-484C-A701-7249F179FC0A}"/>
              </a:ext>
            </a:extLst>
          </p:cNvPr>
          <p:cNvCxnSpPr>
            <a:cxnSpLocks/>
          </p:cNvCxnSpPr>
          <p:nvPr/>
        </p:nvCxnSpPr>
        <p:spPr>
          <a:xfrm>
            <a:off x="2952741" y="5554359"/>
            <a:ext cx="51082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圆角矩形 64">
                <a:extLst>
                  <a:ext uri="{FF2B5EF4-FFF2-40B4-BE49-F238E27FC236}">
                    <a16:creationId xmlns:a16="http://schemas.microsoft.com/office/drawing/2014/main" id="{244D01C6-CC6E-BF4D-B90F-0A2331A86FDE}"/>
                  </a:ext>
                </a:extLst>
              </p:cNvPr>
              <p:cNvSpPr/>
              <p:nvPr/>
            </p:nvSpPr>
            <p:spPr>
              <a:xfrm>
                <a:off x="2169102" y="4648085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5" name="圆角矩形 64">
                <a:extLst>
                  <a:ext uri="{FF2B5EF4-FFF2-40B4-BE49-F238E27FC236}">
                    <a16:creationId xmlns:a16="http://schemas.microsoft.com/office/drawing/2014/main" id="{244D01C6-CC6E-BF4D-B90F-0A2331A86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102" y="4648085"/>
                <a:ext cx="796759" cy="181523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5C0F262B-3D44-0C4F-9539-84BA56951CF7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1647144" y="5555700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F3BCD553-A1DD-E345-9139-86C9E8CF0BDF}"/>
                  </a:ext>
                </a:extLst>
              </p:cNvPr>
              <p:cNvSpPr/>
              <p:nvPr/>
            </p:nvSpPr>
            <p:spPr>
              <a:xfrm>
                <a:off x="1645248" y="5185429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F3BCD553-A1DD-E345-9139-86C9E8CF0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248" y="5185429"/>
                <a:ext cx="3855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97496D78-57F6-0641-998E-11D85D9595EF}"/>
                  </a:ext>
                </a:extLst>
              </p:cNvPr>
              <p:cNvSpPr/>
              <p:nvPr/>
            </p:nvSpPr>
            <p:spPr>
              <a:xfrm>
                <a:off x="3009182" y="5185027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97496D78-57F6-0641-998E-11D85D959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82" y="5185027"/>
                <a:ext cx="38555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9DF7DDED-E131-924B-8BDE-02E0371F0EC0}"/>
              </a:ext>
            </a:extLst>
          </p:cNvPr>
          <p:cNvCxnSpPr/>
          <p:nvPr/>
        </p:nvCxnSpPr>
        <p:spPr>
          <a:xfrm>
            <a:off x="1339267" y="4880972"/>
            <a:ext cx="305981" cy="673387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CA97115A-4701-D043-B02B-E6BA2D78E3DD}"/>
              </a:ext>
            </a:extLst>
          </p:cNvPr>
          <p:cNvCxnSpPr/>
          <p:nvPr/>
        </p:nvCxnSpPr>
        <p:spPr>
          <a:xfrm flipV="1">
            <a:off x="1339267" y="4179843"/>
            <a:ext cx="305981" cy="701129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圆角矩形 85">
            <a:extLst>
              <a:ext uri="{FF2B5EF4-FFF2-40B4-BE49-F238E27FC236}">
                <a16:creationId xmlns:a16="http://schemas.microsoft.com/office/drawing/2014/main" id="{CEBF5E4C-CB85-D64A-9ED6-8A212EAE20A6}"/>
              </a:ext>
            </a:extLst>
          </p:cNvPr>
          <p:cNvSpPr/>
          <p:nvPr/>
        </p:nvSpPr>
        <p:spPr>
          <a:xfrm>
            <a:off x="3408380" y="3788719"/>
            <a:ext cx="1014186" cy="20044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458AAF07-DAAD-A642-B33F-32088BF7E5F8}"/>
              </a:ext>
            </a:extLst>
          </p:cNvPr>
          <p:cNvCxnSpPr>
            <a:cxnSpLocks/>
          </p:cNvCxnSpPr>
          <p:nvPr/>
        </p:nvCxnSpPr>
        <p:spPr>
          <a:xfrm>
            <a:off x="1645248" y="4179843"/>
            <a:ext cx="1818319" cy="0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形 87" descr="打印机">
            <a:extLst>
              <a:ext uri="{FF2B5EF4-FFF2-40B4-BE49-F238E27FC236}">
                <a16:creationId xmlns:a16="http://schemas.microsoft.com/office/drawing/2014/main" id="{6CC1F179-0142-4040-B0DF-5F4EDBD66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3567" y="4271029"/>
            <a:ext cx="914400" cy="914400"/>
          </a:xfrm>
          <a:prstGeom prst="rect">
            <a:avLst/>
          </a:prstGeom>
        </p:spPr>
      </p:pic>
      <p:sp>
        <p:nvSpPr>
          <p:cNvPr id="89" name="虚尾箭头 88">
            <a:extLst>
              <a:ext uri="{FF2B5EF4-FFF2-40B4-BE49-F238E27FC236}">
                <a16:creationId xmlns:a16="http://schemas.microsoft.com/office/drawing/2014/main" id="{C3C33FF0-9360-6E46-AC3E-006C9CA8261C}"/>
              </a:ext>
            </a:extLst>
          </p:cNvPr>
          <p:cNvSpPr/>
          <p:nvPr/>
        </p:nvSpPr>
        <p:spPr>
          <a:xfrm>
            <a:off x="4412926" y="4495785"/>
            <a:ext cx="601041" cy="53734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A14B3664-70F9-0B4B-BAE6-6AD1DB26A0A5}"/>
                  </a:ext>
                </a:extLst>
              </p:cNvPr>
              <p:cNvSpPr txBox="1"/>
              <p:nvPr/>
            </p:nvSpPr>
            <p:spPr>
              <a:xfrm>
                <a:off x="1531954" y="4544990"/>
                <a:ext cx="32034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A14B3664-70F9-0B4B-BAE6-6AD1DB26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54" y="4544990"/>
                <a:ext cx="320344" cy="461665"/>
              </a:xfrm>
              <a:prstGeom prst="rect">
                <a:avLst/>
              </a:prstGeom>
              <a:blipFill>
                <a:blip r:embed="rId15"/>
                <a:stretch>
                  <a:fillRect l="-16000" r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981D4EE9-51BD-3A40-B8D1-04B962DA32C5}"/>
                  </a:ext>
                </a:extLst>
              </p:cNvPr>
              <p:cNvSpPr/>
              <p:nvPr/>
            </p:nvSpPr>
            <p:spPr>
              <a:xfrm>
                <a:off x="2431425" y="3827261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981D4EE9-51BD-3A40-B8D1-04B962DA3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25" y="3827261"/>
                <a:ext cx="38555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DC8F804E-9553-9240-BAE9-5786BBD3E4B9}"/>
                  </a:ext>
                </a:extLst>
              </p:cNvPr>
              <p:cNvSpPr/>
              <p:nvPr/>
            </p:nvSpPr>
            <p:spPr>
              <a:xfrm>
                <a:off x="3669414" y="5275739"/>
                <a:ext cx="385554" cy="3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DC8F804E-9553-9240-BAE9-5786BBD3E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14" y="5275739"/>
                <a:ext cx="385554" cy="391261"/>
              </a:xfrm>
              <a:prstGeom prst="rect">
                <a:avLst/>
              </a:prstGeom>
              <a:blipFill>
                <a:blip r:embed="rId17"/>
                <a:stretch>
                  <a:fillRect r="-3226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A0422E0F-1310-9F43-8BD7-39CCD7C3E0C4}"/>
                  </a:ext>
                </a:extLst>
              </p:cNvPr>
              <p:cNvSpPr/>
              <p:nvPr/>
            </p:nvSpPr>
            <p:spPr>
              <a:xfrm>
                <a:off x="5048926" y="4579791"/>
                <a:ext cx="385554" cy="3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A0422E0F-1310-9F43-8BD7-39CCD7C3E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26" y="4579791"/>
                <a:ext cx="385554" cy="391261"/>
              </a:xfrm>
              <a:prstGeom prst="rect">
                <a:avLst/>
              </a:prstGeom>
              <a:blipFill>
                <a:blip r:embed="rId18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括号 6">
            <a:extLst>
              <a:ext uri="{FF2B5EF4-FFF2-40B4-BE49-F238E27FC236}">
                <a16:creationId xmlns:a16="http://schemas.microsoft.com/office/drawing/2014/main" id="{1C52C2B5-A9DD-3942-94D4-0767F2E23916}"/>
              </a:ext>
            </a:extLst>
          </p:cNvPr>
          <p:cNvSpPr/>
          <p:nvPr/>
        </p:nvSpPr>
        <p:spPr>
          <a:xfrm>
            <a:off x="5597848" y="2209914"/>
            <a:ext cx="792088" cy="243817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A2AAD4-0FF6-DE46-925C-85196F06E78D}"/>
              </a:ext>
            </a:extLst>
          </p:cNvPr>
          <p:cNvSpPr txBox="1"/>
          <p:nvPr/>
        </p:nvSpPr>
        <p:spPr>
          <a:xfrm>
            <a:off x="6390928" y="3134497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>
                <a:solidFill>
                  <a:srgbClr val="FF0000"/>
                </a:solidFill>
              </a:rPr>
              <a:t>Tradeoff?</a:t>
            </a:r>
            <a:endParaRPr kumimoji="1" lang="zh-CN" altLang="en-US" sz="3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0CCCC51-B7A3-414A-BCB9-38B875BA1D54}"/>
                  </a:ext>
                </a:extLst>
              </p:cNvPr>
              <p:cNvSpPr txBox="1"/>
              <p:nvPr/>
            </p:nvSpPr>
            <p:spPr>
              <a:xfrm>
                <a:off x="5443574" y="1063870"/>
                <a:ext cx="2315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⊗ </m:t>
                      </m:r>
                      <m:r>
                        <a:rPr kumimoji="1" lang="zh-CN" altLang="en-US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0CCCC51-B7A3-414A-BCB9-38B875BA1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74" y="1063870"/>
                <a:ext cx="2315506" cy="276999"/>
              </a:xfrm>
              <a:prstGeom prst="rect">
                <a:avLst/>
              </a:prstGeom>
              <a:blipFill>
                <a:blip r:embed="rId19"/>
                <a:stretch>
                  <a:fillRect l="-2186" t="-9524" r="-2732" b="-4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6405A3C5-D968-0241-9653-2951C7165C68}"/>
              </a:ext>
            </a:extLst>
          </p:cNvPr>
          <p:cNvCxnSpPr>
            <a:cxnSpLocks/>
          </p:cNvCxnSpPr>
          <p:nvPr/>
        </p:nvCxnSpPr>
        <p:spPr>
          <a:xfrm flipV="1">
            <a:off x="5241703" y="1436895"/>
            <a:ext cx="1404000" cy="567864"/>
          </a:xfrm>
          <a:prstGeom prst="straightConnector1">
            <a:avLst/>
          </a:prstGeom>
          <a:ln w="25400">
            <a:headEnd w="lg" len="lg"/>
            <a:tailEnd type="triangle" w="lg" len="lg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EBE7FB-75CF-DA4C-BCE7-DBF16B44D0C4}"/>
                  </a:ext>
                </a:extLst>
              </p:cNvPr>
              <p:cNvSpPr txBox="1"/>
              <p:nvPr/>
            </p:nvSpPr>
            <p:spPr>
              <a:xfrm>
                <a:off x="810335" y="2057171"/>
                <a:ext cx="2679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EBE7FB-75CF-DA4C-BCE7-DBF16B44D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35" y="2057171"/>
                <a:ext cx="267957" cy="276999"/>
              </a:xfrm>
              <a:prstGeom prst="rect">
                <a:avLst/>
              </a:prstGeom>
              <a:blipFill>
                <a:blip r:embed="rId20"/>
                <a:stretch>
                  <a:fillRect l="-19048" r="-9524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BFC285B-6F35-8E45-B47E-6E1D0B3FB3A9}"/>
                  </a:ext>
                </a:extLst>
              </p:cNvPr>
              <p:cNvSpPr/>
              <p:nvPr/>
            </p:nvSpPr>
            <p:spPr>
              <a:xfrm>
                <a:off x="810335" y="4664851"/>
                <a:ext cx="457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BFC285B-6F35-8E45-B47E-6E1D0B3FB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35" y="4664851"/>
                <a:ext cx="45794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08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Uncertainty Principle of Quantum Processes</a:t>
            </a:r>
          </a:p>
        </p:txBody>
      </p: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E707F31F-DAB1-0844-828B-F10171E62AF6}"/>
              </a:ext>
            </a:extLst>
          </p:cNvPr>
          <p:cNvCxnSpPr>
            <a:cxnSpLocks/>
          </p:cNvCxnSpPr>
          <p:nvPr/>
        </p:nvCxnSpPr>
        <p:spPr>
          <a:xfrm>
            <a:off x="1713463" y="2895712"/>
            <a:ext cx="51082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圆角矩形 95">
                <a:extLst>
                  <a:ext uri="{FF2B5EF4-FFF2-40B4-BE49-F238E27FC236}">
                    <a16:creationId xmlns:a16="http://schemas.microsoft.com/office/drawing/2014/main" id="{CEE22CCF-914D-6343-9C96-B607993000C2}"/>
                  </a:ext>
                </a:extLst>
              </p:cNvPr>
              <p:cNvSpPr/>
              <p:nvPr/>
            </p:nvSpPr>
            <p:spPr>
              <a:xfrm>
                <a:off x="929824" y="1989438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6" name="圆角矩形 95">
                <a:extLst>
                  <a:ext uri="{FF2B5EF4-FFF2-40B4-BE49-F238E27FC236}">
                    <a16:creationId xmlns:a16="http://schemas.microsoft.com/office/drawing/2014/main" id="{CEE22CCF-914D-6343-9C96-B60799300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24" y="1989438"/>
                <a:ext cx="796759" cy="1815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AE61E30E-3880-E44D-A4B9-2C543711A02C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407866" y="2897053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AE63FA30-5C3B-C444-9136-1FE1FD5A3CB4}"/>
                  </a:ext>
                </a:extLst>
              </p:cNvPr>
              <p:cNvSpPr/>
              <p:nvPr/>
            </p:nvSpPr>
            <p:spPr>
              <a:xfrm>
                <a:off x="405970" y="2526782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AE63FA30-5C3B-C444-9136-1FE1FD5A3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0" y="2526782"/>
                <a:ext cx="3855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F13405E-D4C0-454C-9DFA-37B62AA50D21}"/>
                  </a:ext>
                </a:extLst>
              </p:cNvPr>
              <p:cNvSpPr/>
              <p:nvPr/>
            </p:nvSpPr>
            <p:spPr>
              <a:xfrm>
                <a:off x="1769904" y="2526380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F13405E-D4C0-454C-9DFA-37B62AA50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04" y="2526380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F9A83016-BE42-E142-8470-DD8C64233D98}"/>
              </a:ext>
            </a:extLst>
          </p:cNvPr>
          <p:cNvCxnSpPr/>
          <p:nvPr/>
        </p:nvCxnSpPr>
        <p:spPr>
          <a:xfrm>
            <a:off x="99989" y="2222325"/>
            <a:ext cx="305981" cy="673387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458517A-B795-4840-AB4A-A1CC8C79417B}"/>
              </a:ext>
            </a:extLst>
          </p:cNvPr>
          <p:cNvCxnSpPr/>
          <p:nvPr/>
        </p:nvCxnSpPr>
        <p:spPr>
          <a:xfrm flipV="1">
            <a:off x="99989" y="1521196"/>
            <a:ext cx="305981" cy="701129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圆角矩形 115">
            <a:extLst>
              <a:ext uri="{FF2B5EF4-FFF2-40B4-BE49-F238E27FC236}">
                <a16:creationId xmlns:a16="http://schemas.microsoft.com/office/drawing/2014/main" id="{41844CF0-E85D-D34C-908A-ED379DCF6607}"/>
              </a:ext>
            </a:extLst>
          </p:cNvPr>
          <p:cNvSpPr/>
          <p:nvPr/>
        </p:nvSpPr>
        <p:spPr>
          <a:xfrm>
            <a:off x="2169102" y="1130072"/>
            <a:ext cx="1014186" cy="20044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E6B854DC-1A74-C340-A765-C4366E25B234}"/>
              </a:ext>
            </a:extLst>
          </p:cNvPr>
          <p:cNvCxnSpPr>
            <a:cxnSpLocks/>
          </p:cNvCxnSpPr>
          <p:nvPr/>
        </p:nvCxnSpPr>
        <p:spPr>
          <a:xfrm>
            <a:off x="405970" y="1521196"/>
            <a:ext cx="1818319" cy="0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37" descr="打印机">
            <a:extLst>
              <a:ext uri="{FF2B5EF4-FFF2-40B4-BE49-F238E27FC236}">
                <a16:creationId xmlns:a16="http://schemas.microsoft.com/office/drawing/2014/main" id="{1D4DA0EA-9671-354E-A5A1-2662B2BB1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4289" y="1612382"/>
            <a:ext cx="914400" cy="914400"/>
          </a:xfrm>
          <a:prstGeom prst="rect">
            <a:avLst/>
          </a:prstGeom>
        </p:spPr>
      </p:pic>
      <p:sp>
        <p:nvSpPr>
          <p:cNvPr id="39" name="虚尾箭头 38">
            <a:extLst>
              <a:ext uri="{FF2B5EF4-FFF2-40B4-BE49-F238E27FC236}">
                <a16:creationId xmlns:a16="http://schemas.microsoft.com/office/drawing/2014/main" id="{204335EA-7DEA-334F-AB86-44AE2F823DD3}"/>
              </a:ext>
            </a:extLst>
          </p:cNvPr>
          <p:cNvSpPr/>
          <p:nvPr/>
        </p:nvSpPr>
        <p:spPr>
          <a:xfrm>
            <a:off x="3173648" y="1837138"/>
            <a:ext cx="601041" cy="53734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74F8C8A-12D0-1E47-A197-4D6042D37F91}"/>
                  </a:ext>
                </a:extLst>
              </p:cNvPr>
              <p:cNvSpPr txBox="1"/>
              <p:nvPr/>
            </p:nvSpPr>
            <p:spPr>
              <a:xfrm>
                <a:off x="292676" y="1886343"/>
                <a:ext cx="30764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74F8C8A-12D0-1E47-A197-4D6042D37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6" y="1886343"/>
                <a:ext cx="307648" cy="461665"/>
              </a:xfrm>
              <a:prstGeom prst="rect">
                <a:avLst/>
              </a:prstGeom>
              <a:blipFill>
                <a:blip r:embed="rId8"/>
                <a:stretch>
                  <a:fillRect l="-24000" r="-24000"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8BBE404E-030F-F84D-83CC-63C56C2E500A}"/>
                  </a:ext>
                </a:extLst>
              </p:cNvPr>
              <p:cNvSpPr/>
              <p:nvPr/>
            </p:nvSpPr>
            <p:spPr>
              <a:xfrm>
                <a:off x="1192147" y="1168614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8BBE404E-030F-F84D-83CC-63C56C2E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47" y="1168614"/>
                <a:ext cx="385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718A3FC-2573-E244-9F40-1EBCED5A56A7}"/>
                  </a:ext>
                </a:extLst>
              </p:cNvPr>
              <p:cNvSpPr/>
              <p:nvPr/>
            </p:nvSpPr>
            <p:spPr>
              <a:xfrm>
                <a:off x="2430136" y="2617092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718A3FC-2573-E244-9F40-1EBCED5A5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36" y="2617092"/>
                <a:ext cx="385554" cy="369332"/>
              </a:xfrm>
              <a:prstGeom prst="rect">
                <a:avLst/>
              </a:prstGeom>
              <a:blipFill>
                <a:blip r:embed="rId10"/>
                <a:stretch>
                  <a:fillRect r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4BA2E92-648B-8441-AEB6-045EED703BCB}"/>
                  </a:ext>
                </a:extLst>
              </p:cNvPr>
              <p:cNvSpPr/>
              <p:nvPr/>
            </p:nvSpPr>
            <p:spPr>
              <a:xfrm>
                <a:off x="3809648" y="1921144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4BA2E92-648B-8441-AEB6-045EED703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648" y="1921144"/>
                <a:ext cx="385554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A079041C-D735-484C-A701-7249F179FC0A}"/>
              </a:ext>
            </a:extLst>
          </p:cNvPr>
          <p:cNvCxnSpPr>
            <a:cxnSpLocks/>
          </p:cNvCxnSpPr>
          <p:nvPr/>
        </p:nvCxnSpPr>
        <p:spPr>
          <a:xfrm>
            <a:off x="1713463" y="5566770"/>
            <a:ext cx="51082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圆角矩形 64">
                <a:extLst>
                  <a:ext uri="{FF2B5EF4-FFF2-40B4-BE49-F238E27FC236}">
                    <a16:creationId xmlns:a16="http://schemas.microsoft.com/office/drawing/2014/main" id="{244D01C6-CC6E-BF4D-B90F-0A2331A86FDE}"/>
                  </a:ext>
                </a:extLst>
              </p:cNvPr>
              <p:cNvSpPr/>
              <p:nvPr/>
            </p:nvSpPr>
            <p:spPr>
              <a:xfrm>
                <a:off x="933528" y="4659153"/>
                <a:ext cx="796759" cy="181523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5" name="圆角矩形 64">
                <a:extLst>
                  <a:ext uri="{FF2B5EF4-FFF2-40B4-BE49-F238E27FC236}">
                    <a16:creationId xmlns:a16="http://schemas.microsoft.com/office/drawing/2014/main" id="{244D01C6-CC6E-BF4D-B90F-0A2331A86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28" y="4659153"/>
                <a:ext cx="796759" cy="181523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5C0F262B-3D44-0C4F-9539-84BA56951CF7}"/>
              </a:ext>
            </a:extLst>
          </p:cNvPr>
          <p:cNvCxnSpPr>
            <a:cxnSpLocks/>
          </p:cNvCxnSpPr>
          <p:nvPr/>
        </p:nvCxnSpPr>
        <p:spPr>
          <a:xfrm>
            <a:off x="407866" y="5568111"/>
            <a:ext cx="521958" cy="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F3BCD553-A1DD-E345-9139-86C9E8CF0BDF}"/>
                  </a:ext>
                </a:extLst>
              </p:cNvPr>
              <p:cNvSpPr/>
              <p:nvPr/>
            </p:nvSpPr>
            <p:spPr>
              <a:xfrm>
                <a:off x="405970" y="5197840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F3BCD553-A1DD-E345-9139-86C9E8CF0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0" y="5197840"/>
                <a:ext cx="3855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97496D78-57F6-0641-998E-11D85D9595EF}"/>
                  </a:ext>
                </a:extLst>
              </p:cNvPr>
              <p:cNvSpPr/>
              <p:nvPr/>
            </p:nvSpPr>
            <p:spPr>
              <a:xfrm>
                <a:off x="1769904" y="5197438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97496D78-57F6-0641-998E-11D85D959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04" y="5197438"/>
                <a:ext cx="38555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9DF7DDED-E131-924B-8BDE-02E0371F0EC0}"/>
              </a:ext>
            </a:extLst>
          </p:cNvPr>
          <p:cNvCxnSpPr/>
          <p:nvPr/>
        </p:nvCxnSpPr>
        <p:spPr>
          <a:xfrm>
            <a:off x="99989" y="4893383"/>
            <a:ext cx="305981" cy="673387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CA97115A-4701-D043-B02B-E6BA2D78E3DD}"/>
              </a:ext>
            </a:extLst>
          </p:cNvPr>
          <p:cNvCxnSpPr/>
          <p:nvPr/>
        </p:nvCxnSpPr>
        <p:spPr>
          <a:xfrm flipV="1">
            <a:off x="99989" y="4192254"/>
            <a:ext cx="305981" cy="701129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圆角矩形 85">
            <a:extLst>
              <a:ext uri="{FF2B5EF4-FFF2-40B4-BE49-F238E27FC236}">
                <a16:creationId xmlns:a16="http://schemas.microsoft.com/office/drawing/2014/main" id="{CEBF5E4C-CB85-D64A-9ED6-8A212EAE20A6}"/>
              </a:ext>
            </a:extLst>
          </p:cNvPr>
          <p:cNvSpPr/>
          <p:nvPr/>
        </p:nvSpPr>
        <p:spPr>
          <a:xfrm>
            <a:off x="2169102" y="3801130"/>
            <a:ext cx="1014186" cy="20044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458AAF07-DAAD-A642-B33F-32088BF7E5F8}"/>
              </a:ext>
            </a:extLst>
          </p:cNvPr>
          <p:cNvCxnSpPr>
            <a:cxnSpLocks/>
          </p:cNvCxnSpPr>
          <p:nvPr/>
        </p:nvCxnSpPr>
        <p:spPr>
          <a:xfrm>
            <a:off x="405970" y="4192254"/>
            <a:ext cx="1818319" cy="0"/>
          </a:xfrm>
          <a:prstGeom prst="straightConnector1">
            <a:avLst/>
          </a:prstGeom>
          <a:ln w="254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形 87" descr="打印机">
            <a:extLst>
              <a:ext uri="{FF2B5EF4-FFF2-40B4-BE49-F238E27FC236}">
                <a16:creationId xmlns:a16="http://schemas.microsoft.com/office/drawing/2014/main" id="{6CC1F179-0142-4040-B0DF-5F4EDBD66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4289" y="4283440"/>
            <a:ext cx="914400" cy="914400"/>
          </a:xfrm>
          <a:prstGeom prst="rect">
            <a:avLst/>
          </a:prstGeom>
        </p:spPr>
      </p:pic>
      <p:sp>
        <p:nvSpPr>
          <p:cNvPr id="89" name="虚尾箭头 88">
            <a:extLst>
              <a:ext uri="{FF2B5EF4-FFF2-40B4-BE49-F238E27FC236}">
                <a16:creationId xmlns:a16="http://schemas.microsoft.com/office/drawing/2014/main" id="{C3C33FF0-9360-6E46-AC3E-006C9CA8261C}"/>
              </a:ext>
            </a:extLst>
          </p:cNvPr>
          <p:cNvSpPr/>
          <p:nvPr/>
        </p:nvSpPr>
        <p:spPr>
          <a:xfrm>
            <a:off x="3173648" y="4508196"/>
            <a:ext cx="601041" cy="53734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A14B3664-70F9-0B4B-BAE6-6AD1DB26A0A5}"/>
                  </a:ext>
                </a:extLst>
              </p:cNvPr>
              <p:cNvSpPr txBox="1"/>
              <p:nvPr/>
            </p:nvSpPr>
            <p:spPr>
              <a:xfrm>
                <a:off x="292676" y="4557401"/>
                <a:ext cx="32034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A14B3664-70F9-0B4B-BAE6-6AD1DB26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6" y="4557401"/>
                <a:ext cx="320344" cy="461665"/>
              </a:xfrm>
              <a:prstGeom prst="rect">
                <a:avLst/>
              </a:prstGeom>
              <a:blipFill>
                <a:blip r:embed="rId15"/>
                <a:stretch>
                  <a:fillRect l="-16000" r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981D4EE9-51BD-3A40-B8D1-04B962DA32C5}"/>
                  </a:ext>
                </a:extLst>
              </p:cNvPr>
              <p:cNvSpPr/>
              <p:nvPr/>
            </p:nvSpPr>
            <p:spPr>
              <a:xfrm>
                <a:off x="1192147" y="3839672"/>
                <a:ext cx="385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981D4EE9-51BD-3A40-B8D1-04B962DA3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47" y="3839672"/>
                <a:ext cx="38555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DC8F804E-9553-9240-BAE9-5786BBD3E4B9}"/>
                  </a:ext>
                </a:extLst>
              </p:cNvPr>
              <p:cNvSpPr/>
              <p:nvPr/>
            </p:nvSpPr>
            <p:spPr>
              <a:xfrm>
                <a:off x="2430136" y="5288150"/>
                <a:ext cx="385554" cy="3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DC8F804E-9553-9240-BAE9-5786BBD3E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36" y="5288150"/>
                <a:ext cx="385554" cy="391261"/>
              </a:xfrm>
              <a:prstGeom prst="rect">
                <a:avLst/>
              </a:prstGeom>
              <a:blipFill>
                <a:blip r:embed="rId17"/>
                <a:stretch>
                  <a:fillRect r="-3125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A0422E0F-1310-9F43-8BD7-39CCD7C3E0C4}"/>
                  </a:ext>
                </a:extLst>
              </p:cNvPr>
              <p:cNvSpPr/>
              <p:nvPr/>
            </p:nvSpPr>
            <p:spPr>
              <a:xfrm>
                <a:off x="3809648" y="4592202"/>
                <a:ext cx="385554" cy="3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A0422E0F-1310-9F43-8BD7-39CCD7C3E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648" y="4592202"/>
                <a:ext cx="385554" cy="391261"/>
              </a:xfrm>
              <a:prstGeom prst="rect">
                <a:avLst/>
              </a:prstGeom>
              <a:blipFill>
                <a:blip r:embed="rId18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B5FF512-EE06-CE46-8E9D-2D977E489939}"/>
                  </a:ext>
                </a:extLst>
              </p:cNvPr>
              <p:cNvSpPr txBox="1"/>
              <p:nvPr/>
            </p:nvSpPr>
            <p:spPr>
              <a:xfrm>
                <a:off x="4316498" y="845067"/>
                <a:ext cx="4727513" cy="717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dirty="0"/>
                  <a:t>Maassen-Uffink UR</a:t>
                </a:r>
              </a:p>
              <a:p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B5FF512-EE06-CE46-8E9D-2D977E48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98" y="845067"/>
                <a:ext cx="4727513" cy="717504"/>
              </a:xfrm>
              <a:prstGeom prst="rect">
                <a:avLst/>
              </a:prstGeom>
              <a:blipFill>
                <a:blip r:embed="rId19"/>
                <a:stretch>
                  <a:fillRect l="-2949" t="-10526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B6797CE-263D-F441-9395-984F1CFFF195}"/>
                  </a:ext>
                </a:extLst>
              </p:cNvPr>
              <p:cNvSpPr txBox="1"/>
              <p:nvPr/>
            </p:nvSpPr>
            <p:spPr>
              <a:xfrm>
                <a:off x="4316498" y="2015730"/>
                <a:ext cx="2733184" cy="566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dirty="0"/>
                  <a:t>Universal UR</a:t>
                </a:r>
              </a:p>
              <a:p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</m:sub>
                    </m:sSub>
                  </m:oMath>
                </a14:m>
                <a:r>
                  <a:rPr kumimoji="1" lang="en-US" altLang="zh-CN" dirty="0"/>
                  <a:t>   and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B6797CE-263D-F441-9395-984F1CFFF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98" y="2015730"/>
                <a:ext cx="2733184" cy="566117"/>
              </a:xfrm>
              <a:prstGeom prst="rect">
                <a:avLst/>
              </a:prstGeom>
              <a:blipFill>
                <a:blip r:embed="rId20"/>
                <a:stretch>
                  <a:fillRect l="-5093" t="-11111" b="-2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88CBC59-6CC5-0545-8073-5EB93C13D3A8}"/>
              </a:ext>
            </a:extLst>
          </p:cNvPr>
          <p:cNvSpPr txBox="1"/>
          <p:nvPr/>
        </p:nvSpPr>
        <p:spPr>
          <a:xfrm>
            <a:off x="4245949" y="3035006"/>
            <a:ext cx="48787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dirty="0"/>
              <a:t>The optimal bounds are formulated by min-entropy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128CFF-7FBB-2045-9307-4466E61629EE}"/>
                  </a:ext>
                </a:extLst>
              </p:cNvPr>
              <p:cNvSpPr txBox="1"/>
              <p:nvPr/>
            </p:nvSpPr>
            <p:spPr>
              <a:xfrm>
                <a:off x="5485895" y="3976890"/>
                <a:ext cx="151054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128CFF-7FBB-2045-9307-4466E6162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95" y="3976890"/>
                <a:ext cx="1510542" cy="289182"/>
              </a:xfrm>
              <a:prstGeom prst="rect">
                <a:avLst/>
              </a:prstGeom>
              <a:blipFill>
                <a:blip r:embed="rId22"/>
                <a:stretch>
                  <a:fillRect l="-3361" r="-840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8902324-3D8D-F44B-BDA2-CB7A34B94D3B}"/>
                  </a:ext>
                </a:extLst>
              </p:cNvPr>
              <p:cNvSpPr txBox="1"/>
              <p:nvPr/>
            </p:nvSpPr>
            <p:spPr>
              <a:xfrm>
                <a:off x="5992012" y="4761871"/>
                <a:ext cx="692690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8902324-3D8D-F44B-BDA2-CB7A34B94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12" y="4761871"/>
                <a:ext cx="692690" cy="289182"/>
              </a:xfrm>
              <a:prstGeom prst="rect">
                <a:avLst/>
              </a:prstGeom>
              <a:blipFill>
                <a:blip r:embed="rId23"/>
                <a:stretch>
                  <a:fillRect l="-5455" r="-3636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FD65AE6-34CE-1644-92BC-D292BCDDFE5E}"/>
                  </a:ext>
                </a:extLst>
              </p:cNvPr>
              <p:cNvSpPr txBox="1"/>
              <p:nvPr/>
            </p:nvSpPr>
            <p:spPr>
              <a:xfrm>
                <a:off x="6241166" y="4459200"/>
                <a:ext cx="187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FD65AE6-34CE-1644-92BC-D292BCDD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66" y="4459200"/>
                <a:ext cx="187552" cy="276999"/>
              </a:xfrm>
              <a:prstGeom prst="rect">
                <a:avLst/>
              </a:prstGeom>
              <a:blipFill>
                <a:blip r:embed="rId24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1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sz="3200" dirty="0">
                <a:solidFill>
                  <a:schemeClr val="bg1"/>
                </a:solidFill>
              </a:rPr>
              <a:t>Preliminary Review on Quantum States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D3A3D8-B9E6-4048-A32C-C7E97E723550}"/>
              </a:ext>
            </a:extLst>
          </p:cNvPr>
          <p:cNvCxnSpPr>
            <a:cxnSpLocks/>
          </p:cNvCxnSpPr>
          <p:nvPr/>
        </p:nvCxnSpPr>
        <p:spPr>
          <a:xfrm>
            <a:off x="308109" y="2564904"/>
            <a:ext cx="84478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A41F67-DE23-DE44-AA7D-863F9662F2AA}"/>
              </a:ext>
            </a:extLst>
          </p:cNvPr>
          <p:cNvSpPr txBox="1"/>
          <p:nvPr/>
        </p:nvSpPr>
        <p:spPr>
          <a:xfrm>
            <a:off x="308109" y="870487"/>
            <a:ext cx="3911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P</a:t>
            </a:r>
            <a:r>
              <a:rPr lang="en-US" sz="2000" b="1" dirty="0"/>
              <a:t>hysical scenario 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measurement</a:t>
            </a:r>
            <a:endParaRPr lang="en-US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EF2DDA-2D46-0949-B850-66FD6868B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1"/>
          <a:stretch/>
        </p:blipFill>
        <p:spPr>
          <a:xfrm>
            <a:off x="3131840" y="1345231"/>
            <a:ext cx="2881741" cy="10581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17C049-48D3-FE4E-9D82-A97ED0B7D375}"/>
              </a:ext>
            </a:extLst>
          </p:cNvPr>
          <p:cNvSpPr txBox="1"/>
          <p:nvPr/>
        </p:nvSpPr>
        <p:spPr>
          <a:xfrm>
            <a:off x="308109" y="30813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p</a:t>
            </a:r>
            <a:endParaRPr kumimoji="1"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644B8A-D15A-A54B-BCB2-B178230D6216}"/>
              </a:ext>
            </a:extLst>
          </p:cNvPr>
          <p:cNvSpPr txBox="1"/>
          <p:nvPr/>
        </p:nvSpPr>
        <p:spPr>
          <a:xfrm>
            <a:off x="1043608" y="2852936"/>
            <a:ext cx="249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Information gain from M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0F9892-0C00-1C4D-9F20-5F5C7C79C0CF}"/>
              </a:ext>
            </a:extLst>
          </p:cNvPr>
          <p:cNvSpPr txBox="1"/>
          <p:nvPr/>
        </p:nvSpPr>
        <p:spPr>
          <a:xfrm>
            <a:off x="1015931" y="3394194"/>
            <a:ext cx="304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Uncertainty associated with M</a:t>
            </a:r>
            <a:endParaRPr kumimoji="1" lang="zh-CN" altLang="en-US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01A09DD3-8685-1B4D-88CC-2963704CD2A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614603" y="3037602"/>
            <a:ext cx="429005" cy="228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624A7F4B-523C-9E45-AF2E-5EA197818A2B}"/>
              </a:ext>
            </a:extLst>
          </p:cNvPr>
          <p:cNvCxnSpPr>
            <a:stCxn id="7" idx="3"/>
            <a:endCxn id="16" idx="1"/>
          </p:cNvCxnSpPr>
          <p:nvPr/>
        </p:nvCxnSpPr>
        <p:spPr>
          <a:xfrm>
            <a:off x="614603" y="3266038"/>
            <a:ext cx="401328" cy="3128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F815E97-F66E-3141-A82F-1773EEC66513}"/>
              </a:ext>
            </a:extLst>
          </p:cNvPr>
          <p:cNvSpPr txBox="1"/>
          <p:nvPr/>
        </p:nvSpPr>
        <p:spPr>
          <a:xfrm>
            <a:off x="308109" y="3899289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How to quantify the uncertainty associated with </a:t>
            </a:r>
            <a:r>
              <a:rPr kumimoji="1" lang="en-US" altLang="zh-CN" b="1" dirty="0"/>
              <a:t>P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B24286-B901-D949-BBA1-DA1FF5133317}"/>
              </a:ext>
            </a:extLst>
          </p:cNvPr>
          <p:cNvSpPr txBox="1"/>
          <p:nvPr/>
        </p:nvSpPr>
        <p:spPr>
          <a:xfrm>
            <a:off x="308109" y="43244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Renyi Entropy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F4ABBAA-59B1-7B43-B1AC-762C87B1040C}"/>
                  </a:ext>
                </a:extLst>
              </p:cNvPr>
              <p:cNvSpPr txBox="1"/>
              <p:nvPr/>
            </p:nvSpPr>
            <p:spPr>
              <a:xfrm>
                <a:off x="2870317" y="5097910"/>
                <a:ext cx="2698623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unc>
                        <m:func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F4ABBAA-59B1-7B43-B1AC-762C87B10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317" y="5097910"/>
                <a:ext cx="2698623" cy="672172"/>
              </a:xfrm>
              <a:prstGeom prst="rect">
                <a:avLst/>
              </a:prstGeom>
              <a:blipFill>
                <a:blip r:embed="rId4"/>
                <a:stretch>
                  <a:fillRect l="-1408" t="-142593" r="-8451" b="-198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950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35143D-A1B9-4346-851A-0AA2FED5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255" y="2691352"/>
            <a:ext cx="6895707" cy="737648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/>
              </a:buClr>
              <a:buNone/>
            </a:pPr>
            <a:r>
              <a:rPr lang="en-US" sz="4400" dirty="0">
                <a:solidFill>
                  <a:schemeClr val="bg1"/>
                </a:solidFill>
              </a:rPr>
              <a:t>Summary &amp; Discussions</a:t>
            </a:r>
          </a:p>
        </p:txBody>
      </p:sp>
    </p:spTree>
    <p:extLst>
      <p:ext uri="{BB962C8B-B14F-4D97-AF65-F5344CB8AC3E}">
        <p14:creationId xmlns:p14="http://schemas.microsoft.com/office/powerpoint/2010/main" val="248747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977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t" anchorCtr="1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264C7-FCEB-8C4A-92F3-AD872B7F9313}"/>
              </a:ext>
            </a:extLst>
          </p:cNvPr>
          <p:cNvSpPr txBox="1"/>
          <p:nvPr/>
        </p:nvSpPr>
        <p:spPr>
          <a:xfrm>
            <a:off x="5957032" y="2771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3DF989-21A8-EF4D-94E4-8C58D31580E3}"/>
              </a:ext>
            </a:extLst>
          </p:cNvPr>
          <p:cNvSpPr/>
          <p:nvPr/>
        </p:nvSpPr>
        <p:spPr>
          <a:xfrm>
            <a:off x="124872" y="58297"/>
            <a:ext cx="1775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Summary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D5DFDE-5A63-D945-BF6B-C3FE55182B31}"/>
              </a:ext>
            </a:extLst>
          </p:cNvPr>
          <p:cNvCxnSpPr>
            <a:cxnSpLocks/>
          </p:cNvCxnSpPr>
          <p:nvPr/>
        </p:nvCxnSpPr>
        <p:spPr>
          <a:xfrm>
            <a:off x="292907" y="4293096"/>
            <a:ext cx="84478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357B0A-94D5-7742-B498-9A00DE4359A4}"/>
              </a:ext>
            </a:extLst>
          </p:cNvPr>
          <p:cNvSpPr txBox="1"/>
          <p:nvPr/>
        </p:nvSpPr>
        <p:spPr>
          <a:xfrm>
            <a:off x="292907" y="1219200"/>
            <a:ext cx="8447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Uncertainty Principle of Quantum Network</a:t>
            </a:r>
            <a:r>
              <a:rPr lang="en-US" altLang="zh-CN" b="1" dirty="0"/>
              <a:t>:</a:t>
            </a:r>
            <a:r>
              <a:rPr lang="zh-CN" altLang="en-US" b="1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ports of a quantum causal network,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characterize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uncertainty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causal network.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Majorization</a:t>
            </a:r>
            <a:r>
              <a:rPr lang="zh-CN" altLang="en-US" dirty="0"/>
              <a:t> </a:t>
            </a:r>
            <a:r>
              <a:rPr lang="en-US" altLang="zh-CN" dirty="0"/>
              <a:t>bounds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SDP</a:t>
            </a:r>
            <a:r>
              <a:rPr lang="zh-CN" altLang="en-US" dirty="0"/>
              <a:t> </a:t>
            </a:r>
            <a:r>
              <a:rPr lang="en-US" altLang="zh-CN" dirty="0"/>
              <a:t>computable;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tight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majorization.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POVMs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n-testers.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0CB66-FC18-E444-AFAB-C42FEE45881E}"/>
              </a:ext>
            </a:extLst>
          </p:cNvPr>
          <p:cNvSpPr txBox="1"/>
          <p:nvPr/>
        </p:nvSpPr>
        <p:spPr>
          <a:xfrm>
            <a:off x="292907" y="3033146"/>
            <a:ext cx="4327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b="1" dirty="0"/>
              <a:t>Applications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Generalization of min-entropy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Fine-Grained UR of Causal Networks</a:t>
            </a:r>
            <a:endParaRPr lang="en-AU" altLang="zh-CN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zh-CN" dirty="0"/>
              <a:t>Determine</a:t>
            </a:r>
            <a:r>
              <a:rPr lang="zh-CN" altLang="en-US" dirty="0"/>
              <a:t> </a:t>
            </a:r>
            <a:r>
              <a:rPr lang="en-US" altLang="zh-CN" dirty="0"/>
              <a:t>QRT of Causal Networks</a:t>
            </a:r>
            <a:endParaRPr lang="en-AU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D3415-800D-6642-B518-C6EA80B570F7}"/>
              </a:ext>
            </a:extLst>
          </p:cNvPr>
          <p:cNvSpPr txBox="1"/>
          <p:nvPr/>
        </p:nvSpPr>
        <p:spPr>
          <a:xfrm>
            <a:off x="574115" y="4542064"/>
            <a:ext cx="377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Open</a:t>
            </a:r>
            <a:r>
              <a:rPr lang="zh-CN" altLang="en-US" b="1" dirty="0"/>
              <a:t> </a:t>
            </a:r>
            <a:r>
              <a:rPr lang="en-US" altLang="zh-CN" b="1" dirty="0"/>
              <a:t>problems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future</a:t>
            </a:r>
            <a:r>
              <a:rPr lang="zh-CN" altLang="en-US" b="1" dirty="0"/>
              <a:t> </a:t>
            </a:r>
            <a:r>
              <a:rPr lang="en-US" altLang="zh-CN" b="1" dirty="0"/>
              <a:t>directions: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6DC17-DFB8-7B4D-82EF-F5E82E0D9555}"/>
              </a:ext>
            </a:extLst>
          </p:cNvPr>
          <p:cNvSpPr txBox="1"/>
          <p:nvPr/>
        </p:nvSpPr>
        <p:spPr>
          <a:xfrm>
            <a:off x="993140" y="5014369"/>
            <a:ext cx="777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bounds of resource speed limit for causal networks?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95C9F-C676-B443-A1B1-DA5B29A5021E}"/>
              </a:ext>
            </a:extLst>
          </p:cNvPr>
          <p:cNvSpPr txBox="1"/>
          <p:nvPr/>
        </p:nvSpPr>
        <p:spPr>
          <a:xfrm>
            <a:off x="993140" y="5774878"/>
            <a:ext cx="671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concrete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framework?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zh-CN" altLang="en-US" dirty="0"/>
              <a:t>    </a:t>
            </a:r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complete resource theory of incompatible n-testers….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35143D-A1B9-4346-851A-0AA2FED5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2492896"/>
            <a:ext cx="6343718" cy="737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Thanks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9E8BF-CCC0-6045-9BA4-3173A1266283}"/>
              </a:ext>
            </a:extLst>
          </p:cNvPr>
          <p:cNvSpPr txBox="1">
            <a:spLocks/>
          </p:cNvSpPr>
          <p:nvPr/>
        </p:nvSpPr>
        <p:spPr>
          <a:xfrm>
            <a:off x="1403648" y="3429000"/>
            <a:ext cx="6196194" cy="122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200" dirty="0">
                <a:solidFill>
                  <a:schemeClr val="bg1"/>
                </a:solidFill>
              </a:rPr>
              <a:t>arXiv:2004.05315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2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sz="3200" dirty="0">
                <a:solidFill>
                  <a:schemeClr val="bg1"/>
                </a:solidFill>
              </a:rPr>
              <a:t>Preliminary Review on Quantum States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D3A3D8-B9E6-4048-A32C-C7E97E723550}"/>
              </a:ext>
            </a:extLst>
          </p:cNvPr>
          <p:cNvCxnSpPr>
            <a:cxnSpLocks/>
          </p:cNvCxnSpPr>
          <p:nvPr/>
        </p:nvCxnSpPr>
        <p:spPr>
          <a:xfrm>
            <a:off x="308109" y="2564904"/>
            <a:ext cx="84478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A41F67-DE23-DE44-AA7D-863F9662F2AA}"/>
              </a:ext>
            </a:extLst>
          </p:cNvPr>
          <p:cNvSpPr txBox="1"/>
          <p:nvPr/>
        </p:nvSpPr>
        <p:spPr>
          <a:xfrm>
            <a:off x="308109" y="870487"/>
            <a:ext cx="4138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P</a:t>
            </a:r>
            <a:r>
              <a:rPr lang="en-US" sz="2000" b="1" dirty="0"/>
              <a:t>hysical scenario 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</a:t>
            </a:r>
            <a:r>
              <a:rPr lang="en-US" sz="2000" b="1" dirty="0"/>
              <a:t>reparational UR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EF2DDA-2D46-0949-B850-66FD6868B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1"/>
          <a:stretch/>
        </p:blipFill>
        <p:spPr>
          <a:xfrm>
            <a:off x="826588" y="1310301"/>
            <a:ext cx="2881741" cy="10581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91937F-AFFA-3347-AD1A-7F5B3A487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053" y="1341149"/>
            <a:ext cx="2881741" cy="9964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F1C293E-CCD3-5446-8E1B-ED34D08DCA14}"/>
              </a:ext>
            </a:extLst>
          </p:cNvPr>
          <p:cNvGrpSpPr/>
          <p:nvPr/>
        </p:nvGrpSpPr>
        <p:grpSpPr>
          <a:xfrm>
            <a:off x="285939" y="2801019"/>
            <a:ext cx="8454376" cy="3802568"/>
            <a:chOff x="285939" y="2801019"/>
            <a:chExt cx="8454376" cy="38025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06CA1C-656D-C948-BB82-B379719B3DCB}"/>
                </a:ext>
              </a:extLst>
            </p:cNvPr>
            <p:cNvSpPr txBox="1"/>
            <p:nvPr/>
          </p:nvSpPr>
          <p:spPr>
            <a:xfrm>
              <a:off x="285939" y="2801019"/>
              <a:ext cx="7327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 short history [see e.g. Coles-Berta-Tomamichel-Wehner’17, RMP]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699DF3-880C-6D4E-8312-27B5EAF240EB}"/>
                </a:ext>
              </a:extLst>
            </p:cNvPr>
            <p:cNvSpPr txBox="1"/>
            <p:nvPr/>
          </p:nvSpPr>
          <p:spPr>
            <a:xfrm>
              <a:off x="292426" y="3397547"/>
              <a:ext cx="8447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1927, Heisenberg: </a:t>
              </a:r>
              <a:r>
                <a:rPr lang="en-US" altLang="zh-CN" b="1" dirty="0"/>
                <a:t>(heuristic</a:t>
              </a:r>
              <a:r>
                <a:rPr lang="zh-CN" altLang="en-US" b="1" dirty="0"/>
                <a:t> </a:t>
              </a:r>
              <a:r>
                <a:rPr lang="en-US" altLang="zh-CN" b="1" dirty="0"/>
                <a:t>idea)</a:t>
              </a:r>
              <a:r>
                <a:rPr lang="zh-CN" altLang="en-US" b="1" dirty="0"/>
                <a:t> </a:t>
              </a:r>
              <a:r>
                <a:rPr lang="en-AU" dirty="0"/>
                <a:t>impossible to prepare a state such that its outcome probability distributions from the position and moment observables are both sharp.</a:t>
              </a:r>
            </a:p>
            <a:p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C0AC15-7A18-6D4F-925A-D7BBF378E819}"/>
                </a:ext>
              </a:extLst>
            </p:cNvPr>
            <p:cNvSpPr txBox="1"/>
            <p:nvPr/>
          </p:nvSpPr>
          <p:spPr>
            <a:xfrm>
              <a:off x="323953" y="6234255"/>
              <a:ext cx="6768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1927, Kennard/ 1928, Weyl </a:t>
              </a:r>
            </a:p>
          </p:txBody>
        </p:sp>
      </p:grpSp>
      <p:pic>
        <p:nvPicPr>
          <p:cNvPr id="10" name="图片 9" descr="图片包含 人员, 帽子, 戴着, 服装&#10;&#10;描述已自动生成">
            <a:extLst>
              <a:ext uri="{FF2B5EF4-FFF2-40B4-BE49-F238E27FC236}">
                <a16:creationId xmlns:a16="http://schemas.microsoft.com/office/drawing/2014/main" id="{DE4A8C0D-E55B-F845-86AE-CE4176DC5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4221973"/>
            <a:ext cx="1168400" cy="1727200"/>
          </a:xfrm>
          <a:prstGeom prst="rect">
            <a:avLst/>
          </a:prstGeom>
        </p:spPr>
      </p:pic>
      <p:pic>
        <p:nvPicPr>
          <p:cNvPr id="13" name="图片 12" descr="图片包含 物体, 时钟&#10;&#10;描述已自动生成">
            <a:extLst>
              <a:ext uri="{FF2B5EF4-FFF2-40B4-BE49-F238E27FC236}">
                <a16:creationId xmlns:a16="http://schemas.microsoft.com/office/drawing/2014/main" id="{AAA533CC-4268-D54D-9325-1B6E046DB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866" y="4234486"/>
            <a:ext cx="4938114" cy="22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A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Bit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of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History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D3A3D8-B9E6-4048-A32C-C7E97E723550}"/>
              </a:ext>
            </a:extLst>
          </p:cNvPr>
          <p:cNvCxnSpPr>
            <a:cxnSpLocks/>
          </p:cNvCxnSpPr>
          <p:nvPr/>
        </p:nvCxnSpPr>
        <p:spPr>
          <a:xfrm>
            <a:off x="308109" y="2564904"/>
            <a:ext cx="84478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A41F67-DE23-DE44-AA7D-863F9662F2AA}"/>
              </a:ext>
            </a:extLst>
          </p:cNvPr>
          <p:cNvSpPr txBox="1"/>
          <p:nvPr/>
        </p:nvSpPr>
        <p:spPr>
          <a:xfrm>
            <a:off x="308109" y="870487"/>
            <a:ext cx="4138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P</a:t>
            </a:r>
            <a:r>
              <a:rPr lang="en-US" sz="2000" b="1" dirty="0"/>
              <a:t>hysical scenario 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</a:t>
            </a:r>
            <a:r>
              <a:rPr lang="en-US" sz="2000" b="1" dirty="0"/>
              <a:t>reparational UR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EF2DDA-2D46-0949-B850-66FD6868B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1"/>
          <a:stretch/>
        </p:blipFill>
        <p:spPr>
          <a:xfrm>
            <a:off x="826588" y="1310301"/>
            <a:ext cx="2881741" cy="10581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91937F-AFFA-3347-AD1A-7F5B3A487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053" y="1341149"/>
            <a:ext cx="2881741" cy="996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06CA1C-656D-C948-BB82-B379719B3DCB}"/>
              </a:ext>
            </a:extLst>
          </p:cNvPr>
          <p:cNvSpPr txBox="1"/>
          <p:nvPr/>
        </p:nvSpPr>
        <p:spPr>
          <a:xfrm>
            <a:off x="285939" y="2801019"/>
            <a:ext cx="732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 short history [see e.g. Coles-Berta-Tomamichel-Wehner’17, RMP]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7488A6-1D0F-D64A-979E-3F7C402084B4}"/>
              </a:ext>
            </a:extLst>
          </p:cNvPr>
          <p:cNvGrpSpPr/>
          <p:nvPr/>
        </p:nvGrpSpPr>
        <p:grpSpPr>
          <a:xfrm>
            <a:off x="308109" y="3211794"/>
            <a:ext cx="7379914" cy="3394850"/>
            <a:chOff x="308109" y="3211794"/>
            <a:chExt cx="7379914" cy="339485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76BAD0-6D2E-1148-B5FE-965241AE575F}"/>
                </a:ext>
              </a:extLst>
            </p:cNvPr>
            <p:cNvSpPr txBox="1"/>
            <p:nvPr/>
          </p:nvSpPr>
          <p:spPr>
            <a:xfrm>
              <a:off x="308109" y="3211794"/>
              <a:ext cx="1946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1983, Deutsch: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6B48A9-CC9C-0947-99B4-F3B7CAF06985}"/>
                </a:ext>
              </a:extLst>
            </p:cNvPr>
            <p:cNvSpPr txBox="1"/>
            <p:nvPr/>
          </p:nvSpPr>
          <p:spPr>
            <a:xfrm>
              <a:off x="315785" y="6237312"/>
              <a:ext cx="2627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1988, </a:t>
              </a:r>
              <a:r>
                <a:rPr lang="en-US" b="1" dirty="0" err="1"/>
                <a:t>Maassen-Uffink</a:t>
              </a:r>
              <a:r>
                <a:rPr lang="en-US" b="1" dirty="0"/>
                <a:t>: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0E5D9BC-DDFA-734B-947F-03DD42266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6234" y="6325804"/>
              <a:ext cx="4731789" cy="258345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F16FC20-B9F9-E245-B4D9-B104FCAB6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094" y="3287619"/>
            <a:ext cx="2577837" cy="260601"/>
          </a:xfrm>
          <a:prstGeom prst="rect">
            <a:avLst/>
          </a:prstGeom>
        </p:spPr>
      </p:pic>
      <p:pic>
        <p:nvPicPr>
          <p:cNvPr id="10" name="图片 9" descr="图片包含 人员, 户外, 建筑物, 服装&#10;&#10;描述已自动生成">
            <a:extLst>
              <a:ext uri="{FF2B5EF4-FFF2-40B4-BE49-F238E27FC236}">
                <a16:creationId xmlns:a16="http://schemas.microsoft.com/office/drawing/2014/main" id="{2BDCFE99-BDFA-0941-836E-F5CC139CE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136" y="4095327"/>
            <a:ext cx="1244600" cy="1612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5BBE63-2AC1-224A-AC8B-D18287047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844" y="4174426"/>
            <a:ext cx="3376079" cy="1469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D90FD2-92F2-6244-8728-2D8C1B9D8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5023" y="4095327"/>
            <a:ext cx="1244600" cy="16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A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Bit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of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History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D3A3D8-B9E6-4048-A32C-C7E97E723550}"/>
              </a:ext>
            </a:extLst>
          </p:cNvPr>
          <p:cNvCxnSpPr>
            <a:cxnSpLocks/>
          </p:cNvCxnSpPr>
          <p:nvPr/>
        </p:nvCxnSpPr>
        <p:spPr>
          <a:xfrm>
            <a:off x="308109" y="2564904"/>
            <a:ext cx="84478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A41F67-DE23-DE44-AA7D-863F9662F2AA}"/>
              </a:ext>
            </a:extLst>
          </p:cNvPr>
          <p:cNvSpPr txBox="1"/>
          <p:nvPr/>
        </p:nvSpPr>
        <p:spPr>
          <a:xfrm>
            <a:off x="308109" y="870487"/>
            <a:ext cx="4138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P</a:t>
            </a:r>
            <a:r>
              <a:rPr lang="en-US" sz="2000" b="1" dirty="0"/>
              <a:t>hysical scenario 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</a:t>
            </a:r>
            <a:r>
              <a:rPr lang="en-US" sz="2000" b="1" dirty="0"/>
              <a:t>reparational UR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EF2DDA-2D46-0949-B850-66FD6868B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1"/>
          <a:stretch/>
        </p:blipFill>
        <p:spPr>
          <a:xfrm>
            <a:off x="826588" y="1310301"/>
            <a:ext cx="2881741" cy="10581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91937F-AFFA-3347-AD1A-7F5B3A487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053" y="1341149"/>
            <a:ext cx="2881741" cy="9964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E7488A6-1D0F-D64A-979E-3F7C402084B4}"/>
              </a:ext>
            </a:extLst>
          </p:cNvPr>
          <p:cNvGrpSpPr/>
          <p:nvPr/>
        </p:nvGrpSpPr>
        <p:grpSpPr>
          <a:xfrm>
            <a:off x="6787" y="3209674"/>
            <a:ext cx="8691032" cy="369332"/>
            <a:chOff x="6787" y="3209674"/>
            <a:chExt cx="8691032" cy="3693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4746C1-BACC-CF4E-9C9C-9D2D6A903B27}"/>
                </a:ext>
              </a:extLst>
            </p:cNvPr>
            <p:cNvSpPr txBox="1"/>
            <p:nvPr/>
          </p:nvSpPr>
          <p:spPr>
            <a:xfrm>
              <a:off x="6787" y="3209674"/>
              <a:ext cx="4935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2010, Berta-﻿</a:t>
              </a:r>
              <a:r>
                <a:rPr lang="en-US" b="1" dirty="0" err="1"/>
                <a:t>Christandl</a:t>
              </a:r>
              <a:r>
                <a:rPr lang="en-US" b="1" dirty="0"/>
                <a:t>-﻿Colbeck-﻿Renes-﻿Renner: 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62DE947-58D5-6844-9928-393C3C5A4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299" y="3301038"/>
              <a:ext cx="3775520" cy="22173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7225E8-BF99-E343-8D1C-4715B58ED51D}"/>
              </a:ext>
            </a:extLst>
          </p:cNvPr>
          <p:cNvGrpSpPr/>
          <p:nvPr/>
        </p:nvGrpSpPr>
        <p:grpSpPr>
          <a:xfrm>
            <a:off x="285939" y="6093296"/>
            <a:ext cx="6285282" cy="369332"/>
            <a:chOff x="285939" y="6093296"/>
            <a:chExt cx="6285282" cy="3693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F8DDBC-9C68-2743-9252-E931CFE98487}"/>
                </a:ext>
              </a:extLst>
            </p:cNvPr>
            <p:cNvSpPr/>
            <p:nvPr/>
          </p:nvSpPr>
          <p:spPr>
            <a:xfrm>
              <a:off x="285939" y="6093296"/>
              <a:ext cx="55822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/>
                <a:t>2011,</a:t>
              </a:r>
              <a:r>
                <a:rPr lang="zh-CN" altLang="en-US" b="1" dirty="0"/>
                <a:t> </a:t>
              </a:r>
              <a:r>
                <a:rPr lang="en-AU" altLang="zh-CN" b="1" dirty="0"/>
                <a:t>﻿</a:t>
              </a:r>
              <a:r>
                <a:rPr lang="en-AU" altLang="zh-CN" b="1" dirty="0" err="1"/>
                <a:t>Partovi</a:t>
              </a:r>
              <a:r>
                <a:rPr lang="en-US" altLang="zh-CN" b="1" dirty="0"/>
                <a:t>/</a:t>
              </a:r>
              <a:r>
                <a:rPr lang="zh-CN" altLang="en-US" b="1" dirty="0"/>
                <a:t> </a:t>
              </a:r>
              <a:r>
                <a:rPr lang="en-US" b="1" dirty="0"/>
                <a:t>2013, ﻿Friedland-﻿</a:t>
              </a:r>
              <a:r>
                <a:rPr lang="en-US" b="1" dirty="0" err="1"/>
                <a:t>Gheorghiu-Gour</a:t>
              </a:r>
              <a:r>
                <a:rPr lang="en-US" b="1" dirty="0"/>
                <a:t>: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934F09-377C-374E-B71A-78AF4FD92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4624" y="6177162"/>
              <a:ext cx="1196597" cy="219629"/>
            </a:xfrm>
            <a:prstGeom prst="rect">
              <a:avLst/>
            </a:prstGeom>
          </p:spPr>
        </p:pic>
      </p:grpSp>
      <p:sp>
        <p:nvSpPr>
          <p:cNvPr id="20" name="TextBox 4">
            <a:extLst>
              <a:ext uri="{FF2B5EF4-FFF2-40B4-BE49-F238E27FC236}">
                <a16:creationId xmlns:a16="http://schemas.microsoft.com/office/drawing/2014/main" id="{882BEA25-E952-1242-AB6E-4A72B4CE3B36}"/>
              </a:ext>
            </a:extLst>
          </p:cNvPr>
          <p:cNvSpPr txBox="1"/>
          <p:nvPr/>
        </p:nvSpPr>
        <p:spPr>
          <a:xfrm>
            <a:off x="285939" y="2801019"/>
            <a:ext cx="196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Recent advances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3952A3-D3F3-FB48-A78E-8A92B8C73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31" y="3800169"/>
            <a:ext cx="4089801" cy="19491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3721339-430F-3D4F-87C9-068A72D809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479" y="3730676"/>
            <a:ext cx="2088232" cy="22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sz="3200" dirty="0">
                <a:solidFill>
                  <a:schemeClr val="bg1"/>
                </a:solidFill>
              </a:rPr>
              <a:t>A Plethora of Applications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A3D9D1-E215-1144-9ED4-EF3F5616D2AC}"/>
              </a:ext>
            </a:extLst>
          </p:cNvPr>
          <p:cNvSpPr txBox="1"/>
          <p:nvPr/>
        </p:nvSpPr>
        <p:spPr>
          <a:xfrm>
            <a:off x="4214723" y="4433410"/>
            <a:ext cx="296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</a:t>
            </a:r>
            <a:r>
              <a:rPr lang="en-US" altLang="zh-CN" b="1" dirty="0"/>
              <a:t>antum</a:t>
            </a:r>
            <a:r>
              <a:rPr lang="zh-CN" altLang="en-US" b="1" dirty="0"/>
              <a:t> </a:t>
            </a:r>
            <a:r>
              <a:rPr lang="en-US" b="1" dirty="0"/>
              <a:t>Crypto</a:t>
            </a:r>
            <a:r>
              <a:rPr lang="en-US" altLang="zh-CN" b="1" dirty="0"/>
              <a:t>graphy/QKD</a:t>
            </a:r>
            <a:endParaRPr lang="en-US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016424C-74D1-AB46-8F69-F4317B0BEF2F}"/>
              </a:ext>
            </a:extLst>
          </p:cNvPr>
          <p:cNvCxnSpPr>
            <a:cxnSpLocks/>
          </p:cNvCxnSpPr>
          <p:nvPr/>
        </p:nvCxnSpPr>
        <p:spPr>
          <a:xfrm>
            <a:off x="2220699" y="2371364"/>
            <a:ext cx="189824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82E94E2-16C0-734A-850E-5D63C954F8EC}"/>
              </a:ext>
            </a:extLst>
          </p:cNvPr>
          <p:cNvSpPr txBox="1"/>
          <p:nvPr/>
        </p:nvSpPr>
        <p:spPr>
          <a:xfrm>
            <a:off x="4221188" y="2170681"/>
            <a:ext cx="15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Entanglement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B59AB60-42F3-A045-A2A2-5BC2B2C6F8EE}"/>
              </a:ext>
            </a:extLst>
          </p:cNvPr>
          <p:cNvSpPr/>
          <p:nvPr/>
        </p:nvSpPr>
        <p:spPr>
          <a:xfrm>
            <a:off x="445682" y="908734"/>
            <a:ext cx="1751828" cy="5688618"/>
          </a:xfrm>
          <a:prstGeom prst="roundRect">
            <a:avLst/>
          </a:prstGeom>
          <a:solidFill>
            <a:schemeClr val="accent1">
              <a:lumMod val="50000"/>
              <a:alpha val="75000"/>
            </a:schemeClr>
          </a:solidFill>
          <a:ln>
            <a:solidFill>
              <a:schemeClr val="accent1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</a:rPr>
              <a:t>Uncertainty</a:t>
            </a:r>
            <a:r>
              <a:rPr lang="zh-CN" altLang="en-US" sz="2200" b="1" dirty="0">
                <a:solidFill>
                  <a:schemeClr val="bg1"/>
                </a:solidFill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</a:rPr>
              <a:t>Relation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F28175-A29F-BD4C-9702-7B96E5835A58}"/>
              </a:ext>
            </a:extLst>
          </p:cNvPr>
          <p:cNvSpPr txBox="1"/>
          <p:nvPr/>
        </p:nvSpPr>
        <p:spPr>
          <a:xfrm>
            <a:off x="2649572" y="201698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Witness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6DAFD78-2EA1-7347-8B52-82F0882A07A2}"/>
              </a:ext>
            </a:extLst>
          </p:cNvPr>
          <p:cNvCxnSpPr>
            <a:cxnSpLocks/>
          </p:cNvCxnSpPr>
          <p:nvPr/>
        </p:nvCxnSpPr>
        <p:spPr>
          <a:xfrm>
            <a:off x="2214343" y="1261996"/>
            <a:ext cx="189824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7C6E167-EAF8-B34F-AAD8-BF9B7BAEB9CA}"/>
              </a:ext>
            </a:extLst>
          </p:cNvPr>
          <p:cNvSpPr txBox="1"/>
          <p:nvPr/>
        </p:nvSpPr>
        <p:spPr>
          <a:xfrm>
            <a:off x="3989414" y="1038740"/>
            <a:ext cx="189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Nonlocality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7EAE1E-0927-7D43-A39B-2A299E1AA694}"/>
              </a:ext>
            </a:extLst>
          </p:cNvPr>
          <p:cNvSpPr txBox="1"/>
          <p:nvPr/>
        </p:nvSpPr>
        <p:spPr>
          <a:xfrm>
            <a:off x="2643216" y="907613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B3FAEC1-3594-CD4D-AE75-0FCB5F53A065}"/>
              </a:ext>
            </a:extLst>
          </p:cNvPr>
          <p:cNvCxnSpPr>
            <a:cxnSpLocks/>
          </p:cNvCxnSpPr>
          <p:nvPr/>
        </p:nvCxnSpPr>
        <p:spPr>
          <a:xfrm>
            <a:off x="2215107" y="3444294"/>
            <a:ext cx="189824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261AA1E-D0A3-FD49-A0A8-5CD5A40795A8}"/>
              </a:ext>
            </a:extLst>
          </p:cNvPr>
          <p:cNvSpPr txBox="1"/>
          <p:nvPr/>
        </p:nvSpPr>
        <p:spPr>
          <a:xfrm>
            <a:off x="4195583" y="3221038"/>
            <a:ext cx="192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Non-</a:t>
            </a:r>
            <a:r>
              <a:rPr lang="en-US" b="1" dirty="0" err="1"/>
              <a:t>Markovianity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FA6D04-6EF1-3D47-ACA9-6F790B0BE6D2}"/>
              </a:ext>
            </a:extLst>
          </p:cNvPr>
          <p:cNvSpPr txBox="1"/>
          <p:nvPr/>
        </p:nvSpPr>
        <p:spPr>
          <a:xfrm>
            <a:off x="2643980" y="3089911"/>
            <a:ext cx="8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Detect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F630CF9-51D4-E446-9861-B8E8361D4BA7}"/>
              </a:ext>
            </a:extLst>
          </p:cNvPr>
          <p:cNvCxnSpPr>
            <a:cxnSpLocks/>
          </p:cNvCxnSpPr>
          <p:nvPr/>
        </p:nvCxnSpPr>
        <p:spPr>
          <a:xfrm>
            <a:off x="2224146" y="4647601"/>
            <a:ext cx="189824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FE5E000-8ED1-F24E-9B76-0112805C208D}"/>
              </a:ext>
            </a:extLst>
          </p:cNvPr>
          <p:cNvSpPr txBox="1"/>
          <p:nvPr/>
        </p:nvSpPr>
        <p:spPr>
          <a:xfrm>
            <a:off x="2653019" y="4293218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Secure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FA5B25C-FB3C-F641-A491-8C761F29BB11}"/>
              </a:ext>
            </a:extLst>
          </p:cNvPr>
          <p:cNvCxnSpPr>
            <a:cxnSpLocks/>
          </p:cNvCxnSpPr>
          <p:nvPr/>
        </p:nvCxnSpPr>
        <p:spPr>
          <a:xfrm>
            <a:off x="2199631" y="5668224"/>
            <a:ext cx="189824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185BF6E-E726-CA47-9BFB-55AF6F554855}"/>
              </a:ext>
            </a:extLst>
          </p:cNvPr>
          <p:cNvSpPr txBox="1"/>
          <p:nvPr/>
        </p:nvSpPr>
        <p:spPr>
          <a:xfrm>
            <a:off x="4195487" y="5456874"/>
            <a:ext cx="236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Quantum</a:t>
            </a:r>
            <a:r>
              <a:rPr lang="zh-CN" altLang="en-US" b="1" dirty="0"/>
              <a:t> </a:t>
            </a:r>
            <a:r>
              <a:rPr lang="en-US" b="1" dirty="0"/>
              <a:t>Randomnes</a:t>
            </a:r>
            <a:r>
              <a:rPr lang="en-US" altLang="zh-CN" b="1" dirty="0"/>
              <a:t>s</a:t>
            </a:r>
            <a:endParaRPr lang="en-US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4C3388-6FBE-E041-99EF-A8FBF69BC185}"/>
              </a:ext>
            </a:extLst>
          </p:cNvPr>
          <p:cNvSpPr txBox="1"/>
          <p:nvPr/>
        </p:nvSpPr>
        <p:spPr>
          <a:xfrm>
            <a:off x="2628504" y="5313841"/>
            <a:ext cx="8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Certify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936FB6-C527-4F43-835F-84076C3AFCE7}"/>
              </a:ext>
            </a:extLst>
          </p:cNvPr>
          <p:cNvSpPr txBox="1"/>
          <p:nvPr/>
        </p:nvSpPr>
        <p:spPr>
          <a:xfrm>
            <a:off x="2339753" y="5810660"/>
            <a:ext cx="68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e.g.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Miller, C.A. and Shi, Y., 2016. Robust protocols for securely expanding randomness and distributing keys using untrusted quantum devices. 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Journal of the ACM (JACM)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63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(4), p.33.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2B8737-ABEA-CB49-997B-A68DC3F10A22}"/>
              </a:ext>
            </a:extLst>
          </p:cNvPr>
          <p:cNvSpPr txBox="1"/>
          <p:nvPr/>
        </p:nvSpPr>
        <p:spPr>
          <a:xfrm>
            <a:off x="2356926" y="2503381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e.g.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Hofmann, H.F. and Takeuchi, S., 2003. Violation of local uncertainty relations as a signature of entanglement. 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Physical Review A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68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(3), p.032103.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BA0921-973C-F840-852B-EE8283901BAD}"/>
              </a:ext>
            </a:extLst>
          </p:cNvPr>
          <p:cNvSpPr txBox="1"/>
          <p:nvPr/>
        </p:nvSpPr>
        <p:spPr>
          <a:xfrm>
            <a:off x="2339753" y="1431679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e.g.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Oppenheim, J. and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Wehner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, S., 2010. The uncertainty principle determines the nonlocality of quantum mechanics. 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330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(6007), pp.1072-1074.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E80D8-6A22-0B47-B0E6-B8E962B43B73}"/>
              </a:ext>
            </a:extLst>
          </p:cNvPr>
          <p:cNvSpPr txBox="1"/>
          <p:nvPr/>
        </p:nvSpPr>
        <p:spPr>
          <a:xfrm>
            <a:off x="2339753" y="3654050"/>
            <a:ext cx="635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e.g.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Maity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, A.G., Bhattacharya, S. and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Maujmdar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, A.S., 2019. Detecting non-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Markovianity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 via uncertainty relations. </a:t>
            </a:r>
            <a:r>
              <a:rPr lang="en-AU" sz="1400" i="1" dirty="0" err="1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 preprint arXiv:1901.02372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F4CA7A-D911-0649-88C8-AFAA1089D836}"/>
              </a:ext>
            </a:extLst>
          </p:cNvPr>
          <p:cNvSpPr txBox="1"/>
          <p:nvPr/>
        </p:nvSpPr>
        <p:spPr>
          <a:xfrm>
            <a:off x="2388653" y="4806167"/>
            <a:ext cx="664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e.g.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Ng, N.H.Y., Berta, M. and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Wehner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, S., 2012. Min-entropy uncertainty relation for finite-size cryptography. 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Physical Review A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</a:rPr>
              <a:t>86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(4), p.042315.</a:t>
            </a:r>
          </a:p>
        </p:txBody>
      </p:sp>
    </p:spTree>
    <p:extLst>
      <p:ext uri="{BB962C8B-B14F-4D97-AF65-F5344CB8AC3E}">
        <p14:creationId xmlns:p14="http://schemas.microsoft.com/office/powerpoint/2010/main" val="352368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45095F9D-925E-F84C-88BC-844EF1D9A0DE}"/>
              </a:ext>
            </a:extLst>
          </p:cNvPr>
          <p:cNvSpPr/>
          <p:nvPr/>
        </p:nvSpPr>
        <p:spPr>
          <a:xfrm>
            <a:off x="0" y="620687"/>
            <a:ext cx="9144000" cy="6237313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                               qu.                                            Quantum Subchannel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Preliminary Review on Quantum Channels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AD6CC68-549C-6140-BA2A-B76364CFB7D5}"/>
              </a:ext>
            </a:extLst>
          </p:cNvPr>
          <p:cNvSpPr/>
          <p:nvPr/>
        </p:nvSpPr>
        <p:spPr>
          <a:xfrm>
            <a:off x="395536" y="2060848"/>
            <a:ext cx="5184576" cy="33123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ysClr val="windowText" lastClr="000000"/>
                </a:solidFill>
              </a:rPr>
              <a:t>                                  Quantum Channel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5E222EE-621E-8B4A-95E0-C5D1B3CE7E38}"/>
              </a:ext>
            </a:extLst>
          </p:cNvPr>
          <p:cNvSpPr/>
          <p:nvPr/>
        </p:nvSpPr>
        <p:spPr>
          <a:xfrm>
            <a:off x="2411760" y="2281525"/>
            <a:ext cx="2088232" cy="13321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  <a:alpha val="8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State Preparation</a:t>
            </a:r>
            <a:endParaRPr kumimoji="1"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ED0E571-07A2-2145-ADA4-1468424EEAD4}"/>
              </a:ext>
            </a:extLst>
          </p:cNvPr>
          <p:cNvSpPr/>
          <p:nvPr/>
        </p:nvSpPr>
        <p:spPr>
          <a:xfrm>
            <a:off x="1043608" y="3640163"/>
            <a:ext cx="2520280" cy="133214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Measurement</a:t>
            </a:r>
          </a:p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EDF7C45-315B-3F41-B43C-6C1F9CF9B009}"/>
              </a:ext>
            </a:extLst>
          </p:cNvPr>
          <p:cNvSpPr/>
          <p:nvPr/>
        </p:nvSpPr>
        <p:spPr>
          <a:xfrm>
            <a:off x="5724128" y="1340768"/>
            <a:ext cx="1656184" cy="136815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Quantum</a:t>
            </a:r>
          </a:p>
          <a:p>
            <a:pPr algn="ctr"/>
            <a:r>
              <a:rPr kumimoji="1" lang="en-US" altLang="zh-CN" dirty="0"/>
              <a:t>Effect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73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Preliminary Review on Quantum Channels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BC47E7-599C-7B49-8692-A30BF8434C5B}"/>
                  </a:ext>
                </a:extLst>
              </p:cNvPr>
              <p:cNvSpPr txBox="1"/>
              <p:nvPr/>
            </p:nvSpPr>
            <p:spPr>
              <a:xfrm>
                <a:off x="35387" y="764704"/>
                <a:ext cx="8265148" cy="4720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Quantum States</a:t>
                </a:r>
              </a:p>
              <a:p>
                <a:endParaRPr kumimoji="1" lang="en-US" altLang="zh-CN" dirty="0"/>
              </a:p>
              <a:p>
                <a:pPr marL="342900" indent="-342900">
                  <a:buAutoNum type="arabicPeriod"/>
                </a:pPr>
                <a:r>
                  <a:rPr kumimoji="1" lang="en-US" altLang="zh-CN" dirty="0"/>
                  <a:t>Standard Deviation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𝔥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kumimoji="1" lang="en-US" altLang="zh-CN" dirty="0"/>
                  <a:t>Differential Entropy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kumimoji="1" lang="en-US" altLang="zh-CN" dirty="0"/>
                  <a:t> where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𝔥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Note: Only the optimal bound can reveal the incompatibility between measurements, </a:t>
                </a:r>
              </a:p>
              <a:p>
                <a:r>
                  <a:rPr kumimoji="1" lang="en-US" altLang="zh-CN" dirty="0"/>
                  <a:t>and hence can be viewed as a physical constant.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Two Main Questions:</a:t>
                </a:r>
              </a:p>
              <a:p>
                <a:endParaRPr kumimoji="1" lang="en-US" altLang="zh-CN" dirty="0"/>
              </a:p>
              <a:p>
                <a:pPr marL="342900" indent="-342900">
                  <a:buAutoNum type="arabicPeriod"/>
                </a:pPr>
                <a:r>
                  <a:rPr kumimoji="1" lang="en-US" altLang="zh-CN" dirty="0">
                    <a:latin typeface="Lucida Handwriting" panose="03010101010101010101" pitchFamily="66" charset="0"/>
                  </a:rPr>
                  <a:t>D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 C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kumimoji="1" lang="en-US" altLang="zh-CN" dirty="0">
                            <a:latin typeface="Lucida Handwriting" panose="03010101010101010101" pitchFamily="66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U(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,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kumimoji="1" lang="en-US" altLang="zh-CN" dirty="0">
                            <a:latin typeface="Lucida Handwriting" panose="03010101010101010101" pitchFamily="66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U(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,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) </a:t>
                </a:r>
              </a:p>
              <a:p>
                <a:r>
                  <a:rPr kumimoji="1" lang="en-US" altLang="zh-CN" dirty="0">
                    <a:latin typeface="Lucida Handwriting" panose="03010101010101010101" pitchFamily="66" charset="0"/>
                  </a:rPr>
                  <a:t>      </a:t>
                </a:r>
              </a:p>
              <a:p>
                <a:r>
                  <a:rPr kumimoji="1" lang="en-US" altLang="zh-CN" dirty="0">
                    <a:latin typeface="Lucida Handwriting" panose="03010101010101010101" pitchFamily="66" charset="0"/>
                  </a:rPr>
                  <a:t> </a:t>
                </a:r>
                <a:r>
                  <a:rPr kumimoji="1" lang="en-US" altLang="zh-CN" dirty="0">
                    <a:latin typeface="+mj-lt"/>
                  </a:rPr>
                  <a:t>How about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kumimoji="1" lang="en-US" altLang="zh-CN" dirty="0">
                            <a:latin typeface="Lucida Handwriting" panose="03010101010101010101" pitchFamily="66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U(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,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kumimoji="1" lang="en-US" altLang="zh-CN" dirty="0">
                            <a:latin typeface="Lucida Handwriting" panose="03010101010101010101" pitchFamily="66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U(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,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kumimoji="1" lang="en-US" altLang="zh-CN" dirty="0">
                    <a:latin typeface="Lucida Handwriting" panose="03010101010101010101" pitchFamily="66" charset="0"/>
                  </a:rPr>
                  <a:t> ?</a:t>
                </a:r>
              </a:p>
              <a:p>
                <a:endParaRPr kumimoji="1" lang="en-US" altLang="zh-CN" dirty="0">
                  <a:latin typeface="Lucida Handwriting" panose="03010101010101010101" pitchFamily="66" charset="0"/>
                </a:endParaRPr>
              </a:p>
              <a:p>
                <a:r>
                  <a:rPr kumimoji="1" lang="en-US" altLang="zh-CN" dirty="0">
                    <a:latin typeface="Lucida Handwriting" panose="03010101010101010101" pitchFamily="66" charset="0"/>
                  </a:rPr>
                  <a:t>2. </a:t>
                </a:r>
                <a:r>
                  <a:rPr kumimoji="1" lang="en-US" altLang="zh-CN" dirty="0">
                    <a:latin typeface="+mj-lt"/>
                  </a:rPr>
                  <a:t>How to find the optimal bounds for quantum channels with different choice of </a:t>
                </a:r>
              </a:p>
              <a:p>
                <a:r>
                  <a:rPr kumimoji="1" lang="en-US" altLang="zh-CN" dirty="0">
                    <a:latin typeface="+mj-lt"/>
                  </a:rPr>
                  <a:t>uncertainty measures?</a:t>
                </a:r>
                <a:endParaRPr kumimoji="1" lang="en-US" altLang="zh-CN" dirty="0">
                  <a:latin typeface="Lucida Handwriting" panose="03010101010101010101" pitchFamily="66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BC47E7-599C-7B49-8692-A30BF843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7" y="764704"/>
                <a:ext cx="8265148" cy="4720716"/>
              </a:xfrm>
              <a:prstGeom prst="rect">
                <a:avLst/>
              </a:prstGeom>
              <a:blipFill>
                <a:blip r:embed="rId3"/>
                <a:stretch>
                  <a:fillRect l="-461" t="-538" b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90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3B5F4-C83B-0C44-BF67-5F8B42425DD1}"/>
              </a:ext>
            </a:extLst>
          </p:cNvPr>
          <p:cNvSpPr/>
          <p:nvPr/>
        </p:nvSpPr>
        <p:spPr>
          <a:xfrm>
            <a:off x="0" y="-22282"/>
            <a:ext cx="9144000" cy="6429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r>
              <a:rPr lang="en-US" altLang="zh-CN" sz="3200" dirty="0">
                <a:solidFill>
                  <a:schemeClr val="bg1"/>
                </a:solidFill>
              </a:rPr>
              <a:t>Preliminary Review on Quantum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A74E32-F39E-4F4D-A664-9E96D6B262E1}"/>
                  </a:ext>
                </a:extLst>
              </p:cNvPr>
              <p:cNvSpPr txBox="1"/>
              <p:nvPr/>
            </p:nvSpPr>
            <p:spPr>
              <a:xfrm>
                <a:off x="-36512" y="692696"/>
                <a:ext cx="9144000" cy="4588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Quantum Operation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       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As a deterministic case, i.e.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We call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kumimoji="1" lang="en-US" altLang="zh-CN" dirty="0"/>
                  <a:t> a quantum channel, which has three different representations: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zh-CN" dirty="0"/>
                  <a:t>Kraus Decomposition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zh-CN" dirty="0"/>
                  <a:t>Choi Representation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zh-CN" dirty="0" err="1"/>
                  <a:t>Stinespring</a:t>
                </a:r>
                <a:r>
                  <a:rPr kumimoji="1" lang="en-US" altLang="zh-CN" dirty="0"/>
                  <a:t> Representation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A74E32-F39E-4F4D-A664-9E96D6B26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2696"/>
                <a:ext cx="9144000" cy="4588628"/>
              </a:xfrm>
              <a:prstGeom prst="rect">
                <a:avLst/>
              </a:prstGeom>
              <a:blipFill>
                <a:blip r:embed="rId3"/>
                <a:stretch>
                  <a:fillRect l="-556" t="-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形 9" descr="靶心">
            <a:extLst>
              <a:ext uri="{FF2B5EF4-FFF2-40B4-BE49-F238E27FC236}">
                <a16:creationId xmlns:a16="http://schemas.microsoft.com/office/drawing/2014/main" id="{938B2D53-3104-834E-BA1B-085740BDE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7744" y="4293096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43444</TotalTime>
  <Words>1211</Words>
  <Application>Microsoft Macintosh PowerPoint</Application>
  <PresentationFormat>全屏显示(4:3)</PresentationFormat>
  <Paragraphs>333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Lucida Handwriting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Fang</dc:creator>
  <cp:lastModifiedBy>Yunlong Xiao</cp:lastModifiedBy>
  <cp:revision>1072</cp:revision>
  <dcterms:created xsi:type="dcterms:W3CDTF">2019-03-01T12:44:27Z</dcterms:created>
  <dcterms:modified xsi:type="dcterms:W3CDTF">2020-08-23T06:25:39Z</dcterms:modified>
</cp:coreProperties>
</file>