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notesSlides/notesSlide19.xml" ContentType="application/vnd.openxmlformats-officedocument.presentationml.notesSlide+xml"/>
  <Override PartName="/ppt/tags/tag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858" r:id="rId2"/>
  </p:sldMasterIdLst>
  <p:notesMasterIdLst>
    <p:notesMasterId r:id="rId29"/>
  </p:notesMasterIdLst>
  <p:sldIdLst>
    <p:sldId id="291" r:id="rId3"/>
    <p:sldId id="348" r:id="rId4"/>
    <p:sldId id="360" r:id="rId5"/>
    <p:sldId id="341" r:id="rId6"/>
    <p:sldId id="342" r:id="rId7"/>
    <p:sldId id="343" r:id="rId8"/>
    <p:sldId id="344" r:id="rId9"/>
    <p:sldId id="361" r:id="rId10"/>
    <p:sldId id="345" r:id="rId11"/>
    <p:sldId id="333" r:id="rId12"/>
    <p:sldId id="334" r:id="rId13"/>
    <p:sldId id="335" r:id="rId14"/>
    <p:sldId id="362" r:id="rId15"/>
    <p:sldId id="327" r:id="rId16"/>
    <p:sldId id="328" r:id="rId17"/>
    <p:sldId id="322" r:id="rId18"/>
    <p:sldId id="330" r:id="rId19"/>
    <p:sldId id="331" r:id="rId20"/>
    <p:sldId id="332" r:id="rId21"/>
    <p:sldId id="338" r:id="rId22"/>
    <p:sldId id="347" r:id="rId23"/>
    <p:sldId id="339" r:id="rId24"/>
    <p:sldId id="340" r:id="rId25"/>
    <p:sldId id="336" r:id="rId26"/>
    <p:sldId id="337" r:id="rId27"/>
    <p:sldId id="346" r:id="rId2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T Lin" initials="KL" lastIdx="1" clrIdx="0">
    <p:extLst>
      <p:ext uri="{19B8F6BF-5375-455C-9EA6-DF929625EA0E}">
        <p15:presenceInfo xmlns:p15="http://schemas.microsoft.com/office/powerpoint/2012/main" userId="KT L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00CC66"/>
    <a:srgbClr val="FF99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404" autoAdjust="0"/>
  </p:normalViewPr>
  <p:slideViewPr>
    <p:cSldViewPr snapToGrid="0" showGuides="1">
      <p:cViewPr varScale="1">
        <p:scale>
          <a:sx n="74" d="100"/>
          <a:sy n="74" d="100"/>
        </p:scale>
        <p:origin x="336" y="56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5C1AD-DE5D-4ACD-9684-51491381720A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0F597-F8A1-494C-9473-8BD5C5CD3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4695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0F597-F8A1-494C-9473-8BD5C5CD31E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8440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0F597-F8A1-494C-9473-8BD5C5CD31E2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421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0F597-F8A1-494C-9473-8BD5C5CD31E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0138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0F597-F8A1-494C-9473-8BD5C5CD31E2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056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0F597-F8A1-494C-9473-8BD5C5CD31E2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4778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0F597-F8A1-494C-9473-8BD5C5CD31E2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7657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0F597-F8A1-494C-9473-8BD5C5CD31E2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8081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0F597-F8A1-494C-9473-8BD5C5CD31E2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5486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0F597-F8A1-494C-9473-8BD5C5CD31E2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6378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0F597-F8A1-494C-9473-8BD5C5CD31E2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9237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0F597-F8A1-494C-9473-8BD5C5CD31E2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8372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0F597-F8A1-494C-9473-8BD5C5CD31E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9205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0F597-F8A1-494C-9473-8BD5C5CD31E2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0908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0F597-F8A1-494C-9473-8BD5C5CD31E2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3095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0F597-F8A1-494C-9473-8BD5C5CD31E2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9305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0F597-F8A1-494C-9473-8BD5C5CD31E2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83122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0F597-F8A1-494C-9473-8BD5C5CD31E2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43402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0F597-F8A1-494C-9473-8BD5C5CD31E2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032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0F597-F8A1-494C-9473-8BD5C5CD31E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527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0F597-F8A1-494C-9473-8BD5C5CD31E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9878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0F597-F8A1-494C-9473-8BD5C5CD31E2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5569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0F597-F8A1-494C-9473-8BD5C5CD31E2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517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0F597-F8A1-494C-9473-8BD5C5CD31E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8719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0F597-F8A1-494C-9473-8BD5C5CD31E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9607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0F597-F8A1-494C-9473-8BD5C5CD31E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902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7F1F-5C2D-4947-B840-121976F6ECE4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6574-1B0C-4AD3-885A-25FB3859D2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8185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7F1F-5C2D-4947-B840-121976F6ECE4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6574-1B0C-4AD3-885A-25FB3859D2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22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7F1F-5C2D-4947-B840-121976F6ECE4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6574-1B0C-4AD3-885A-25FB3859D2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7142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7F1F-5C2D-4947-B840-121976F6ECE4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6574-1B0C-4AD3-885A-25FB3859D2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2096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7F1F-5C2D-4947-B840-121976F6ECE4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6574-1B0C-4AD3-885A-25FB3859D2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331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7F1F-5C2D-4947-B840-121976F6ECE4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6574-1B0C-4AD3-885A-25FB3859D2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757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7F1F-5C2D-4947-B840-121976F6ECE4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6574-1B0C-4AD3-885A-25FB3859D2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0167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7F1F-5C2D-4947-B840-121976F6ECE4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6574-1B0C-4AD3-885A-25FB3859D2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5876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7F1F-5C2D-4947-B840-121976F6ECE4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6574-1B0C-4AD3-885A-25FB3859D2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763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7F1F-5C2D-4947-B840-121976F6ECE4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6574-1B0C-4AD3-885A-25FB3859D2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88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7F1F-5C2D-4947-B840-121976F6ECE4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6574-1B0C-4AD3-885A-25FB3859D2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14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7F1F-5C2D-4947-B840-121976F6ECE4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6574-1B0C-4AD3-885A-25FB3859D2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88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7F1F-5C2D-4947-B840-121976F6ECE4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6574-1B0C-4AD3-885A-25FB3859D2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1612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7F1F-5C2D-4947-B840-121976F6ECE4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6574-1B0C-4AD3-885A-25FB3859D2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6192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7F1F-5C2D-4947-B840-121976F6ECE4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6574-1B0C-4AD3-885A-25FB3859D2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134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7F1F-5C2D-4947-B840-121976F6ECE4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6574-1B0C-4AD3-885A-25FB3859D2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742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7F1F-5C2D-4947-B840-121976F6ECE4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6574-1B0C-4AD3-885A-25FB3859D2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9985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7F1F-5C2D-4947-B840-121976F6ECE4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6574-1B0C-4AD3-885A-25FB3859D2D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2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7F1F-5C2D-4947-B840-121976F6ECE4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6574-1B0C-4AD3-885A-25FB3859D2D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1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7F1F-5C2D-4947-B840-121976F6ECE4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6574-1B0C-4AD3-885A-25FB3859D2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619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7F1F-5C2D-4947-B840-121976F6ECE4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6574-1B0C-4AD3-885A-25FB3859D2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942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7F1F-5C2D-4947-B840-121976F6ECE4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6574-1B0C-4AD3-885A-25FB3859D2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77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7E7F1F-5C2D-4947-B840-121976F6ECE4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46574-1B0C-4AD3-885A-25FB3859D2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51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E7F1F-5C2D-4947-B840-121976F6ECE4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46574-1B0C-4AD3-885A-25FB3859D2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674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21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22.emf"/><Relationship Id="rId9" Type="http://schemas.openxmlformats.org/officeDocument/2006/relationships/image" Target="../media/image1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1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11.pn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6" Type="http://schemas.openxmlformats.org/officeDocument/2006/relationships/image" Target="../media/image401.png"/><Relationship Id="rId11" Type="http://schemas.openxmlformats.org/officeDocument/2006/relationships/image" Target="../media/image451.png"/><Relationship Id="rId5" Type="http://schemas.openxmlformats.org/officeDocument/2006/relationships/image" Target="../media/image17.emf"/><Relationship Id="rId10" Type="http://schemas.openxmlformats.org/officeDocument/2006/relationships/image" Target="../media/image44.png"/><Relationship Id="rId4" Type="http://schemas.openxmlformats.org/officeDocument/2006/relationships/image" Target="../media/image16.emf"/><Relationship Id="rId9" Type="http://schemas.openxmlformats.org/officeDocument/2006/relationships/image" Target="../media/image4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1.png"/><Relationship Id="rId12" Type="http://schemas.openxmlformats.org/officeDocument/2006/relationships/image" Target="../media/image26.em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17.emf"/><Relationship Id="rId15" Type="http://schemas.openxmlformats.org/officeDocument/2006/relationships/image" Target="../media/image27.emf"/><Relationship Id="rId10" Type="http://schemas.openxmlformats.org/officeDocument/2006/relationships/image" Target="../media/image49.png"/><Relationship Id="rId4" Type="http://schemas.openxmlformats.org/officeDocument/2006/relationships/image" Target="../media/image24.emf"/><Relationship Id="rId9" Type="http://schemas.openxmlformats.org/officeDocument/2006/relationships/image" Target="../media/image32.pn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6.png"/><Relationship Id="rId12" Type="http://schemas.openxmlformats.org/officeDocument/2006/relationships/image" Target="../media/image59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5" Type="http://schemas.openxmlformats.org/officeDocument/2006/relationships/image" Target="../media/image29.png"/><Relationship Id="rId10" Type="http://schemas.openxmlformats.org/officeDocument/2006/relationships/image" Target="../media/image17.emf"/><Relationship Id="rId4" Type="http://schemas.openxmlformats.org/officeDocument/2006/relationships/image" Target="../media/image28.emf"/><Relationship Id="rId9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70.png"/><Relationship Id="rId18" Type="http://schemas.openxmlformats.org/officeDocument/2006/relationships/image" Target="../media/image72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5.png"/><Relationship Id="rId12" Type="http://schemas.openxmlformats.org/officeDocument/2006/relationships/image" Target="../media/image30.emf"/><Relationship Id="rId17" Type="http://schemas.openxmlformats.org/officeDocument/2006/relationships/image" Target="../media/image61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590.png"/><Relationship Id="rId1" Type="http://schemas.openxmlformats.org/officeDocument/2006/relationships/tags" Target="../tags/tag5.xml"/><Relationship Id="rId6" Type="http://schemas.openxmlformats.org/officeDocument/2006/relationships/image" Target="../media/image33.emf"/><Relationship Id="rId11" Type="http://schemas.openxmlformats.org/officeDocument/2006/relationships/image" Target="../media/image69.png"/><Relationship Id="rId5" Type="http://schemas.openxmlformats.org/officeDocument/2006/relationships/image" Target="../media/image32.emf"/><Relationship Id="rId15" Type="http://schemas.openxmlformats.org/officeDocument/2006/relationships/image" Target="../media/image580.png"/><Relationship Id="rId10" Type="http://schemas.openxmlformats.org/officeDocument/2006/relationships/image" Target="../media/image35.emf"/><Relationship Id="rId19" Type="http://schemas.openxmlformats.org/officeDocument/2006/relationships/image" Target="../media/image36.png"/><Relationship Id="rId4" Type="http://schemas.openxmlformats.org/officeDocument/2006/relationships/image" Target="../media/image31.emf"/><Relationship Id="rId9" Type="http://schemas.openxmlformats.org/officeDocument/2006/relationships/image" Target="../media/image67.png"/><Relationship Id="rId1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6" Type="http://schemas.openxmlformats.org/officeDocument/2006/relationships/image" Target="../media/image72.png"/><Relationship Id="rId5" Type="http://schemas.openxmlformats.org/officeDocument/2006/relationships/image" Target="../media/image70.png"/><Relationship Id="rId4" Type="http://schemas.openxmlformats.org/officeDocument/2006/relationships/image" Target="../media/image31.emf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6" Type="http://schemas.openxmlformats.org/officeDocument/2006/relationships/image" Target="../media/image62.png"/><Relationship Id="rId11" Type="http://schemas.openxmlformats.org/officeDocument/2006/relationships/image" Target="../media/image77.png"/><Relationship Id="rId5" Type="http://schemas.openxmlformats.org/officeDocument/2006/relationships/image" Target="../media/image37.emf"/><Relationship Id="rId10" Type="http://schemas.openxmlformats.org/officeDocument/2006/relationships/image" Target="../media/image39.png"/><Relationship Id="rId4" Type="http://schemas.openxmlformats.org/officeDocument/2006/relationships/image" Target="../media/image36.emf"/><Relationship Id="rId9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39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9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emf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1979348" y="2305226"/>
            <a:ext cx="8249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National Tsing Hua University, Hsinchu, Taiwan</a:t>
            </a:r>
            <a:endParaRPr lang="zh-TW" alt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標題 3"/>
          <p:cNvSpPr txBox="1">
            <a:spLocks/>
          </p:cNvSpPr>
          <p:nvPr/>
        </p:nvSpPr>
        <p:spPr>
          <a:xfrm>
            <a:off x="826437" y="261761"/>
            <a:ext cx="10547604" cy="1211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Efficient photon loading on a single superconducting</a:t>
            </a:r>
            <a:r>
              <a:rPr lang="zh-TW" altLang="en-US" sz="320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320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artificial </a:t>
            </a:r>
            <a:r>
              <a:rPr lang="en-US" altLang="zh-TW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atom</a:t>
            </a:r>
            <a:endParaRPr lang="zh-TW" altLang="en-US" sz="3200" dirty="0"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副標題 4"/>
          <p:cNvSpPr txBox="1">
            <a:spLocks/>
          </p:cNvSpPr>
          <p:nvPr/>
        </p:nvSpPr>
        <p:spPr>
          <a:xfrm>
            <a:off x="2719021" y="1692853"/>
            <a:ext cx="6770028" cy="531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u="sng" dirty="0" err="1">
                <a:solidFill>
                  <a:schemeClr val="bg1"/>
                </a:solidFill>
                <a:latin typeface="Comic Sans MS" panose="030F0702030302020204" pitchFamily="66" charset="0"/>
              </a:rPr>
              <a:t>Kuan</a:t>
            </a:r>
            <a:r>
              <a:rPr lang="en-US" altLang="zh-TW" sz="24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-Ting Lin</a:t>
            </a:r>
            <a:r>
              <a:rPr lang="en-US" altLang="zh-TW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Io-Chun Hoi , </a:t>
            </a:r>
            <a:r>
              <a:rPr lang="en-US" altLang="zh-TW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Guin</a:t>
            </a:r>
            <a:r>
              <a:rPr lang="en-US" altLang="zh-TW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-Dar Lin*</a:t>
            </a:r>
            <a:endParaRPr lang="zh-TW" alt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70443" y="4020072"/>
            <a:ext cx="11532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92D050"/>
                </a:solidFill>
                <a:latin typeface="Comic Sans MS" panose="030F0702030302020204" pitchFamily="66" charset="0"/>
              </a:rPr>
              <a:t>2020 </a:t>
            </a:r>
            <a:r>
              <a:rPr lang="en-US" altLang="zh-TW" sz="2000">
                <a:solidFill>
                  <a:srgbClr val="92D050"/>
                </a:solidFill>
                <a:latin typeface="Comic Sans MS" panose="030F0702030302020204" pitchFamily="66" charset="0"/>
              </a:rPr>
              <a:t>Young </a:t>
            </a:r>
            <a:r>
              <a:rPr lang="en-US" altLang="zh-TW" sz="2000" smtClean="0">
                <a:solidFill>
                  <a:srgbClr val="92D050"/>
                </a:solidFill>
                <a:latin typeface="Comic Sans MS" panose="030F0702030302020204" pitchFamily="66" charset="0"/>
              </a:rPr>
              <a:t>Researchers </a:t>
            </a:r>
            <a:r>
              <a:rPr lang="en-US" altLang="zh-TW" sz="2000" dirty="0">
                <a:solidFill>
                  <a:srgbClr val="92D050"/>
                </a:solidFill>
                <a:latin typeface="Comic Sans MS" panose="030F0702030302020204" pitchFamily="66" charset="0"/>
              </a:rPr>
              <a:t>Forum on Quantum Information Science, NTHU, Hsinchu, 8/28/2020</a:t>
            </a:r>
            <a:endParaRPr lang="zh-TW" altLang="en-US" sz="20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376718" y="3176656"/>
            <a:ext cx="7447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*National Taiwan University, Taipei, Taiwan</a:t>
            </a:r>
            <a:endParaRPr lang="zh-TW" alt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3402"/>
            <a:ext cx="1930916" cy="1914598"/>
          </a:xfrm>
          <a:prstGeom prst="rect">
            <a:avLst/>
          </a:prstGeom>
        </p:spPr>
      </p:pic>
      <p:cxnSp>
        <p:nvCxnSpPr>
          <p:cNvPr id="12" name="直線接點 11"/>
          <p:cNvCxnSpPr/>
          <p:nvPr/>
        </p:nvCxnSpPr>
        <p:spPr>
          <a:xfrm>
            <a:off x="965458" y="1450999"/>
            <a:ext cx="10463447" cy="0"/>
          </a:xfrm>
          <a:prstGeom prst="line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>
            <a:extLst>
              <a:ext uri="{FF2B5EF4-FFF2-40B4-BE49-F238E27FC236}">
                <a16:creationId xmlns:a16="http://schemas.microsoft.com/office/drawing/2014/main" id="{320B7310-B8DA-4AB1-AE3E-895E45C882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085" y="4943402"/>
            <a:ext cx="1930915" cy="191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0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5230"/>
            <a:ext cx="12192000" cy="727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81075" y="-5230"/>
            <a:ext cx="10229850" cy="727606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Circuit model</a:t>
            </a:r>
            <a:endParaRPr lang="zh-TW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74536"/>
            <a:ext cx="12192000" cy="2834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38" y="2546163"/>
            <a:ext cx="5315231" cy="235887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512423" y="1426309"/>
            <a:ext cx="2510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Comic Sans MS" panose="030F0702030302020204" pitchFamily="66" charset="0"/>
              </a:rPr>
              <a:t>circuit model</a:t>
            </a:r>
            <a:endParaRPr lang="zh-TW" altLang="en-US" sz="2400" b="1" dirty="0">
              <a:latin typeface="Comic Sans MS" panose="030F0702030302020204" pitchFamily="66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91520"/>
            <a:ext cx="6054390" cy="2628004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615022" y="1403437"/>
            <a:ext cx="3611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Comic Sans MS" panose="030F0702030302020204" pitchFamily="66" charset="0"/>
              </a:rPr>
              <a:t>a circuit QED system</a:t>
            </a:r>
            <a:endParaRPr lang="zh-TW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4" name="文字方塊 3"/>
          <p:cNvSpPr txBox="1"/>
          <p:nvPr/>
        </p:nvSpPr>
        <p:spPr>
          <a:xfrm>
            <a:off x="0" y="6223825"/>
            <a:ext cx="3398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b="1" dirty="0">
                <a:latin typeface="Comic Sans MS" panose="030F0702030302020204" pitchFamily="66" charset="0"/>
              </a:rPr>
              <a:t>Jens Koch</a:t>
            </a:r>
            <a:r>
              <a:rPr lang="en-US" altLang="zh-TW" sz="1400" b="1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,</a:t>
            </a:r>
            <a:r>
              <a:rPr lang="en-US" altLang="zh-TW" sz="1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PRA, 76, 042319.(2007)</a:t>
            </a:r>
            <a:endParaRPr lang="zh-TW" altLang="en-US" sz="14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708571" y="2611479"/>
            <a:ext cx="2353876" cy="197140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2675033" y="5370455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>
                <a:latin typeface="Comic Sans MS" panose="030F0702030302020204" pitchFamily="66" charset="0"/>
              </a:rPr>
              <a:t>transmon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2691339" y="4447839"/>
            <a:ext cx="32273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10080589" y="2106854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>
                <a:latin typeface="Comic Sans MS" panose="030F0702030302020204" pitchFamily="66" charset="0"/>
              </a:rPr>
              <a:t>transmon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357327" y="5534308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latin typeface="Comic Sans MS" panose="030F0702030302020204" pitchFamily="66" charset="0"/>
              </a:rPr>
              <a:t>It is modeled as a </a:t>
            </a:r>
            <a:r>
              <a:rPr lang="en-US" altLang="zh-TW" b="1" i="1" dirty="0">
                <a:latin typeface="Comic Sans MS" panose="030F0702030302020204" pitchFamily="66" charset="0"/>
              </a:rPr>
              <a:t>LC</a:t>
            </a:r>
            <a:r>
              <a:rPr lang="en-US" altLang="zh-TW" b="1" dirty="0">
                <a:latin typeface="Comic Sans MS" panose="030F0702030302020204" pitchFamily="66" charset="0"/>
              </a:rPr>
              <a:t> circuit.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753087E-A28E-4C88-B552-3C5773991A7A}"/>
              </a:ext>
            </a:extLst>
          </p:cNvPr>
          <p:cNvSpPr txBox="1"/>
          <p:nvPr/>
        </p:nvSpPr>
        <p:spPr>
          <a:xfrm>
            <a:off x="5976736" y="653160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6</a:t>
            </a:r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4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5" grpId="0"/>
      <p:bldP spid="19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5230"/>
            <a:ext cx="12192000" cy="727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81075" y="-5230"/>
            <a:ext cx="10229850" cy="727606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Energy spectrum</a:t>
            </a:r>
            <a:endParaRPr lang="zh-TW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74536"/>
            <a:ext cx="12192000" cy="2834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596" y="1089134"/>
            <a:ext cx="2857500" cy="2286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025" y="3404197"/>
            <a:ext cx="3889576" cy="2893000"/>
          </a:xfrm>
          <a:prstGeom prst="rect">
            <a:avLst/>
          </a:prstGeom>
        </p:spPr>
      </p:pic>
      <p:cxnSp>
        <p:nvCxnSpPr>
          <p:cNvPr id="8" name="直線接點 7"/>
          <p:cNvCxnSpPr/>
          <p:nvPr/>
        </p:nvCxnSpPr>
        <p:spPr>
          <a:xfrm>
            <a:off x="2788081" y="5432980"/>
            <a:ext cx="14233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2422896" y="4796063"/>
            <a:ext cx="2133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2208673" y="4189340"/>
            <a:ext cx="258073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3499041" y="3553254"/>
            <a:ext cx="0" cy="465827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7952674" y="1310228"/>
            <a:ext cx="12594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7942041" y="3057511"/>
            <a:ext cx="12594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9190864" y="1310228"/>
            <a:ext cx="0" cy="7338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9190864" y="2323665"/>
            <a:ext cx="0" cy="7338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8852647" y="2281133"/>
            <a:ext cx="648586" cy="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8850622" y="2044074"/>
            <a:ext cx="648586" cy="0"/>
          </a:xfrm>
          <a:prstGeom prst="line">
            <a:avLst/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7661801" y="1937749"/>
            <a:ext cx="510362" cy="478465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接點 18"/>
          <p:cNvCxnSpPr/>
          <p:nvPr/>
        </p:nvCxnSpPr>
        <p:spPr>
          <a:xfrm>
            <a:off x="7658793" y="1919473"/>
            <a:ext cx="510362" cy="478465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rot="5400000">
            <a:off x="7645852" y="1926517"/>
            <a:ext cx="510362" cy="478465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7952674" y="1310228"/>
            <a:ext cx="0" cy="6275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7938747" y="2429990"/>
            <a:ext cx="0" cy="6275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圖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665" y="3327657"/>
            <a:ext cx="3889576" cy="2893000"/>
          </a:xfrm>
          <a:prstGeom prst="rect">
            <a:avLst/>
          </a:prstGeom>
        </p:spPr>
      </p:pic>
      <p:cxnSp>
        <p:nvCxnSpPr>
          <p:cNvPr id="24" name="直線接點 23"/>
          <p:cNvCxnSpPr/>
          <p:nvPr/>
        </p:nvCxnSpPr>
        <p:spPr>
          <a:xfrm>
            <a:off x="7840721" y="5356440"/>
            <a:ext cx="14233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7475536" y="4719523"/>
            <a:ext cx="2133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flipV="1">
            <a:off x="7274898" y="4256502"/>
            <a:ext cx="258073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8591143" y="3560570"/>
            <a:ext cx="0" cy="465827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9475515" y="1503064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/>
              <a:t>C</a:t>
            </a:r>
            <a:endParaRPr lang="zh-TW" altLang="en-US" sz="3200" b="1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7195248" y="1503063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/>
              <a:t>L</a:t>
            </a:r>
            <a:endParaRPr lang="zh-TW" altLang="en-US" sz="3200" b="1" dirty="0"/>
          </a:p>
        </p:txBody>
      </p:sp>
      <p:cxnSp>
        <p:nvCxnSpPr>
          <p:cNvPr id="30" name="直線單箭頭接點 29"/>
          <p:cNvCxnSpPr/>
          <p:nvPr/>
        </p:nvCxnSpPr>
        <p:spPr>
          <a:xfrm>
            <a:off x="3489696" y="4796063"/>
            <a:ext cx="0" cy="636917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>
            <a:off x="3754240" y="4167772"/>
            <a:ext cx="0" cy="636917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2864478" y="4341169"/>
                <a:ext cx="360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ħ</m:t>
                      </m:r>
                      <m:r>
                        <a:rPr lang="zh-TW" altLang="en-US" b="1" i="1" smtClean="0">
                          <a:latin typeface="Cambria Math" panose="02040503050406030204" pitchFamily="18" charset="0"/>
                        </a:rPr>
                        <m:t>𝝎</m:t>
                      </m:r>
                    </m:oMath>
                  </m:oMathPara>
                </a14:m>
                <a:endParaRPr lang="zh-TW" altLang="en-US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478" y="4341169"/>
                <a:ext cx="360676" cy="276999"/>
              </a:xfrm>
              <a:prstGeom prst="rect">
                <a:avLst/>
              </a:prstGeom>
              <a:blipFill>
                <a:blip r:embed="rId5"/>
                <a:stretch>
                  <a:fillRect l="-16949" r="-10169"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2864478" y="4932314"/>
                <a:ext cx="3606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ħ</m:t>
                      </m:r>
                      <m:r>
                        <a:rPr lang="zh-TW" altLang="en-US" b="1" i="1" smtClean="0">
                          <a:latin typeface="Cambria Math" panose="02040503050406030204" pitchFamily="18" charset="0"/>
                        </a:rPr>
                        <m:t>𝝎</m:t>
                      </m:r>
                    </m:oMath>
                  </m:oMathPara>
                </a14:m>
                <a:endParaRPr lang="zh-TW" altLang="en-US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478" y="4932314"/>
                <a:ext cx="360675" cy="276999"/>
              </a:xfrm>
              <a:prstGeom prst="rect">
                <a:avLst/>
              </a:prstGeom>
              <a:blipFill>
                <a:blip r:embed="rId6"/>
                <a:stretch>
                  <a:fillRect l="-16949" r="-10169"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單箭頭接點 33"/>
          <p:cNvCxnSpPr/>
          <p:nvPr/>
        </p:nvCxnSpPr>
        <p:spPr>
          <a:xfrm>
            <a:off x="8591144" y="4736929"/>
            <a:ext cx="0" cy="636917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7952674" y="4883900"/>
                <a:ext cx="3606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ħ</m:t>
                      </m:r>
                      <m:r>
                        <a:rPr lang="zh-TW" altLang="en-US" b="1" i="1" smtClean="0">
                          <a:latin typeface="Cambria Math" panose="02040503050406030204" pitchFamily="18" charset="0"/>
                        </a:rPr>
                        <m:t>𝝎</m:t>
                      </m:r>
                    </m:oMath>
                  </m:oMathPara>
                </a14:m>
                <a:endParaRPr lang="zh-TW" altLang="en-US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2674" y="4883900"/>
                <a:ext cx="360675" cy="276999"/>
              </a:xfrm>
              <a:prstGeom prst="rect">
                <a:avLst/>
              </a:prstGeom>
              <a:blipFill>
                <a:blip r:embed="rId7"/>
                <a:stretch>
                  <a:fillRect l="-16949" r="-10169"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單箭頭接點 35"/>
          <p:cNvCxnSpPr/>
          <p:nvPr/>
        </p:nvCxnSpPr>
        <p:spPr>
          <a:xfrm>
            <a:off x="8985084" y="4230624"/>
            <a:ext cx="0" cy="517655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7761915" y="4346262"/>
                <a:ext cx="7421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ħ</a:t>
                </a:r>
                <a14:m>
                  <m:oMath xmlns:m="http://schemas.openxmlformats.org/officeDocument/2006/math">
                    <m:r>
                      <a:rPr lang="zh-TW" altLang="en-US" b="1" i="1" smtClean="0"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zh-TW" alt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zh-TW" altLang="en-US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915" y="4346262"/>
                <a:ext cx="742191" cy="276999"/>
              </a:xfrm>
              <a:prstGeom prst="rect">
                <a:avLst/>
              </a:prstGeom>
              <a:blipFill>
                <a:blip r:embed="rId8"/>
                <a:stretch>
                  <a:fillRect l="-18852" t="-31111" r="-9016" b="-48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字方塊 37"/>
          <p:cNvSpPr txBox="1"/>
          <p:nvPr/>
        </p:nvSpPr>
        <p:spPr>
          <a:xfrm>
            <a:off x="6192489" y="325136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10659739" y="4442524"/>
                <a:ext cx="7886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1" i="1" smtClean="0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zh-TW" altLang="en-US" b="1" i="1" smtClean="0">
                          <a:latin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zh-TW" altLang="en-US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9739" y="4442524"/>
                <a:ext cx="788614" cy="276999"/>
              </a:xfrm>
              <a:prstGeom prst="rect">
                <a:avLst/>
              </a:prstGeom>
              <a:blipFill>
                <a:blip r:embed="rId9"/>
                <a:stretch>
                  <a:fillRect l="-3876" r="-3876" b="-244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字方塊 39"/>
          <p:cNvSpPr txBox="1"/>
          <p:nvPr/>
        </p:nvSpPr>
        <p:spPr>
          <a:xfrm>
            <a:off x="2642242" y="6069896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latin typeface="Comic Sans MS" panose="030F0702030302020204" pitchFamily="66" charset="0"/>
              </a:rPr>
              <a:t>equal spacing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7515368" y="6069896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latin typeface="Comic Sans MS" panose="030F0702030302020204" pitchFamily="66" charset="0"/>
              </a:rPr>
              <a:t>not equal spacing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44793" y="1788134"/>
            <a:ext cx="1489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>
                <a:latin typeface="Comic Sans MS" panose="030F0702030302020204" pitchFamily="66" charset="0"/>
                <a:ea typeface="Cambria Math" panose="02040503050406030204" pitchFamily="18" charset="0"/>
              </a:rPr>
              <a:t>traditional </a:t>
            </a:r>
          </a:p>
          <a:p>
            <a:pPr algn="ctr"/>
            <a:r>
              <a:rPr lang="en-US" altLang="zh-TW" b="1" dirty="0">
                <a:latin typeface="Comic Sans MS" panose="030F0702030302020204" pitchFamily="66" charset="0"/>
                <a:ea typeface="Cambria Math" panose="02040503050406030204" pitchFamily="18" charset="0"/>
              </a:rPr>
              <a:t>LC circuit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10203315" y="2005792"/>
            <a:ext cx="1186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err="1">
                <a:latin typeface="Comic Sans MS" panose="030F0702030302020204" pitchFamily="66" charset="0"/>
                <a:ea typeface="Cambria Math" panose="02040503050406030204" pitchFamily="18" charset="0"/>
              </a:rPr>
              <a:t>transmon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45" name="文字方塊 3"/>
          <p:cNvSpPr txBox="1"/>
          <p:nvPr/>
        </p:nvSpPr>
        <p:spPr>
          <a:xfrm>
            <a:off x="9257556" y="789609"/>
            <a:ext cx="2946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Vool</a:t>
            </a:r>
            <a:r>
              <a:rPr lang="en-US" altLang="zh-TW" sz="1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, Arxiv:1610.30438.(2016)</a:t>
            </a:r>
            <a:endParaRPr lang="zh-TW" altLang="en-US" sz="14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249DE9E0-372F-41E2-A87E-E68326BBB75F}"/>
              </a:ext>
            </a:extLst>
          </p:cNvPr>
          <p:cNvSpPr txBox="1"/>
          <p:nvPr/>
        </p:nvSpPr>
        <p:spPr>
          <a:xfrm>
            <a:off x="5921320" y="653160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7</a:t>
            </a:r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24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7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5230"/>
            <a:ext cx="12192000" cy="727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81075" y="-5230"/>
            <a:ext cx="10229850" cy="727606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Transmon</a:t>
            </a:r>
            <a:r>
              <a:rPr lang="en-US" altLang="zh-TW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as a qubit</a:t>
            </a:r>
            <a:endParaRPr lang="zh-TW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74536"/>
            <a:ext cx="12192000" cy="2834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87" y="824222"/>
            <a:ext cx="7000875" cy="5562600"/>
          </a:xfrm>
          <a:prstGeom prst="rect">
            <a:avLst/>
          </a:prstGeom>
        </p:spPr>
      </p:pic>
      <p:cxnSp>
        <p:nvCxnSpPr>
          <p:cNvPr id="8" name="直線接點 7"/>
          <p:cNvCxnSpPr/>
          <p:nvPr/>
        </p:nvCxnSpPr>
        <p:spPr>
          <a:xfrm>
            <a:off x="8916424" y="5792175"/>
            <a:ext cx="1416776" cy="95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8925494" y="4325325"/>
            <a:ext cx="1416776" cy="95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7278362" y="2496523"/>
            <a:ext cx="4729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>
                <a:latin typeface="Comic Sans MS" panose="030F0702030302020204" pitchFamily="66" charset="0"/>
              </a:rPr>
              <a:t>The </a:t>
            </a:r>
            <a:r>
              <a:rPr lang="en-US" altLang="zh-TW" sz="2400" b="1" dirty="0" err="1">
                <a:latin typeface="Comic Sans MS" panose="030F0702030302020204" pitchFamily="66" charset="0"/>
              </a:rPr>
              <a:t>transmon</a:t>
            </a:r>
            <a:r>
              <a:rPr lang="en-US" altLang="zh-TW" sz="2400" b="1" dirty="0">
                <a:latin typeface="Comic Sans MS" panose="030F0702030302020204" pitchFamily="66" charset="0"/>
              </a:rPr>
              <a:t> can be treated </a:t>
            </a:r>
          </a:p>
          <a:p>
            <a:pPr algn="ctr"/>
            <a:r>
              <a:rPr lang="en-US" altLang="zh-TW" sz="2400" b="1" dirty="0">
                <a:latin typeface="Comic Sans MS" panose="030F0702030302020204" pitchFamily="66" charset="0"/>
              </a:rPr>
              <a:t>as a two-level </a:t>
            </a:r>
          </a:p>
          <a:p>
            <a:pPr algn="ctr"/>
            <a:r>
              <a:rPr lang="en-US" altLang="zh-TW" sz="2400" b="1" dirty="0">
                <a:latin typeface="Comic Sans MS" panose="030F0702030302020204" pitchFamily="66" charset="0"/>
              </a:rPr>
              <a:t>atom approximately.</a:t>
            </a:r>
            <a:endParaRPr lang="zh-TW" altLang="en-US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0342270" y="4171436"/>
                <a:ext cx="3639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zh-TW" alt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2270" y="4171436"/>
                <a:ext cx="363946" cy="307777"/>
              </a:xfrm>
              <a:prstGeom prst="rect">
                <a:avLst/>
              </a:prstGeom>
              <a:blipFill>
                <a:blip r:embed="rId4"/>
                <a:stretch>
                  <a:fillRect l="-62712" t="-172549" r="-164407" b="-2509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0342270" y="5638286"/>
                <a:ext cx="3931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zh-TW" alt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2270" y="5638286"/>
                <a:ext cx="393121" cy="307777"/>
              </a:xfrm>
              <a:prstGeom prst="rect">
                <a:avLst/>
              </a:prstGeom>
              <a:blipFill>
                <a:blip r:embed="rId5"/>
                <a:stretch>
                  <a:fillRect l="-50000" t="-178000" r="-151563" b="-256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3"/>
          <p:cNvSpPr txBox="1"/>
          <p:nvPr/>
        </p:nvSpPr>
        <p:spPr>
          <a:xfrm>
            <a:off x="0" y="6326791"/>
            <a:ext cx="3477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Jens Koch, PRA,  76, 042319.(2007)</a:t>
            </a:r>
            <a:endParaRPr lang="zh-TW" altLang="en-US" sz="14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D9533D3-0F48-4504-8B7D-335167F666CC}"/>
              </a:ext>
            </a:extLst>
          </p:cNvPr>
          <p:cNvSpPr txBox="1"/>
          <p:nvPr/>
        </p:nvSpPr>
        <p:spPr>
          <a:xfrm>
            <a:off x="5921320" y="653160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8</a:t>
            </a:r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041F6C8B-7799-4EEA-BABC-E40F288FEBEB}"/>
                  </a:ext>
                </a:extLst>
              </p:cNvPr>
              <p:cNvSpPr txBox="1"/>
              <p:nvPr/>
            </p:nvSpPr>
            <p:spPr>
              <a:xfrm>
                <a:off x="8193752" y="1776432"/>
                <a:ext cx="3017173" cy="384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sSup>
                        <m:sSup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acc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sub>
                      </m:sSub>
                      <m:func>
                        <m:func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041F6C8B-7799-4EEA-BABC-E40F288FE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752" y="1776432"/>
                <a:ext cx="3017173" cy="384785"/>
              </a:xfrm>
              <a:prstGeom prst="rect">
                <a:avLst/>
              </a:prstGeom>
              <a:blipFill>
                <a:blip r:embed="rId6"/>
                <a:stretch>
                  <a:fillRect l="-1212" r="-13535" b="-18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D32B079E-17C8-4566-8937-43F45658BAF7}"/>
              </a:ext>
            </a:extLst>
          </p:cNvPr>
          <p:cNvCxnSpPr/>
          <p:nvPr/>
        </p:nvCxnSpPr>
        <p:spPr>
          <a:xfrm>
            <a:off x="8648369" y="1585151"/>
            <a:ext cx="268055" cy="2684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4AE51C7C-0631-4EC9-999B-2BA4AAEAA9AC}"/>
              </a:ext>
            </a:extLst>
          </p:cNvPr>
          <p:cNvCxnSpPr/>
          <p:nvPr/>
        </p:nvCxnSpPr>
        <p:spPr>
          <a:xfrm flipH="1">
            <a:off x="10524243" y="1518336"/>
            <a:ext cx="181973" cy="3497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A27D1E4-02A4-4F7D-BFCF-815FFCEBEC20}"/>
              </a:ext>
            </a:extLst>
          </p:cNvPr>
          <p:cNvSpPr txBox="1"/>
          <p:nvPr/>
        </p:nvSpPr>
        <p:spPr>
          <a:xfrm>
            <a:off x="7770564" y="1152542"/>
            <a:ext cx="1755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>
                <a:latin typeface="Comic Sans MS" panose="030F0702030302020204" pitchFamily="66" charset="0"/>
              </a:rPr>
              <a:t>charging energy</a:t>
            </a:r>
            <a:endParaRPr lang="zh-TW" altLang="en-US" sz="1600" b="1" dirty="0">
              <a:latin typeface="Comic Sans MS" panose="030F0702030302020204" pitchFamily="66" charset="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1C4508B6-0882-4616-8C6E-8AD28C766B34}"/>
              </a:ext>
            </a:extLst>
          </p:cNvPr>
          <p:cNvSpPr txBox="1"/>
          <p:nvPr/>
        </p:nvSpPr>
        <p:spPr>
          <a:xfrm>
            <a:off x="9885089" y="1099389"/>
            <a:ext cx="1935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>
                <a:latin typeface="Comic Sans MS" panose="030F0702030302020204" pitchFamily="66" charset="0"/>
              </a:rPr>
              <a:t>Josephson energy</a:t>
            </a:r>
            <a:endParaRPr lang="zh-TW" altLang="en-US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3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5230"/>
            <a:ext cx="12192000" cy="727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81075" y="-5230"/>
            <a:ext cx="10229850" cy="727606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Outline</a:t>
            </a:r>
            <a:endParaRPr lang="zh-TW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74536"/>
            <a:ext cx="12192000" cy="2834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981075" y="1324743"/>
            <a:ext cx="6864380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Introduction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Quantum network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Motivation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Model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zh-TW" sz="2400" dirty="0" err="1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Transmon</a:t>
            </a: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 as a qubit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3200" dirty="0">
                <a:latin typeface="Comic Sans MS" panose="030F0702030302020204" pitchFamily="66" charset="0"/>
              </a:rPr>
              <a:t>Results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Analytical analysis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 effect of band width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 effect of pure dephasing process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Comparison to single-photon </a:t>
            </a:r>
            <a:r>
              <a:rPr lang="en-US" altLang="zh-TW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Fock</a:t>
            </a:r>
            <a:r>
              <a:rPr lang="en-US" altLang="zh-TW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state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Conclusion</a:t>
            </a:r>
            <a:endParaRPr lang="zh-TW" altLang="en-US" sz="3200" dirty="0">
              <a:solidFill>
                <a:schemeClr val="bg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0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-5230"/>
            <a:ext cx="12192000" cy="727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90219" y="69345"/>
            <a:ext cx="10229850" cy="680724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b="1" dirty="0">
                <a:latin typeface="Comic Sans MS" panose="030F0702030302020204" pitchFamily="66" charset="0"/>
              </a:rPr>
              <a:t>Analytical results : weak field limit</a:t>
            </a:r>
            <a:endParaRPr lang="zh-TW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6574536"/>
            <a:ext cx="12192000" cy="2834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4494485" y="2201563"/>
            <a:ext cx="5362799" cy="1597773"/>
            <a:chOff x="2246376" y="4681285"/>
            <a:chExt cx="5362799" cy="1597773"/>
          </a:xfrm>
        </p:grpSpPr>
        <p:cxnSp>
          <p:nvCxnSpPr>
            <p:cNvPr id="42" name="直線接點 41"/>
            <p:cNvCxnSpPr>
              <a:stCxn id="49" idx="0"/>
            </p:cNvCxnSpPr>
            <p:nvPr/>
          </p:nvCxnSpPr>
          <p:spPr>
            <a:xfrm>
              <a:off x="7243415" y="5752121"/>
              <a:ext cx="0" cy="3287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圓柱 42"/>
            <p:cNvSpPr/>
            <p:nvPr/>
          </p:nvSpPr>
          <p:spPr>
            <a:xfrm rot="16200000">
              <a:off x="4120896" y="2806765"/>
              <a:ext cx="713232" cy="4462272"/>
            </a:xfrm>
            <a:prstGeom prst="can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45" name="群組 44"/>
            <p:cNvGrpSpPr/>
            <p:nvPr/>
          </p:nvGrpSpPr>
          <p:grpSpPr>
            <a:xfrm>
              <a:off x="6708648" y="5037900"/>
              <a:ext cx="524257" cy="524257"/>
              <a:chOff x="6708648" y="5037900"/>
              <a:chExt cx="524257" cy="524257"/>
            </a:xfrm>
          </p:grpSpPr>
          <p:cxnSp>
            <p:nvCxnSpPr>
              <p:cNvPr id="46" name="直線接點 45"/>
              <p:cNvCxnSpPr>
                <a:stCxn id="43" idx="3"/>
              </p:cNvCxnSpPr>
              <p:nvPr/>
            </p:nvCxnSpPr>
            <p:spPr>
              <a:xfrm flipV="1">
                <a:off x="6708648" y="5037900"/>
                <a:ext cx="524256" cy="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接點 46"/>
              <p:cNvCxnSpPr/>
              <p:nvPr/>
            </p:nvCxnSpPr>
            <p:spPr>
              <a:xfrm rot="5400000" flipV="1">
                <a:off x="6970777" y="5300028"/>
                <a:ext cx="524256" cy="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流程圖: 磁碟 47"/>
            <p:cNvSpPr/>
            <p:nvPr/>
          </p:nvSpPr>
          <p:spPr>
            <a:xfrm>
              <a:off x="6877655" y="5516347"/>
              <a:ext cx="731520" cy="91621"/>
            </a:xfrm>
            <a:prstGeom prst="flowChartMagneticDisk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流程圖: 磁碟 48"/>
            <p:cNvSpPr/>
            <p:nvPr/>
          </p:nvSpPr>
          <p:spPr>
            <a:xfrm>
              <a:off x="6877655" y="5721581"/>
              <a:ext cx="731520" cy="91621"/>
            </a:xfrm>
            <a:prstGeom prst="flowChartMagneticDisk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0" name="直線接點 49"/>
            <p:cNvCxnSpPr/>
            <p:nvPr/>
          </p:nvCxnSpPr>
          <p:spPr>
            <a:xfrm>
              <a:off x="7041627" y="6070004"/>
              <a:ext cx="42641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>
              <a:off x="7106409" y="6171225"/>
              <a:ext cx="274011" cy="23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 flipV="1">
              <a:off x="7158694" y="6277821"/>
              <a:ext cx="192275" cy="12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群組 52"/>
          <p:cNvGrpSpPr/>
          <p:nvPr/>
        </p:nvGrpSpPr>
        <p:grpSpPr>
          <a:xfrm>
            <a:off x="2809745" y="2312295"/>
            <a:ext cx="1438167" cy="218201"/>
            <a:chOff x="7311386" y="3897273"/>
            <a:chExt cx="1438167" cy="218201"/>
          </a:xfrm>
        </p:grpSpPr>
        <p:pic>
          <p:nvPicPr>
            <p:cNvPr id="54" name="圖片 53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11386" y="3897273"/>
              <a:ext cx="1419117" cy="218201"/>
            </a:xfrm>
            <a:prstGeom prst="rect">
              <a:avLst/>
            </a:prstGeom>
          </p:spPr>
        </p:pic>
        <p:sp>
          <p:nvSpPr>
            <p:cNvPr id="55" name="流程圖: 合併 54"/>
            <p:cNvSpPr/>
            <p:nvPr/>
          </p:nvSpPr>
          <p:spPr>
            <a:xfrm rot="-5400000">
              <a:off x="8575078" y="3911057"/>
              <a:ext cx="188259" cy="160691"/>
            </a:xfrm>
            <a:prstGeom prst="flowChartMerg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6" name="群組 55"/>
          <p:cNvGrpSpPr/>
          <p:nvPr/>
        </p:nvGrpSpPr>
        <p:grpSpPr>
          <a:xfrm rot="10800000">
            <a:off x="2922521" y="2670047"/>
            <a:ext cx="1438167" cy="218201"/>
            <a:chOff x="7311386" y="3897273"/>
            <a:chExt cx="1438167" cy="218201"/>
          </a:xfrm>
        </p:grpSpPr>
        <p:pic>
          <p:nvPicPr>
            <p:cNvPr id="57" name="圖片 56"/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11386" y="3897273"/>
              <a:ext cx="1419117" cy="218201"/>
            </a:xfrm>
            <a:prstGeom prst="rect">
              <a:avLst/>
            </a:prstGeom>
          </p:spPr>
        </p:pic>
        <p:sp>
          <p:nvSpPr>
            <p:cNvPr id="58" name="流程圖: 合併 57"/>
            <p:cNvSpPr/>
            <p:nvPr/>
          </p:nvSpPr>
          <p:spPr>
            <a:xfrm rot="-5400000">
              <a:off x="8575078" y="3911057"/>
              <a:ext cx="188259" cy="160691"/>
            </a:xfrm>
            <a:prstGeom prst="flowChartMerg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452" y="1693752"/>
            <a:ext cx="2070473" cy="8540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970855" y="1915482"/>
                <a:ext cx="1320683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𝒊𝒏</m:t>
                              </m:r>
                            </m:sub>
                          </m:sSub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zh-TW" altLang="en-US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sup>
                      </m:sSup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855" y="1915482"/>
                <a:ext cx="1320683" cy="287323"/>
              </a:xfrm>
              <a:prstGeom prst="rect">
                <a:avLst/>
              </a:prstGeom>
              <a:blipFill>
                <a:blip r:embed="rId6"/>
                <a:stretch>
                  <a:fillRect l="-3687" t="-8511" r="-922" b="-170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126651" y="2655618"/>
                <a:ext cx="4888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𝒐𝒖𝒕</m:t>
                          </m:r>
                        </m:sub>
                      </m:sSub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651" y="2655618"/>
                <a:ext cx="488852" cy="276999"/>
              </a:xfrm>
              <a:prstGeom prst="rect">
                <a:avLst/>
              </a:prstGeom>
              <a:blipFill>
                <a:blip r:embed="rId7"/>
                <a:stretch>
                  <a:fillRect l="-11250" r="-5000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橢圓 61"/>
          <p:cNvSpPr/>
          <p:nvPr/>
        </p:nvSpPr>
        <p:spPr>
          <a:xfrm>
            <a:off x="6583889" y="1582745"/>
            <a:ext cx="283464" cy="301752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文字方塊 62"/>
          <p:cNvSpPr txBox="1"/>
          <p:nvPr/>
        </p:nvSpPr>
        <p:spPr>
          <a:xfrm>
            <a:off x="7026921" y="1513064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>
                <a:latin typeface="Comic Sans MS" panose="030F0702030302020204" pitchFamily="66" charset="0"/>
              </a:rPr>
              <a:t>transmon</a:t>
            </a:r>
            <a:r>
              <a:rPr lang="en-US" altLang="zh-TW" b="1" dirty="0">
                <a:latin typeface="Comic Sans MS" panose="030F0702030302020204" pitchFamily="66" charset="0"/>
              </a:rPr>
              <a:t> qubit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64" name="文字方塊 63"/>
          <p:cNvSpPr txBox="1"/>
          <p:nvPr/>
        </p:nvSpPr>
        <p:spPr>
          <a:xfrm flipH="1">
            <a:off x="785081" y="3413849"/>
            <a:ext cx="3171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Comic Sans MS" panose="030F0702030302020204" pitchFamily="66" charset="0"/>
              </a:rPr>
              <a:t>During the pulse</a:t>
            </a:r>
            <a:endParaRPr lang="zh-TW" altLang="en-US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126651" y="4110056"/>
                <a:ext cx="3009093" cy="684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𝒐𝒖𝒕</m:t>
                          </m:r>
                        </m:sub>
                      </m:sSub>
                      <m:r>
                        <a:rPr lang="en-US" altLang="zh-TW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b="1" i="1" smtClean="0">
                                      <a:latin typeface="Cambria Math" panose="02040503050406030204" pitchFamily="18" charset="0"/>
                                    </a:rPr>
                                    <m:t>𝜸</m:t>
                                  </m:r>
                                </m:e>
                                <m:sub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altLang="zh-TW" sz="2000" b="1" i="1" smtClean="0">
                                      <a:latin typeface="Cambria Math" panose="02040503050406030204" pitchFamily="18" charset="0"/>
                                    </a:rPr>
                                    <m:t>𝜞</m:t>
                                  </m:r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zh-TW" altLang="en-US" sz="2000" b="1" i="1" smtClean="0"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</m:d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𝒊𝒏</m:t>
                          </m:r>
                        </m:sub>
                      </m:sSub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651" y="4110056"/>
                <a:ext cx="3009093" cy="6848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字方塊 64"/>
          <p:cNvSpPr txBox="1"/>
          <p:nvPr/>
        </p:nvSpPr>
        <p:spPr>
          <a:xfrm flipH="1">
            <a:off x="785080" y="5026314"/>
            <a:ext cx="3171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Comic Sans MS" panose="030F0702030302020204" pitchFamily="66" charset="0"/>
              </a:rPr>
              <a:t>After the pulse</a:t>
            </a:r>
            <a:endParaRPr lang="zh-TW" altLang="en-US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/>
              <p:cNvSpPr txBox="1"/>
              <p:nvPr/>
            </p:nvSpPr>
            <p:spPr>
              <a:xfrm>
                <a:off x="2274763" y="5655161"/>
                <a:ext cx="2489079" cy="583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𝒐𝒖𝒕</m:t>
                          </m:r>
                        </m:sub>
                      </m:sSub>
                      <m:r>
                        <a:rPr lang="en-US" altLang="zh-TW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1" i="1"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altLang="zh-TW" sz="2000" b="1" i="1">
                                  <a:latin typeface="Cambria Math" panose="02040503050406030204" pitchFamily="18" charset="0"/>
                                </a:rPr>
                                <m:t>𝜞</m:t>
                              </m:r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zh-TW" altLang="en-US" sz="2000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altLang="zh-TW" sz="2000" b="1" i="1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66" name="文字方塊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763" y="5655161"/>
                <a:ext cx="2489079" cy="5833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單箭頭接點 9"/>
          <p:cNvCxnSpPr/>
          <p:nvPr/>
        </p:nvCxnSpPr>
        <p:spPr>
          <a:xfrm flipH="1">
            <a:off x="3260785" y="3875514"/>
            <a:ext cx="390344" cy="35142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字方塊 67"/>
          <p:cNvSpPr txBox="1"/>
          <p:nvPr/>
        </p:nvSpPr>
        <p:spPr>
          <a:xfrm>
            <a:off x="3651129" y="3624398"/>
            <a:ext cx="129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input signal</a:t>
            </a:r>
            <a:endParaRPr lang="zh-TW" altLang="en-US" sz="1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 flipH="1" flipV="1">
            <a:off x="4228862" y="4910898"/>
            <a:ext cx="403154" cy="23083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字方塊 68"/>
          <p:cNvSpPr txBox="1"/>
          <p:nvPr/>
        </p:nvSpPr>
        <p:spPr>
          <a:xfrm>
            <a:off x="4627130" y="4961592"/>
            <a:ext cx="1617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qubit response</a:t>
            </a:r>
            <a:endParaRPr lang="zh-TW" altLang="en-US" sz="1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0" name="文字方塊 69"/>
          <p:cNvSpPr txBox="1"/>
          <p:nvPr/>
        </p:nvSpPr>
        <p:spPr>
          <a:xfrm flipH="1">
            <a:off x="6751500" y="5024162"/>
            <a:ext cx="3171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Comic Sans MS" panose="030F0702030302020204" pitchFamily="66" charset="0"/>
              </a:rPr>
              <a:t>Our goal</a:t>
            </a:r>
            <a:endParaRPr lang="zh-TW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7277053" y="5799463"/>
            <a:ext cx="4259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Perfect destructive interference</a:t>
            </a:r>
            <a:endParaRPr lang="zh-TW" alt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字方塊 71"/>
              <p:cNvSpPr txBox="1"/>
              <p:nvPr/>
            </p:nvSpPr>
            <p:spPr>
              <a:xfrm>
                <a:off x="6459626" y="3520243"/>
                <a:ext cx="22345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1" i="1" smtClean="0"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TW" b="1" dirty="0"/>
                  <a:t>: </a:t>
                </a:r>
                <a:r>
                  <a:rPr lang="en-US" altLang="zh-TW" b="1" dirty="0">
                    <a:latin typeface="Comic Sans MS" panose="030F0702030302020204" pitchFamily="66" charset="0"/>
                  </a:rPr>
                  <a:t>qubit decay rate</a:t>
                </a:r>
                <a:endParaRPr lang="zh-TW" altLang="en-US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2" name="文字方塊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626" y="3520243"/>
                <a:ext cx="2234522" cy="276999"/>
              </a:xfrm>
              <a:prstGeom prst="rect">
                <a:avLst/>
              </a:prstGeom>
              <a:blipFill>
                <a:blip r:embed="rId10"/>
                <a:stretch>
                  <a:fillRect l="-3825" t="-28261" r="-5738" b="-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/>
              <p:cNvSpPr txBox="1"/>
              <p:nvPr/>
            </p:nvSpPr>
            <p:spPr>
              <a:xfrm>
                <a:off x="6699242" y="3994752"/>
                <a:ext cx="17552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b="1" i="1" smtClean="0"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 altLang="zh-TW" b="1" dirty="0"/>
                  <a:t>: </a:t>
                </a:r>
                <a:r>
                  <a:rPr lang="en-US" altLang="zh-TW" b="1" dirty="0">
                    <a:latin typeface="Comic Sans MS" panose="030F0702030302020204" pitchFamily="66" charset="0"/>
                  </a:rPr>
                  <a:t>time constant</a:t>
                </a:r>
                <a:endParaRPr lang="zh-TW" altLang="en-US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3" name="文字方塊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242" y="3994752"/>
                <a:ext cx="1755289" cy="276999"/>
              </a:xfrm>
              <a:prstGeom prst="rect">
                <a:avLst/>
              </a:prstGeom>
              <a:blipFill>
                <a:blip r:embed="rId11"/>
                <a:stretch>
                  <a:fillRect l="-3472" t="-28261" r="-7986" b="-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字方塊 74"/>
              <p:cNvSpPr txBox="1"/>
              <p:nvPr/>
            </p:nvSpPr>
            <p:spPr>
              <a:xfrm>
                <a:off x="5824700" y="4417130"/>
                <a:ext cx="4211987" cy="2929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altLang="zh-TW" b="1" i="0" smtClean="0">
                        <a:latin typeface="Cambria Math" panose="02040503050406030204" pitchFamily="18" charset="0"/>
                      </a:rPr>
                      <m:t>𝚪</m:t>
                    </m:r>
                    <m:r>
                      <a:rPr lang="en-US" altLang="zh-TW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zh-TW" alt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1" i="0" smtClean="0">
                                <a:latin typeface="Cambria Math" panose="02040503050406030204" pitchFamily="18" charset="0"/>
                              </a:rPr>
                              <m:t>𝛄</m:t>
                            </m:r>
                          </m:e>
                          <m:sub>
                            <m:r>
                              <a:rPr lang="en-US" altLang="zh-TW" b="1" i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altLang="zh-TW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TW" b="1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b="1" i="0" smtClean="0">
                            <a:latin typeface="Cambria Math" panose="02040503050406030204" pitchFamily="18" charset="0"/>
                          </a:rPr>
                          <m:t>𝛄</m:t>
                        </m:r>
                      </m:e>
                      <m:sup>
                        <m:r>
                          <a:rPr lang="en-US" altLang="zh-TW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sup>
                    </m:sSup>
                  </m:oMath>
                </a14:m>
                <a:r>
                  <a:rPr lang="en-US" altLang="zh-TW" b="1" dirty="0">
                    <a:latin typeface="Comic Sans MS" panose="030F0702030302020204" pitchFamily="66" charset="0"/>
                  </a:rPr>
                  <a:t>: total </a:t>
                </a:r>
                <a:r>
                  <a:rPr lang="en-US" altLang="zh-TW" b="1" dirty="0" err="1">
                    <a:latin typeface="Comic Sans MS" panose="030F0702030302020204" pitchFamily="66" charset="0"/>
                  </a:rPr>
                  <a:t>decoherence</a:t>
                </a:r>
                <a:r>
                  <a:rPr lang="en-US" altLang="zh-TW" b="1" dirty="0">
                    <a:latin typeface="Comic Sans MS" panose="030F0702030302020204" pitchFamily="66" charset="0"/>
                  </a:rPr>
                  <a:t> rate </a:t>
                </a:r>
                <a:endParaRPr lang="zh-TW" altLang="en-US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5" name="文字方塊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700" y="4417130"/>
                <a:ext cx="4211987" cy="292901"/>
              </a:xfrm>
              <a:prstGeom prst="rect">
                <a:avLst/>
              </a:prstGeom>
              <a:blipFill>
                <a:blip r:embed="rId12"/>
                <a:stretch>
                  <a:fillRect l="-1881" t="-158333" r="-2460" b="-2395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字方塊 39">
            <a:extLst>
              <a:ext uri="{FF2B5EF4-FFF2-40B4-BE49-F238E27FC236}">
                <a16:creationId xmlns:a16="http://schemas.microsoft.com/office/drawing/2014/main" id="{E8E7B4A2-FA7D-4A3D-A679-61EF42080C2A}"/>
              </a:ext>
            </a:extLst>
          </p:cNvPr>
          <p:cNvSpPr txBox="1"/>
          <p:nvPr/>
        </p:nvSpPr>
        <p:spPr>
          <a:xfrm>
            <a:off x="5921320" y="653160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9</a:t>
            </a:r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42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4" grpId="0"/>
      <p:bldP spid="8" grpId="0"/>
      <p:bldP spid="65" grpId="0"/>
      <p:bldP spid="66" grpId="0"/>
      <p:bldP spid="68" grpId="0"/>
      <p:bldP spid="69" grpId="0"/>
      <p:bldP spid="70" grpId="0"/>
      <p:bldP spid="71" grpId="0"/>
      <p:bldP spid="72" grpId="0"/>
      <p:bldP spid="73" grpId="0"/>
      <p:bldP spid="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154" y="3677455"/>
            <a:ext cx="2732731" cy="2141386"/>
          </a:xfrm>
          <a:prstGeom prst="rect">
            <a:avLst/>
          </a:prstGeom>
        </p:spPr>
      </p:pic>
      <p:pic>
        <p:nvPicPr>
          <p:cNvPr id="61" name="圖片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6260" y="1629263"/>
            <a:ext cx="3006820" cy="1240324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-5230"/>
            <a:ext cx="12192000" cy="727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90219" y="69345"/>
            <a:ext cx="10229850" cy="680724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b="1" dirty="0">
                <a:latin typeface="Comic Sans MS" panose="030F0702030302020204" pitchFamily="66" charset="0"/>
              </a:rPr>
              <a:t>The effect of the band width</a:t>
            </a:r>
            <a:endParaRPr lang="zh-TW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6574536"/>
            <a:ext cx="12192000" cy="2834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2588982" y="1055240"/>
            <a:ext cx="0" cy="18018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>
            <a:off x="2369282" y="2753161"/>
            <a:ext cx="272077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 flipV="1">
            <a:off x="2572697" y="3614177"/>
            <a:ext cx="0" cy="2191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>
            <a:off x="2369282" y="5597002"/>
            <a:ext cx="272077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3481089" y="2856346"/>
            <a:ext cx="716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latin typeface="Comic Sans MS" panose="030F0702030302020204" pitchFamily="66" charset="0"/>
              </a:rPr>
              <a:t>time</a:t>
            </a:r>
            <a:endParaRPr lang="zh-TW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74" name="文字方塊 73"/>
          <p:cNvSpPr txBox="1"/>
          <p:nvPr/>
        </p:nvSpPr>
        <p:spPr>
          <a:xfrm>
            <a:off x="3146862" y="5632748"/>
            <a:ext cx="138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latin typeface="Comic Sans MS" panose="030F0702030302020204" pitchFamily="66" charset="0"/>
              </a:rPr>
              <a:t>frequency</a:t>
            </a:r>
            <a:endParaRPr lang="zh-TW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76" name="文字方塊 75"/>
          <p:cNvSpPr txBox="1"/>
          <p:nvPr/>
        </p:nvSpPr>
        <p:spPr>
          <a:xfrm>
            <a:off x="714662" y="1429344"/>
            <a:ext cx="16786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b="1" dirty="0">
                <a:latin typeface="Comic Sans MS" panose="030F0702030302020204" pitchFamily="66" charset="0"/>
              </a:rPr>
              <a:t>exponential </a:t>
            </a:r>
          </a:p>
          <a:p>
            <a:pPr algn="ctr"/>
            <a:r>
              <a:rPr lang="en-US" altLang="zh-TW" sz="2000" b="1" dirty="0">
                <a:latin typeface="Comic Sans MS" panose="030F0702030302020204" pitchFamily="66" charset="0"/>
              </a:rPr>
              <a:t>rising</a:t>
            </a:r>
          </a:p>
          <a:p>
            <a:pPr algn="ctr"/>
            <a:r>
              <a:rPr lang="en-US" altLang="zh-TW" sz="2000" b="1" dirty="0">
                <a:latin typeface="Comic Sans MS" panose="030F0702030302020204" pitchFamily="66" charset="0"/>
              </a:rPr>
              <a:t>profile </a:t>
            </a:r>
            <a:endParaRPr lang="zh-TW" alt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77" name="文字方塊 76"/>
          <p:cNvSpPr txBox="1"/>
          <p:nvPr/>
        </p:nvSpPr>
        <p:spPr>
          <a:xfrm>
            <a:off x="826070" y="4617776"/>
            <a:ext cx="1455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b="1" dirty="0">
                <a:latin typeface="Comic Sans MS" panose="030F0702030302020204" pitchFamily="66" charset="0"/>
              </a:rPr>
              <a:t>Lorentzian</a:t>
            </a:r>
          </a:p>
        </p:txBody>
      </p:sp>
      <p:cxnSp>
        <p:nvCxnSpPr>
          <p:cNvPr id="20" name="直線單箭頭接點 19"/>
          <p:cNvCxnSpPr/>
          <p:nvPr/>
        </p:nvCxnSpPr>
        <p:spPr>
          <a:xfrm>
            <a:off x="3729670" y="4920697"/>
            <a:ext cx="31911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4197952" y="4498729"/>
                <a:ext cx="4215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zh-TW" altLang="en-US" b="1" i="1" smtClean="0"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952" y="4498729"/>
                <a:ext cx="421590" cy="276999"/>
              </a:xfrm>
              <a:prstGeom prst="rect">
                <a:avLst/>
              </a:prstGeom>
              <a:blipFill>
                <a:blip r:embed="rId6"/>
                <a:stretch>
                  <a:fillRect l="-13043" t="-2222" r="-8696" b="-3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字方塊 77"/>
              <p:cNvSpPr txBox="1"/>
              <p:nvPr/>
            </p:nvSpPr>
            <p:spPr>
              <a:xfrm>
                <a:off x="7271125" y="782344"/>
                <a:ext cx="37513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b="1" dirty="0">
                    <a:latin typeface="Comic Sans MS" panose="030F0702030302020204" pitchFamily="66" charset="0"/>
                  </a:rPr>
                  <a:t>white noise limit : </a:t>
                </a:r>
                <a14:m>
                  <m:oMath xmlns:m="http://schemas.openxmlformats.org/officeDocument/2006/math">
                    <m:r>
                      <a:rPr lang="zh-TW" altLang="en-US" sz="2000" b="1" i="1" smtClean="0"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000" b="1" dirty="0">
                    <a:latin typeface="Comic Sans MS" panose="030F0702030302020204" pitchFamily="66" charset="0"/>
                  </a:rPr>
                  <a:t>is small.</a:t>
                </a:r>
                <a:endParaRPr lang="zh-TW" altLang="en-US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8" name="文字方塊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125" y="782344"/>
                <a:ext cx="3751348" cy="400110"/>
              </a:xfrm>
              <a:prstGeom prst="rect">
                <a:avLst/>
              </a:prstGeom>
              <a:blipFill>
                <a:blip r:embed="rId7"/>
                <a:stretch>
                  <a:fillRect l="-1789" t="-7576" r="-813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圖片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1047" y="1061020"/>
            <a:ext cx="5526713" cy="1573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字方塊 80"/>
              <p:cNvSpPr txBox="1"/>
              <p:nvPr/>
            </p:nvSpPr>
            <p:spPr>
              <a:xfrm>
                <a:off x="7588359" y="2614648"/>
                <a:ext cx="28342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b="1" dirty="0">
                    <a:latin typeface="Comic Sans MS" panose="030F0702030302020204" pitchFamily="66" charset="0"/>
                  </a:rPr>
                  <a:t>optimal case:</a:t>
                </a:r>
                <a14:m>
                  <m:oMath xmlns:m="http://schemas.openxmlformats.org/officeDocument/2006/math">
                    <m:r>
                      <a:rPr lang="zh-TW" altLang="en-US" sz="2000" b="1" i="1" smtClean="0"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b="1" i="1"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zh-TW" altLang="en-US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1" name="文字方塊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359" y="2614648"/>
                <a:ext cx="2834237" cy="400110"/>
              </a:xfrm>
              <a:prstGeom prst="rect">
                <a:avLst/>
              </a:prstGeom>
              <a:blipFill>
                <a:blip r:embed="rId9"/>
                <a:stretch>
                  <a:fillRect l="-2366" t="-9091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9066905" y="1392124"/>
                <a:ext cx="433324" cy="5024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altLang="zh-TW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𝒐𝒖𝒕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altLang="zh-TW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1600" b="1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905" y="1392124"/>
                <a:ext cx="433324" cy="5024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字方塊 81"/>
              <p:cNvSpPr txBox="1"/>
              <p:nvPr/>
            </p:nvSpPr>
            <p:spPr>
              <a:xfrm>
                <a:off x="7863616" y="1392125"/>
                <a:ext cx="340350" cy="5024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𝒊𝒏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altLang="zh-TW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82" name="文字方塊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616" y="1392125"/>
                <a:ext cx="340350" cy="50244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圖片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21047" y="2940175"/>
            <a:ext cx="5526713" cy="1573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字方塊 83"/>
              <p:cNvSpPr txBox="1"/>
              <p:nvPr/>
            </p:nvSpPr>
            <p:spPr>
              <a:xfrm>
                <a:off x="7117494" y="4544519"/>
                <a:ext cx="37064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b="1" dirty="0">
                    <a:latin typeface="Comic Sans MS" panose="030F0702030302020204" pitchFamily="66" charset="0"/>
                  </a:rPr>
                  <a:t>plane wave limit : </a:t>
                </a:r>
                <a14:m>
                  <m:oMath xmlns:m="http://schemas.openxmlformats.org/officeDocument/2006/math">
                    <m:r>
                      <a:rPr lang="zh-TW" altLang="en-US" sz="2000" b="1" i="1" smtClean="0"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000" b="1" dirty="0">
                    <a:latin typeface="Comic Sans MS" panose="030F0702030302020204" pitchFamily="66" charset="0"/>
                  </a:rPr>
                  <a:t>is large.</a:t>
                </a:r>
                <a:endParaRPr lang="zh-TW" altLang="en-US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4" name="文字方塊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494" y="4544519"/>
                <a:ext cx="3706464" cy="400110"/>
              </a:xfrm>
              <a:prstGeom prst="rect">
                <a:avLst/>
              </a:prstGeom>
              <a:blipFill>
                <a:blip r:embed="rId13"/>
                <a:stretch>
                  <a:fillRect l="-1809" t="-7576" r="-658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字方塊 85"/>
              <p:cNvSpPr txBox="1"/>
              <p:nvPr/>
            </p:nvSpPr>
            <p:spPr>
              <a:xfrm>
                <a:off x="11048676" y="2350460"/>
                <a:ext cx="3990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86" name="文字方塊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8676" y="2350460"/>
                <a:ext cx="399084" cy="276999"/>
              </a:xfrm>
              <a:prstGeom prst="rect">
                <a:avLst/>
              </a:prstGeom>
              <a:blipFill>
                <a:blip r:embed="rId14"/>
                <a:stretch>
                  <a:fillRect l="-12121" r="-13636" b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圖片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05299" y="4883163"/>
            <a:ext cx="5526713" cy="1573000"/>
          </a:xfrm>
          <a:prstGeom prst="rect">
            <a:avLst/>
          </a:prstGeom>
        </p:spPr>
      </p:pic>
      <p:sp>
        <p:nvSpPr>
          <p:cNvPr id="27" name="文字方塊 26">
            <a:extLst>
              <a:ext uri="{FF2B5EF4-FFF2-40B4-BE49-F238E27FC236}">
                <a16:creationId xmlns:a16="http://schemas.microsoft.com/office/drawing/2014/main" id="{961C4B58-9BB1-4E57-8D7F-1060A09CD9F3}"/>
              </a:ext>
            </a:extLst>
          </p:cNvPr>
          <p:cNvSpPr txBox="1"/>
          <p:nvPr/>
        </p:nvSpPr>
        <p:spPr>
          <a:xfrm>
            <a:off x="5921320" y="6531602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10</a:t>
            </a:r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080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7" grpId="0"/>
      <p:bldP spid="26" grpId="0"/>
      <p:bldP spid="78" grpId="0"/>
      <p:bldP spid="81" grpId="0"/>
      <p:bldP spid="30" grpId="0"/>
      <p:bldP spid="82" grpId="0"/>
      <p:bldP spid="84" grpId="0"/>
      <p:bldP spid="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50" y="2264207"/>
            <a:ext cx="4931326" cy="403147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-5230"/>
            <a:ext cx="12192000" cy="727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90219" y="69345"/>
            <a:ext cx="10229850" cy="680724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b="1" dirty="0">
                <a:latin typeface="Comic Sans MS" panose="030F0702030302020204" pitchFamily="66" charset="0"/>
              </a:rPr>
              <a:t>Comparison to experiment</a:t>
            </a:r>
            <a:endParaRPr lang="zh-TW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6574536"/>
            <a:ext cx="12192000" cy="2834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4094" y="975730"/>
            <a:ext cx="9182100" cy="771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151533" y="4183212"/>
                <a:ext cx="3403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𝒊𝒏</m:t>
                          </m:r>
                        </m:sub>
                      </m:sSub>
                    </m:oMath>
                  </m:oMathPara>
                </a14:m>
                <a:endParaRPr lang="zh-TW" altLang="en-US" sz="1600" b="1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533" y="4183212"/>
                <a:ext cx="340350" cy="246221"/>
              </a:xfrm>
              <a:prstGeom prst="rect">
                <a:avLst/>
              </a:prstGeom>
              <a:blipFill>
                <a:blip r:embed="rId6"/>
                <a:stretch>
                  <a:fillRect l="-14286" r="-3571" b="-146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411323" y="4183212"/>
                <a:ext cx="4333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TW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𝒐𝒖𝒕</m:t>
                          </m:r>
                        </m:sub>
                      </m:sSub>
                    </m:oMath>
                  </m:oMathPara>
                </a14:m>
                <a:endParaRPr lang="zh-TW" alt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323" y="4183212"/>
                <a:ext cx="433324" cy="246221"/>
              </a:xfrm>
              <a:prstGeom prst="rect">
                <a:avLst/>
              </a:prstGeom>
              <a:blipFill>
                <a:blip r:embed="rId7"/>
                <a:stretch>
                  <a:fillRect l="-11268" r="-2817" b="-121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550198" y="6157178"/>
                <a:ext cx="6556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zh-TW" altLang="en-US" b="1" i="1" smtClean="0"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198" y="6157178"/>
                <a:ext cx="655629" cy="276999"/>
              </a:xfrm>
              <a:prstGeom prst="rect">
                <a:avLst/>
              </a:prstGeom>
              <a:blipFill>
                <a:blip r:embed="rId8"/>
                <a:stretch>
                  <a:fillRect l="-6481" t="-2222" r="-12963" b="-3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群組 10"/>
          <p:cNvGrpSpPr/>
          <p:nvPr/>
        </p:nvGrpSpPr>
        <p:grpSpPr>
          <a:xfrm>
            <a:off x="7791890" y="3348571"/>
            <a:ext cx="4233333" cy="1161702"/>
            <a:chOff x="2246376" y="4681285"/>
            <a:chExt cx="5362799" cy="1597773"/>
          </a:xfrm>
        </p:grpSpPr>
        <p:cxnSp>
          <p:nvCxnSpPr>
            <p:cNvPr id="12" name="直線接點 11"/>
            <p:cNvCxnSpPr>
              <a:stCxn id="16" idx="0"/>
            </p:cNvCxnSpPr>
            <p:nvPr/>
          </p:nvCxnSpPr>
          <p:spPr>
            <a:xfrm>
              <a:off x="7243415" y="5752121"/>
              <a:ext cx="0" cy="3287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圓柱 12"/>
            <p:cNvSpPr/>
            <p:nvPr/>
          </p:nvSpPr>
          <p:spPr>
            <a:xfrm rot="16200000">
              <a:off x="4120896" y="2806765"/>
              <a:ext cx="713232" cy="4462272"/>
            </a:xfrm>
            <a:prstGeom prst="can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6708648" y="5037900"/>
              <a:ext cx="524257" cy="524257"/>
              <a:chOff x="6708648" y="5037900"/>
              <a:chExt cx="524257" cy="524257"/>
            </a:xfrm>
          </p:grpSpPr>
          <p:cxnSp>
            <p:nvCxnSpPr>
              <p:cNvPr id="20" name="直線接點 19"/>
              <p:cNvCxnSpPr>
                <a:stCxn id="13" idx="3"/>
              </p:cNvCxnSpPr>
              <p:nvPr/>
            </p:nvCxnSpPr>
            <p:spPr>
              <a:xfrm flipV="1">
                <a:off x="6708648" y="5037900"/>
                <a:ext cx="524256" cy="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接點 20"/>
              <p:cNvCxnSpPr/>
              <p:nvPr/>
            </p:nvCxnSpPr>
            <p:spPr>
              <a:xfrm rot="5400000" flipV="1">
                <a:off x="6970777" y="5300028"/>
                <a:ext cx="524256" cy="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流程圖: 磁碟 14"/>
            <p:cNvSpPr/>
            <p:nvPr/>
          </p:nvSpPr>
          <p:spPr>
            <a:xfrm>
              <a:off x="6877655" y="5516347"/>
              <a:ext cx="731520" cy="91621"/>
            </a:xfrm>
            <a:prstGeom prst="flowChartMagneticDisk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流程圖: 磁碟 15"/>
            <p:cNvSpPr/>
            <p:nvPr/>
          </p:nvSpPr>
          <p:spPr>
            <a:xfrm>
              <a:off x="6877655" y="5721581"/>
              <a:ext cx="731520" cy="91621"/>
            </a:xfrm>
            <a:prstGeom prst="flowChartMagneticDisk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7" name="直線接點 16"/>
            <p:cNvCxnSpPr/>
            <p:nvPr/>
          </p:nvCxnSpPr>
          <p:spPr>
            <a:xfrm>
              <a:off x="7041627" y="6070004"/>
              <a:ext cx="42641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7106409" y="6171225"/>
              <a:ext cx="274011" cy="23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 flipV="1">
              <a:off x="7158694" y="6277821"/>
              <a:ext cx="192275" cy="12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群組 21"/>
          <p:cNvGrpSpPr/>
          <p:nvPr/>
        </p:nvGrpSpPr>
        <p:grpSpPr>
          <a:xfrm>
            <a:off x="6441061" y="3395341"/>
            <a:ext cx="1135273" cy="158649"/>
            <a:chOff x="7311386" y="3897273"/>
            <a:chExt cx="1438167" cy="218201"/>
          </a:xfrm>
        </p:grpSpPr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9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11386" y="3897273"/>
              <a:ext cx="1419117" cy="218201"/>
            </a:xfrm>
            <a:prstGeom prst="rect">
              <a:avLst/>
            </a:prstGeom>
          </p:spPr>
        </p:pic>
        <p:sp>
          <p:nvSpPr>
            <p:cNvPr id="26" name="流程圖: 合併 25"/>
            <p:cNvSpPr/>
            <p:nvPr/>
          </p:nvSpPr>
          <p:spPr>
            <a:xfrm rot="-5400000">
              <a:off x="8575078" y="3911057"/>
              <a:ext cx="188259" cy="160691"/>
            </a:xfrm>
            <a:prstGeom prst="flowChartMerg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7" name="群組 26"/>
          <p:cNvGrpSpPr/>
          <p:nvPr/>
        </p:nvGrpSpPr>
        <p:grpSpPr>
          <a:xfrm rot="10800000">
            <a:off x="6567657" y="3602167"/>
            <a:ext cx="1135273" cy="158649"/>
            <a:chOff x="7311386" y="3897273"/>
            <a:chExt cx="1438167" cy="218201"/>
          </a:xfrm>
        </p:grpSpPr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9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11386" y="3897273"/>
              <a:ext cx="1419117" cy="218201"/>
            </a:xfrm>
            <a:prstGeom prst="rect">
              <a:avLst/>
            </a:prstGeom>
          </p:spPr>
        </p:pic>
        <p:sp>
          <p:nvSpPr>
            <p:cNvPr id="29" name="流程圖: 合併 28"/>
            <p:cNvSpPr/>
            <p:nvPr/>
          </p:nvSpPr>
          <p:spPr>
            <a:xfrm rot="-5400000">
              <a:off x="8575078" y="3911057"/>
              <a:ext cx="188259" cy="160691"/>
            </a:xfrm>
            <a:prstGeom prst="flowChartMerg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0" name="圖片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8287" y="2853387"/>
            <a:ext cx="1634408" cy="674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6567656" y="3065250"/>
                <a:ext cx="1042532" cy="2554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altLang="zh-TW" sz="1600" b="1" i="1" smtClean="0">
                                  <a:latin typeface="Cambria Math" panose="02040503050406030204" pitchFamily="18" charset="0"/>
                                </a:rPr>
                                <m:t>𝒊𝒏</m:t>
                              </m:r>
                            </m:sub>
                          </m:sSub>
                          <m:r>
                            <a:rPr lang="en-US" altLang="zh-TW" sz="16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16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TW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en-US" altLang="zh-TW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6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TW" sz="16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TW" sz="16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zh-TW" altLang="en-US" sz="16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sup>
                      </m:sSup>
                    </m:oMath>
                  </m:oMathPara>
                </a14:m>
                <a:endParaRPr lang="zh-TW" altLang="en-US" sz="1600" b="1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656" y="3065250"/>
                <a:ext cx="1042532" cy="255455"/>
              </a:xfrm>
              <a:prstGeom prst="rect">
                <a:avLst/>
              </a:prstGeom>
              <a:blipFill>
                <a:blip r:embed="rId11"/>
                <a:stretch>
                  <a:fillRect l="-6433" t="-4762" r="-9942" b="-1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5996335" y="3552223"/>
                <a:ext cx="38589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TW" sz="1600" b="1" i="1" smtClean="0">
                              <a:latin typeface="Cambria Math" panose="02040503050406030204" pitchFamily="18" charset="0"/>
                            </a:rPr>
                            <m:t>𝒐𝒖𝒕</m:t>
                          </m:r>
                        </m:sub>
                      </m:sSub>
                    </m:oMath>
                  </m:oMathPara>
                </a14:m>
                <a:endParaRPr lang="zh-TW" altLang="en-US" sz="1600" b="1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335" y="3552223"/>
                <a:ext cx="385894" cy="246221"/>
              </a:xfrm>
              <a:prstGeom prst="rect">
                <a:avLst/>
              </a:prstGeom>
              <a:blipFill>
                <a:blip r:embed="rId12"/>
                <a:stretch>
                  <a:fillRect l="-19048" r="-9524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橢圓 32"/>
          <p:cNvSpPr/>
          <p:nvPr/>
        </p:nvSpPr>
        <p:spPr>
          <a:xfrm>
            <a:off x="9553124" y="2853973"/>
            <a:ext cx="223763" cy="219397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9776887" y="2738581"/>
            <a:ext cx="1449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Comic Sans MS" panose="030F0702030302020204" pitchFamily="66" charset="0"/>
              </a:rPr>
              <a:t>antinode</a:t>
            </a:r>
            <a:endParaRPr lang="zh-TW" alt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870364" y="1856090"/>
            <a:ext cx="2015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>
                <a:latin typeface="Comic Sans MS" panose="030F0702030302020204" pitchFamily="66" charset="0"/>
              </a:rPr>
              <a:t>dot : experiments</a:t>
            </a:r>
          </a:p>
          <a:p>
            <a:r>
              <a:rPr lang="en-US" altLang="zh-TW" sz="1600" b="1" dirty="0">
                <a:latin typeface="Comic Sans MS" panose="030F0702030302020204" pitchFamily="66" charset="0"/>
              </a:rPr>
              <a:t>Solid line : theory</a:t>
            </a:r>
            <a:endParaRPr lang="zh-TW" altLang="en-US" sz="1600" b="1" dirty="0">
              <a:latin typeface="Comic Sans MS" panose="030F0702030302020204" pitchFamily="66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586284" y="4398308"/>
            <a:ext cx="4463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Our theory agrees with the </a:t>
            </a:r>
          </a:p>
          <a:p>
            <a:pPr algn="ctr"/>
            <a:r>
              <a:rPr lang="en-US" altLang="zh-TW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experiment very well. </a:t>
            </a:r>
            <a:endParaRPr lang="zh-TW" alt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810430" y="5456935"/>
            <a:ext cx="60147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>
                <a:latin typeface="Comic Sans MS" panose="030F0702030302020204" pitchFamily="66" charset="0"/>
              </a:rPr>
              <a:t>NON-perfect destructive interference</a:t>
            </a:r>
          </a:p>
          <a:p>
            <a:pPr algn="ctr"/>
            <a:r>
              <a:rPr lang="en-US" altLang="zh-TW" sz="2400" b="1" dirty="0">
                <a:latin typeface="Comic Sans MS" panose="030F0702030302020204" pitchFamily="66" charset="0"/>
              </a:rPr>
              <a:t>due to finite pure dephasing rate</a:t>
            </a:r>
          </a:p>
          <a:p>
            <a:pPr algn="ctr"/>
            <a:endParaRPr lang="zh-TW" alt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9" name="直線單箭頭接點 38"/>
          <p:cNvCxnSpPr/>
          <p:nvPr/>
        </p:nvCxnSpPr>
        <p:spPr>
          <a:xfrm>
            <a:off x="1953284" y="5032312"/>
            <a:ext cx="736847" cy="5415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3332760" y="2769783"/>
            <a:ext cx="1407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>
                <a:latin typeface="Comic Sans MS" panose="030F0702030302020204" pitchFamily="66" charset="0"/>
              </a:rPr>
              <a:t>optimal case</a:t>
            </a:r>
            <a:endParaRPr lang="zh-TW" altLang="en-US" sz="1600" b="1" dirty="0">
              <a:latin typeface="Comic Sans MS" panose="030F0702030302020204" pitchFamily="66" charset="0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9D3D26C8-4835-4BCF-9EE2-3B8BCC3C80B9}"/>
              </a:ext>
            </a:extLst>
          </p:cNvPr>
          <p:cNvSpPr txBox="1"/>
          <p:nvPr/>
        </p:nvSpPr>
        <p:spPr>
          <a:xfrm>
            <a:off x="5921320" y="6531602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11</a:t>
            </a:r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762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-5230"/>
            <a:ext cx="12192000" cy="727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90219" y="69345"/>
            <a:ext cx="10229850" cy="680724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b="1" dirty="0">
                <a:latin typeface="Comic Sans MS" panose="030F0702030302020204" pitchFamily="66" charset="0"/>
              </a:rPr>
              <a:t>Loading efficiency : definition</a:t>
            </a:r>
            <a:endParaRPr lang="zh-TW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6574536"/>
            <a:ext cx="12192000" cy="2834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 flipH="1">
            <a:off x="6941603" y="1889358"/>
            <a:ext cx="3171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Comic Sans MS" panose="030F0702030302020204" pitchFamily="66" charset="0"/>
              </a:rPr>
              <a:t>Quantitative way</a:t>
            </a:r>
            <a:endParaRPr lang="zh-TW" altLang="en-US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7596670" y="2849109"/>
                <a:ext cx="2134367" cy="9679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TW" sz="2000" b="1" i="1" smtClean="0"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n-US" altLang="zh-TW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  <m:t>𝑽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  <m:t>𝒐𝒖𝒕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  <m:t>𝒆𝒎𝒊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𝒅𝒕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⌊"/>
                                      <m:endChr m:val="⌋"/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  <m:t>𝑽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  <m:t>𝒊𝒏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𝒅𝒕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670" y="2849109"/>
                <a:ext cx="2134367" cy="9679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/>
          <p:cNvCxnSpPr/>
          <p:nvPr/>
        </p:nvCxnSpPr>
        <p:spPr>
          <a:xfrm flipV="1">
            <a:off x="9506847" y="2765537"/>
            <a:ext cx="258792" cy="2156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9506847" y="2372843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latin typeface="Comic Sans MS" panose="030F0702030302020204" pitchFamily="66" charset="0"/>
              </a:rPr>
              <a:t>emission energy</a:t>
            </a:r>
            <a:endParaRPr lang="zh-TW" altLang="en-US" sz="2000" b="1" dirty="0">
              <a:latin typeface="Comic Sans MS" panose="030F0702030302020204" pitchFamily="66" charset="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9377451" y="3743643"/>
            <a:ext cx="258792" cy="1897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9636243" y="3817066"/>
            <a:ext cx="1713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latin typeface="Comic Sans MS" panose="030F0702030302020204" pitchFamily="66" charset="0"/>
              </a:rPr>
              <a:t>input energy</a:t>
            </a:r>
            <a:endParaRPr lang="zh-TW" altLang="en-US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609921" y="5659947"/>
                <a:ext cx="419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zh-TW" altLang="en-US" b="1" i="1" smtClean="0"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921" y="5659947"/>
                <a:ext cx="419922" cy="276999"/>
              </a:xfrm>
              <a:prstGeom prst="rect">
                <a:avLst/>
              </a:prstGeom>
              <a:blipFill>
                <a:blip r:embed="rId5"/>
                <a:stretch>
                  <a:fillRect l="-11594" r="-8696" b="-217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328736" y="3431541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TW" b="1" i="1" smtClean="0">
                          <a:latin typeface="Cambria Math" panose="02040503050406030204" pitchFamily="18" charset="0"/>
                        </a:rPr>
                        <m:t>𝜼</m:t>
                      </m:r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736" y="3431541"/>
                <a:ext cx="192360" cy="276999"/>
              </a:xfrm>
              <a:prstGeom prst="rect">
                <a:avLst/>
              </a:prstGeom>
              <a:blipFill>
                <a:blip r:embed="rId6"/>
                <a:stretch>
                  <a:fillRect l="-31250" r="-28125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群組 6"/>
          <p:cNvGrpSpPr/>
          <p:nvPr/>
        </p:nvGrpSpPr>
        <p:grpSpPr>
          <a:xfrm>
            <a:off x="1406744" y="1714357"/>
            <a:ext cx="4826276" cy="3945590"/>
            <a:chOff x="1320890" y="1663614"/>
            <a:chExt cx="4826276" cy="3945590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20890" y="1663614"/>
              <a:ext cx="4826276" cy="394559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字方塊 2"/>
                <p:cNvSpPr txBox="1"/>
                <p:nvPr/>
              </p:nvSpPr>
              <p:spPr>
                <a:xfrm>
                  <a:off x="4395158" y="2625325"/>
                  <a:ext cx="664348" cy="2569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1600" b="1" i="1" smtClean="0">
                                <a:latin typeface="Cambria Math" panose="02040503050406030204" pitchFamily="18" charset="0"/>
                              </a:rPr>
                              <m:t>𝜸</m:t>
                            </m:r>
                          </m:e>
                          <m:sup>
                            <m:r>
                              <a:rPr lang="en-US" altLang="zh-TW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sup>
                        </m:sSup>
                        <m:r>
                          <a:rPr lang="en-US" altLang="zh-TW" sz="16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1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zh-TW" altLang="en-US" sz="1600" b="1" dirty="0"/>
                </a:p>
              </p:txBody>
            </p:sp>
          </mc:Choice>
          <mc:Fallback xmlns="">
            <p:sp>
              <p:nvSpPr>
                <p:cNvPr id="3" name="文字方塊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5158" y="2625325"/>
                  <a:ext cx="664348" cy="256930"/>
                </a:xfrm>
                <a:prstGeom prst="rect">
                  <a:avLst/>
                </a:prstGeom>
                <a:blipFill>
                  <a:blip r:embed="rId8"/>
                  <a:stretch>
                    <a:fillRect l="-6422" t="-2381" r="-7339" b="-1904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文字方塊 8"/>
          <p:cNvSpPr txBox="1"/>
          <p:nvPr/>
        </p:nvSpPr>
        <p:spPr>
          <a:xfrm>
            <a:off x="6397822" y="4684685"/>
            <a:ext cx="52966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 loading efficiency is 100% </a:t>
            </a:r>
          </a:p>
          <a:p>
            <a:pPr algn="ctr"/>
            <a:r>
              <a:rPr lang="en-US" altLang="zh-TW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due to the perfect</a:t>
            </a:r>
            <a:br>
              <a:rPr lang="en-US" altLang="zh-TW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altLang="zh-TW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quantum destructive interference.</a:t>
            </a:r>
            <a:endParaRPr lang="zh-TW" alt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9" name="直線接點 18"/>
          <p:cNvCxnSpPr/>
          <p:nvPr/>
        </p:nvCxnSpPr>
        <p:spPr>
          <a:xfrm flipV="1">
            <a:off x="2743198" y="1533195"/>
            <a:ext cx="0" cy="3881887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7947F6A-68A9-40AB-B41F-6B4034C95226}"/>
              </a:ext>
            </a:extLst>
          </p:cNvPr>
          <p:cNvSpPr txBox="1"/>
          <p:nvPr/>
        </p:nvSpPr>
        <p:spPr>
          <a:xfrm>
            <a:off x="5921320" y="6531602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12</a:t>
            </a:r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871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1" grpId="0"/>
      <p:bldP spid="14" grpId="0"/>
      <p:bldP spid="13" grpId="0"/>
      <p:bldP spid="15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圖片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758" y="1713446"/>
            <a:ext cx="4841562" cy="3955466"/>
          </a:xfrm>
          <a:prstGeom prst="rect">
            <a:avLst/>
          </a:prstGeom>
        </p:spPr>
      </p:pic>
      <p:sp>
        <p:nvSpPr>
          <p:cNvPr id="51" name="文字方塊 50"/>
          <p:cNvSpPr txBox="1"/>
          <p:nvPr/>
        </p:nvSpPr>
        <p:spPr>
          <a:xfrm>
            <a:off x="8301720" y="4023493"/>
            <a:ext cx="2653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NON-perfect </a:t>
            </a:r>
          </a:p>
          <a:p>
            <a:pPr algn="ctr"/>
            <a:r>
              <a:rPr lang="en-US" altLang="zh-TW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destructive interference</a:t>
            </a:r>
            <a:endParaRPr lang="zh-TW" altLang="en-US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" name="圖片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758" y="1715221"/>
            <a:ext cx="4841562" cy="3960960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8044" y="1716059"/>
            <a:ext cx="4830691" cy="3943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2452929" y="4187416"/>
                <a:ext cx="863633" cy="2569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600" b="1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600" b="1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p>
                          <m:r>
                            <a:rPr lang="en-US" altLang="zh-TW" sz="1600" b="1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p>
                      </m:sSup>
                      <m:r>
                        <a:rPr lang="en-US" altLang="zh-TW" sz="1600" b="1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600" b="1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TW" sz="1600" b="1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1600" b="1" i="1" smtClean="0">
                          <a:solidFill>
                            <a:srgbClr val="00FF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zh-TW" altLang="en-US" sz="1600" b="1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929" y="4187416"/>
                <a:ext cx="863633" cy="256930"/>
              </a:xfrm>
              <a:prstGeom prst="rect">
                <a:avLst/>
              </a:prstGeom>
              <a:blipFill>
                <a:blip r:embed="rId7"/>
                <a:stretch>
                  <a:fillRect l="-4930" t="-2381" r="-4930" b="-190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圖片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5386" y="1716173"/>
            <a:ext cx="4828675" cy="39437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2884746" y="3616065"/>
                <a:ext cx="863633" cy="2569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p>
                          <m:r>
                            <a:rPr lang="en-US" altLang="zh-TW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p>
                      </m:sSup>
                      <m:r>
                        <a:rPr lang="en-US" altLang="zh-TW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TW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zh-TW" alt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746" y="3616065"/>
                <a:ext cx="863633" cy="256930"/>
              </a:xfrm>
              <a:prstGeom prst="rect">
                <a:avLst/>
              </a:prstGeom>
              <a:blipFill>
                <a:blip r:embed="rId9"/>
                <a:stretch>
                  <a:fillRect l="-4930" t="-2381" r="-4930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圖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6429" y="1716657"/>
            <a:ext cx="4826591" cy="39440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3609921" y="3188592"/>
                <a:ext cx="863634" cy="2569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p>
                          <m:r>
                            <a:rPr lang="en-US" altLang="zh-TW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p>
                      </m:sSup>
                      <m:r>
                        <a:rPr lang="en-US" altLang="zh-TW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TW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TW" altLang="en-US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921" y="3188592"/>
                <a:ext cx="863634" cy="256930"/>
              </a:xfrm>
              <a:prstGeom prst="rect">
                <a:avLst/>
              </a:prstGeom>
              <a:blipFill>
                <a:blip r:embed="rId11"/>
                <a:stretch>
                  <a:fillRect l="-4930" t="-2381" r="-4930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圖片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06744" y="1714357"/>
            <a:ext cx="4826276" cy="39455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7780959" y="3887316"/>
                <a:ext cx="4974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TW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en-US" altLang="zh-TW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</m:oMath>
                  </m:oMathPara>
                </a14:m>
                <a:endParaRPr lang="zh-TW" alt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959" y="3887316"/>
                <a:ext cx="497444" cy="246221"/>
              </a:xfrm>
              <a:prstGeom prst="rect">
                <a:avLst/>
              </a:prstGeom>
              <a:blipFill>
                <a:blip r:embed="rId13"/>
                <a:stretch>
                  <a:fillRect l="-9756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/>
          <p:cNvSpPr/>
          <p:nvPr/>
        </p:nvSpPr>
        <p:spPr>
          <a:xfrm>
            <a:off x="0" y="-5230"/>
            <a:ext cx="12192000" cy="727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/>
              <p:cNvSpPr>
                <a:spLocks noGrp="1"/>
              </p:cNvSpPr>
              <p:nvPr>
                <p:ph type="title"/>
              </p:nvPr>
            </p:nvSpPr>
            <p:spPr>
              <a:xfrm>
                <a:off x="990219" y="69345"/>
                <a:ext cx="10229850" cy="680724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altLang="zh-TW" sz="2800" b="1" dirty="0">
                    <a:latin typeface="Comic Sans MS" panose="030F0702030302020204" pitchFamily="66" charset="0"/>
                  </a:rPr>
                  <a:t>Loading efficiency : effect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800" b="1" i="1" smtClean="0"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  <m:sup>
                        <m:r>
                          <a:rPr lang="en-US" altLang="zh-TW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sup>
                    </m:sSup>
                  </m:oMath>
                </a14:m>
                <a:endParaRPr lang="zh-TW" altLang="en-US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標題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90219" y="69345"/>
                <a:ext cx="10229850" cy="680724"/>
              </a:xfrm>
              <a:blipFill>
                <a:blip r:embed="rId14"/>
                <a:stretch>
                  <a:fillRect b="-116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/>
          <p:cNvSpPr/>
          <p:nvPr/>
        </p:nvSpPr>
        <p:spPr>
          <a:xfrm>
            <a:off x="0" y="6574536"/>
            <a:ext cx="12192000" cy="2834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609921" y="5659947"/>
                <a:ext cx="419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zh-TW" altLang="en-US" b="1" i="1" smtClean="0"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921" y="5659947"/>
                <a:ext cx="419922" cy="276999"/>
              </a:xfrm>
              <a:prstGeom prst="rect">
                <a:avLst/>
              </a:prstGeom>
              <a:blipFill>
                <a:blip r:embed="rId15"/>
                <a:stretch>
                  <a:fillRect l="-11594" r="-8696" b="-217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328736" y="3431541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TW" b="1" i="1" smtClean="0">
                          <a:latin typeface="Cambria Math" panose="02040503050406030204" pitchFamily="18" charset="0"/>
                        </a:rPr>
                        <m:t>𝜼</m:t>
                      </m:r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736" y="3431541"/>
                <a:ext cx="192360" cy="276999"/>
              </a:xfrm>
              <a:prstGeom prst="rect">
                <a:avLst/>
              </a:prstGeom>
              <a:blipFill>
                <a:blip r:embed="rId16"/>
                <a:stretch>
                  <a:fillRect l="-31250" r="-28125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4481012" y="2676068"/>
                <a:ext cx="664349" cy="2569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600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p>
                          <m:r>
                            <a:rPr lang="en-US" altLang="zh-TW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p>
                      </m:sSup>
                      <m:r>
                        <a:rPr lang="en-US" altLang="zh-TW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zh-TW" altLang="en-US" sz="1600" b="1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012" y="2676068"/>
                <a:ext cx="664349" cy="256930"/>
              </a:xfrm>
              <a:prstGeom prst="rect">
                <a:avLst/>
              </a:prstGeom>
              <a:blipFill>
                <a:blip r:embed="rId17"/>
                <a:stretch>
                  <a:fillRect l="-6422" t="-2381" r="-7339" b="-190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8756611" y="5686164"/>
                <a:ext cx="671529" cy="2889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p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6611" y="5686164"/>
                <a:ext cx="671529" cy="288990"/>
              </a:xfrm>
              <a:prstGeom prst="rect">
                <a:avLst/>
              </a:prstGeom>
              <a:blipFill>
                <a:blip r:embed="rId18"/>
                <a:stretch>
                  <a:fillRect l="-7207" t="-6383" r="-3604" b="-340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8278403" y="2809887"/>
                <a:ext cx="401264" cy="2682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16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1600" b="1" i="1" smtClean="0">
                              <a:latin typeface="Cambria Math" panose="02040503050406030204" pitchFamily="18" charset="0"/>
                            </a:rPr>
                            <m:t>𝒐𝒑𝒕</m:t>
                          </m:r>
                        </m:sub>
                      </m:sSub>
                    </m:oMath>
                  </m:oMathPara>
                </a14:m>
                <a:endParaRPr lang="zh-TW" altLang="en-US" sz="1600" b="1" dirty="0"/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403" y="2809887"/>
                <a:ext cx="401264" cy="268279"/>
              </a:xfrm>
              <a:prstGeom prst="rect">
                <a:avLst/>
              </a:prstGeom>
              <a:blipFill>
                <a:blip r:embed="rId19"/>
                <a:stretch>
                  <a:fillRect l="-6061" r="-7576" b="-227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線單箭頭接點 45"/>
          <p:cNvCxnSpPr/>
          <p:nvPr/>
        </p:nvCxnSpPr>
        <p:spPr>
          <a:xfrm flipH="1">
            <a:off x="2356615" y="1850899"/>
            <a:ext cx="393269" cy="2920932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字方塊 49"/>
          <p:cNvSpPr txBox="1"/>
          <p:nvPr/>
        </p:nvSpPr>
        <p:spPr>
          <a:xfrm>
            <a:off x="8756611" y="2804533"/>
            <a:ext cx="2294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>
                <a:latin typeface="Comic Sans MS" panose="030F0702030302020204" pitchFamily="66" charset="0"/>
              </a:rPr>
              <a:t>line width broadening</a:t>
            </a:r>
            <a:endParaRPr lang="zh-TW" altLang="en-US" sz="1600" b="1" dirty="0">
              <a:latin typeface="Comic Sans MS" panose="030F0702030302020204" pitchFamily="66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F126F2D-5644-4473-9079-7D2C7A038131}"/>
              </a:ext>
            </a:extLst>
          </p:cNvPr>
          <p:cNvSpPr txBox="1"/>
          <p:nvPr/>
        </p:nvSpPr>
        <p:spPr>
          <a:xfrm>
            <a:off x="5921320" y="6531602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13</a:t>
            </a:r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148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2" grpId="0"/>
      <p:bldP spid="37" grpId="0"/>
      <p:bldP spid="38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圖片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758" y="1713446"/>
            <a:ext cx="4841562" cy="3955466"/>
          </a:xfrm>
          <a:prstGeom prst="rect">
            <a:avLst/>
          </a:prstGeom>
        </p:spPr>
      </p:pic>
      <p:sp>
        <p:nvSpPr>
          <p:cNvPr id="51" name="文字方塊 50"/>
          <p:cNvSpPr txBox="1"/>
          <p:nvPr/>
        </p:nvSpPr>
        <p:spPr>
          <a:xfrm>
            <a:off x="8301720" y="4023493"/>
            <a:ext cx="2653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NON-perfect </a:t>
            </a:r>
          </a:p>
          <a:p>
            <a:pPr algn="ctr"/>
            <a:r>
              <a:rPr lang="en-US" altLang="zh-TW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destructive interference</a:t>
            </a:r>
            <a:endParaRPr lang="zh-TW" altLang="en-US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7780959" y="3887316"/>
                <a:ext cx="4974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TW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en-US" altLang="zh-TW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</m:oMath>
                  </m:oMathPara>
                </a14:m>
                <a:endParaRPr lang="zh-TW" alt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959" y="3887316"/>
                <a:ext cx="497444" cy="246221"/>
              </a:xfrm>
              <a:prstGeom prst="rect">
                <a:avLst/>
              </a:prstGeom>
              <a:blipFill>
                <a:blip r:embed="rId5"/>
                <a:stretch>
                  <a:fillRect l="-9756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/>
          <p:cNvSpPr/>
          <p:nvPr/>
        </p:nvSpPr>
        <p:spPr>
          <a:xfrm>
            <a:off x="0" y="-5230"/>
            <a:ext cx="12192000" cy="727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90219" y="69345"/>
            <a:ext cx="10229850" cy="680724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b="1" dirty="0">
                <a:latin typeface="Comic Sans MS" panose="030F0702030302020204" pitchFamily="66" charset="0"/>
              </a:rPr>
              <a:t>Loading efficiency : measure of </a:t>
            </a:r>
            <a:r>
              <a:rPr lang="en-US" altLang="zh-TW" sz="2800" b="1" dirty="0" err="1">
                <a:latin typeface="Comic Sans MS" panose="030F0702030302020204" pitchFamily="66" charset="0"/>
              </a:rPr>
              <a:t>decoherence</a:t>
            </a:r>
            <a:r>
              <a:rPr lang="en-US" altLang="zh-TW" sz="2800" b="1" dirty="0">
                <a:latin typeface="Comic Sans MS" panose="030F0702030302020204" pitchFamily="66" charset="0"/>
              </a:rPr>
              <a:t> rates</a:t>
            </a:r>
            <a:endParaRPr lang="zh-TW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6574536"/>
            <a:ext cx="12192000" cy="2834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8756611" y="5686164"/>
                <a:ext cx="671529" cy="2889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p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6611" y="5686164"/>
                <a:ext cx="671529" cy="288990"/>
              </a:xfrm>
              <a:prstGeom prst="rect">
                <a:avLst/>
              </a:prstGeom>
              <a:blipFill>
                <a:blip r:embed="rId6"/>
                <a:stretch>
                  <a:fillRect l="-7207" t="-6383" r="-3604" b="-340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8278403" y="2809887"/>
                <a:ext cx="401264" cy="2682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16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1600" b="1" i="1" smtClean="0">
                              <a:latin typeface="Cambria Math" panose="02040503050406030204" pitchFamily="18" charset="0"/>
                            </a:rPr>
                            <m:t>𝒐𝒑𝒕</m:t>
                          </m:r>
                        </m:sub>
                      </m:sSub>
                    </m:oMath>
                  </m:oMathPara>
                </a14:m>
                <a:endParaRPr lang="zh-TW" altLang="en-US" sz="1600" b="1" dirty="0"/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403" y="2809887"/>
                <a:ext cx="401264" cy="268279"/>
              </a:xfrm>
              <a:prstGeom prst="rect">
                <a:avLst/>
              </a:prstGeom>
              <a:blipFill>
                <a:blip r:embed="rId7"/>
                <a:stretch>
                  <a:fillRect l="-6061" r="-7576" b="-227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文字方塊 49"/>
          <p:cNvSpPr txBox="1"/>
          <p:nvPr/>
        </p:nvSpPr>
        <p:spPr>
          <a:xfrm>
            <a:off x="8756611" y="2804533"/>
            <a:ext cx="2294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>
                <a:latin typeface="Comic Sans MS" panose="030F0702030302020204" pitchFamily="66" charset="0"/>
              </a:rPr>
              <a:t>line width broadening</a:t>
            </a:r>
            <a:endParaRPr lang="zh-TW" altLang="en-US" sz="16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2839024" y="5083944"/>
                <a:ext cx="1680717" cy="619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p>
                          <m:r>
                            <a:rPr lang="en-US" altLang="zh-TW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p>
                      </m:sSup>
                      <m:r>
                        <a:rPr lang="en-US" altLang="zh-TW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TW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  <m:sub>
                                  <m: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𝒎𝒂𝒙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𝒐𝒑𝒕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024" y="5083944"/>
                <a:ext cx="1680717" cy="6190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24"/>
          <p:cNvSpPr txBox="1"/>
          <p:nvPr/>
        </p:nvSpPr>
        <p:spPr>
          <a:xfrm flipH="1">
            <a:off x="1393419" y="2168096"/>
            <a:ext cx="4571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Comic Sans MS" panose="030F0702030302020204" pitchFamily="66" charset="0"/>
              </a:rPr>
              <a:t>Spontaneous emission rate</a:t>
            </a:r>
            <a:endParaRPr lang="zh-TW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 flipH="1">
            <a:off x="2001920" y="4103175"/>
            <a:ext cx="4571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Comic Sans MS" panose="030F0702030302020204" pitchFamily="66" charset="0"/>
              </a:rPr>
              <a:t>Pure dephasing rate</a:t>
            </a:r>
            <a:endParaRPr lang="zh-TW" altLang="en-US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2979287" y="3020060"/>
                <a:ext cx="1400190" cy="619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altLang="zh-TW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altLang="zh-TW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e>
                                <m:sub>
                                  <m:r>
                                    <a:rPr lang="en-US" altLang="zh-TW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𝒎𝒂𝒙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𝒐𝒑𝒕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287" y="3020060"/>
                <a:ext cx="1400190" cy="6190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>
            <a:extLst>
              <a:ext uri="{FF2B5EF4-FFF2-40B4-BE49-F238E27FC236}">
                <a16:creationId xmlns:a16="http://schemas.microsoft.com/office/drawing/2014/main" id="{F61FD107-169E-41CD-B57D-E8EB4A21EEFF}"/>
              </a:ext>
            </a:extLst>
          </p:cNvPr>
          <p:cNvSpPr txBox="1"/>
          <p:nvPr/>
        </p:nvSpPr>
        <p:spPr>
          <a:xfrm>
            <a:off x="5921320" y="6531602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14</a:t>
            </a:r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29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5230"/>
            <a:ext cx="12192000" cy="727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81075" y="-5230"/>
            <a:ext cx="10229850" cy="727606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Outline</a:t>
            </a:r>
            <a:endParaRPr lang="zh-TW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74536"/>
            <a:ext cx="12192000" cy="2834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981075" y="1324743"/>
            <a:ext cx="6864380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3200" dirty="0">
                <a:latin typeface="Comic Sans MS" panose="030F0702030302020204" pitchFamily="66" charset="0"/>
              </a:rPr>
              <a:t>Introduction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Quantum network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Motivation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3200" dirty="0">
                <a:latin typeface="Comic Sans MS" panose="030F0702030302020204" pitchFamily="66" charset="0"/>
              </a:rPr>
              <a:t>Model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zh-TW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Transmon</a:t>
            </a:r>
            <a:r>
              <a:rPr lang="en-US" altLang="zh-TW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as a qubit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3200" dirty="0">
                <a:latin typeface="Comic Sans MS" panose="030F0702030302020204" pitchFamily="66" charset="0"/>
              </a:rPr>
              <a:t>Results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Analytical analysis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 effect of band width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 effect of pure dephasing process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Comparison to single-photon </a:t>
            </a:r>
            <a:r>
              <a:rPr lang="en-US" altLang="zh-TW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Fock</a:t>
            </a:r>
            <a:r>
              <a:rPr lang="en-US" altLang="zh-TW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state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3200" dirty="0">
                <a:latin typeface="Comic Sans MS" panose="030F0702030302020204" pitchFamily="66" charset="0"/>
              </a:rPr>
              <a:t>Conclusion</a:t>
            </a:r>
            <a:endParaRPr lang="zh-TW" alt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430" y="1368688"/>
            <a:ext cx="4662639" cy="381181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482" y="1346786"/>
            <a:ext cx="4657044" cy="380724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-5230"/>
            <a:ext cx="12192000" cy="727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90219" y="69345"/>
            <a:ext cx="10229850" cy="680724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b="1" dirty="0">
                <a:latin typeface="Comic Sans MS" panose="030F0702030302020204" pitchFamily="66" charset="0"/>
              </a:rPr>
              <a:t>Comparison to single-photon </a:t>
            </a:r>
            <a:r>
              <a:rPr lang="en-US" altLang="zh-TW" sz="2800" b="1" dirty="0" err="1">
                <a:latin typeface="Comic Sans MS" panose="030F0702030302020204" pitchFamily="66" charset="0"/>
              </a:rPr>
              <a:t>Fock</a:t>
            </a:r>
            <a:r>
              <a:rPr lang="en-US" altLang="zh-TW" sz="2800" b="1" dirty="0">
                <a:latin typeface="Comic Sans MS" panose="030F0702030302020204" pitchFamily="66" charset="0"/>
              </a:rPr>
              <a:t> state</a:t>
            </a:r>
            <a:endParaRPr lang="zh-TW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6574536"/>
            <a:ext cx="12192000" cy="2834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137265" y="5162652"/>
                <a:ext cx="419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zh-TW" altLang="en-US" b="1" i="1" smtClean="0"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265" y="5162652"/>
                <a:ext cx="419922" cy="276999"/>
              </a:xfrm>
              <a:prstGeom prst="rect">
                <a:avLst/>
              </a:prstGeom>
              <a:blipFill>
                <a:blip r:embed="rId6"/>
                <a:stretch>
                  <a:fillRect l="-13043" r="-8696" b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010508" y="3109504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TW" b="1" i="1" smtClean="0">
                          <a:latin typeface="Cambria Math" panose="02040503050406030204" pitchFamily="18" charset="0"/>
                        </a:rPr>
                        <m:t>𝜼</m:t>
                      </m:r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508" y="3109504"/>
                <a:ext cx="192360" cy="276999"/>
              </a:xfrm>
              <a:prstGeom prst="rect">
                <a:avLst/>
              </a:prstGeom>
              <a:blipFill>
                <a:blip r:embed="rId7"/>
                <a:stretch>
                  <a:fillRect l="-32258" r="-32258" b="-239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3557187" y="2193169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Fock</a:t>
            </a:r>
            <a:r>
              <a:rPr lang="en-US" altLang="zh-TW" sz="1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state</a:t>
            </a:r>
            <a:endParaRPr lang="zh-TW" altLang="en-US" sz="1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119567" y="3612488"/>
            <a:ext cx="1681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>
                <a:latin typeface="Comic Sans MS" panose="030F0702030302020204" pitchFamily="66" charset="0"/>
              </a:rPr>
              <a:t>Coherent state</a:t>
            </a:r>
            <a:endParaRPr lang="zh-TW" altLang="en-US" sz="16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598688" y="1050719"/>
                <a:ext cx="1497076" cy="2889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p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𝟎𝟕𝟒</m:t>
                      </m:r>
                      <m:sSub>
                        <m:sSub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688" y="1050719"/>
                <a:ext cx="1497076" cy="288990"/>
              </a:xfrm>
              <a:prstGeom prst="rect">
                <a:avLst/>
              </a:prstGeom>
              <a:blipFill>
                <a:blip r:embed="rId8"/>
                <a:stretch>
                  <a:fillRect l="-3252" t="-6250" r="-1626" b="-208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4049132" y="5553380"/>
            <a:ext cx="4112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en-US" altLang="zh-TW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Fock</a:t>
            </a:r>
            <a:r>
              <a:rPr lang="en-US" altLang="zh-TW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state is more robust </a:t>
            </a:r>
          </a:p>
          <a:p>
            <a:pPr algn="ctr"/>
            <a:r>
              <a:rPr lang="en-US" altLang="zh-TW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against </a:t>
            </a:r>
            <a:r>
              <a:rPr lang="en-US" altLang="zh-TW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decoherence</a:t>
            </a:r>
            <a:r>
              <a:rPr lang="en-US" altLang="zh-TW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rates.</a:t>
            </a:r>
            <a:endParaRPr lang="zh-TW" alt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2206205" y="2531723"/>
            <a:ext cx="0" cy="3991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1904680" y="2998214"/>
            <a:ext cx="603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b="1" dirty="0">
                <a:latin typeface="Comic Sans MS" panose="030F0702030302020204" pitchFamily="66" charset="0"/>
              </a:rPr>
              <a:t>76%</a:t>
            </a:r>
            <a:endParaRPr lang="zh-TW" altLang="en-US" sz="16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8552986" y="5120073"/>
                <a:ext cx="671529" cy="2889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p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2986" y="5120073"/>
                <a:ext cx="671529" cy="288990"/>
              </a:xfrm>
              <a:prstGeom prst="rect">
                <a:avLst/>
              </a:prstGeom>
              <a:blipFill>
                <a:blip r:embed="rId9"/>
                <a:stretch>
                  <a:fillRect l="-7273" t="-6383" r="-4545" b="-340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8323500" y="2485053"/>
                <a:ext cx="401264" cy="2682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16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TW" sz="1600" b="1" i="1" smtClean="0">
                              <a:latin typeface="Cambria Math" panose="02040503050406030204" pitchFamily="18" charset="0"/>
                            </a:rPr>
                            <m:t>𝒐𝒑𝒕</m:t>
                          </m:r>
                        </m:sub>
                      </m:sSub>
                    </m:oMath>
                  </m:oMathPara>
                </a14:m>
                <a:endParaRPr lang="zh-TW" altLang="en-US" sz="1600" b="1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500" y="2485053"/>
                <a:ext cx="401264" cy="268279"/>
              </a:xfrm>
              <a:prstGeom prst="rect">
                <a:avLst/>
              </a:prstGeom>
              <a:blipFill>
                <a:blip r:embed="rId10"/>
                <a:stretch>
                  <a:fillRect l="-6061" r="-7576" b="-227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8304264" y="3748497"/>
                <a:ext cx="4974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TW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en-US" altLang="zh-TW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</m:oMath>
                  </m:oMathPara>
                </a14:m>
                <a:endParaRPr lang="zh-TW" alt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264" y="3748497"/>
                <a:ext cx="497444" cy="246221"/>
              </a:xfrm>
              <a:prstGeom prst="rect">
                <a:avLst/>
              </a:prstGeom>
              <a:blipFill>
                <a:blip r:embed="rId11"/>
                <a:stretch>
                  <a:fillRect l="-9756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7677236" y="925978"/>
            <a:ext cx="2595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err="1">
                <a:latin typeface="Comic Sans MS" panose="030F0702030302020204" pitchFamily="66" charset="0"/>
              </a:rPr>
              <a:t>Fock</a:t>
            </a:r>
            <a:r>
              <a:rPr lang="en-US" altLang="zh-TW" sz="1600" b="1" dirty="0">
                <a:latin typeface="Comic Sans MS" panose="030F0702030302020204" pitchFamily="66" charset="0"/>
              </a:rPr>
              <a:t> state : dotted line</a:t>
            </a:r>
            <a:endParaRPr lang="zh-TW" altLang="en-US" sz="1600" b="1" dirty="0">
              <a:latin typeface="Comic Sans MS" panose="030F0702030302020204" pitchFamily="66" charset="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7576247" y="1277809"/>
            <a:ext cx="2797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>
                <a:latin typeface="Comic Sans MS" panose="030F0702030302020204" pitchFamily="66" charset="0"/>
              </a:rPr>
              <a:t>coherent state : solid line</a:t>
            </a:r>
            <a:endParaRPr lang="zh-TW" altLang="en-US" sz="1600" b="1" dirty="0">
              <a:latin typeface="Comic Sans MS" panose="030F0702030302020204" pitchFamily="66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429AB50-13E9-49AE-81EB-F4690C5B459B}"/>
              </a:ext>
            </a:extLst>
          </p:cNvPr>
          <p:cNvSpPr txBox="1"/>
          <p:nvPr/>
        </p:nvSpPr>
        <p:spPr>
          <a:xfrm>
            <a:off x="5921320" y="6531602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15</a:t>
            </a:r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328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  <p:bldP spid="28" grpId="0"/>
      <p:bldP spid="29" grpId="0"/>
      <p:bldP spid="30" grpId="0"/>
      <p:bldP spid="14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-5230"/>
            <a:ext cx="12192000" cy="727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90219" y="69345"/>
            <a:ext cx="10229850" cy="680724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b="1" dirty="0">
                <a:latin typeface="Comic Sans MS" panose="030F0702030302020204" pitchFamily="66" charset="0"/>
              </a:rPr>
              <a:t>Conclusion</a:t>
            </a:r>
            <a:endParaRPr lang="zh-TW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6574536"/>
            <a:ext cx="12192000" cy="2834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21BCC47A-DD9C-4A12-BF07-6B49092C26BF}"/>
              </a:ext>
            </a:extLst>
          </p:cNvPr>
          <p:cNvSpPr txBox="1"/>
          <p:nvPr/>
        </p:nvSpPr>
        <p:spPr>
          <a:xfrm>
            <a:off x="5921320" y="6531602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16</a:t>
            </a:r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98E650AA-22A8-43E5-8042-71069697FB11}"/>
              </a:ext>
            </a:extLst>
          </p:cNvPr>
          <p:cNvSpPr txBox="1"/>
          <p:nvPr/>
        </p:nvSpPr>
        <p:spPr>
          <a:xfrm>
            <a:off x="587328" y="1413770"/>
            <a:ext cx="11097910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b="1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In a case when pure dephasing process is neglected, our </a:t>
            </a:r>
          </a:p>
          <a:p>
            <a:r>
              <a:rPr lang="en-US" altLang="zh-TW" sz="2800" b="1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  calculation shows the loading efficiency can reach 100% </a:t>
            </a:r>
          </a:p>
          <a:p>
            <a:r>
              <a:rPr lang="en-US" altLang="zh-TW" sz="2800" b="1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  due to destructive interference.</a:t>
            </a:r>
          </a:p>
          <a:p>
            <a:endParaRPr lang="en-US" altLang="zh-TW" sz="2800" b="1" dirty="0">
              <a:solidFill>
                <a:schemeClr val="bg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b="1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We have demonstrated that coherent state photons with an</a:t>
            </a:r>
          </a:p>
          <a:p>
            <a:r>
              <a:rPr lang="en-US" altLang="zh-TW" sz="2800" b="1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  optimal temporal waveform can be efficiently loaded on a</a:t>
            </a:r>
          </a:p>
          <a:p>
            <a:r>
              <a:rPr lang="en-US" altLang="zh-TW" sz="2800" b="1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  single superconducting artificial atom.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b="1" dirty="0">
              <a:solidFill>
                <a:schemeClr val="bg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b="1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The loading efficiency for single-photon </a:t>
            </a:r>
            <a:r>
              <a:rPr lang="en-US" altLang="zh-TW" sz="2800" b="1" dirty="0" err="1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Fock</a:t>
            </a:r>
            <a:r>
              <a:rPr lang="en-US" altLang="zh-TW" sz="2800" b="1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 state is more </a:t>
            </a:r>
          </a:p>
          <a:p>
            <a:r>
              <a:rPr lang="en-US" altLang="zh-TW" sz="2800" b="1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  robust against the pure dephasing process.</a:t>
            </a:r>
            <a:endParaRPr lang="en-US" altLang="zh-TW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7945161A-57C2-4507-A725-0A4703FD41B3}"/>
              </a:ext>
            </a:extLst>
          </p:cNvPr>
          <p:cNvSpPr txBox="1"/>
          <p:nvPr/>
        </p:nvSpPr>
        <p:spPr>
          <a:xfrm>
            <a:off x="587328" y="1413770"/>
            <a:ext cx="11097910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b="1" dirty="0">
                <a:latin typeface="Comic Sans MS" panose="030F0702030302020204" pitchFamily="66" charset="0"/>
              </a:rPr>
              <a:t>In a case when pure dephasing process is neglected, our </a:t>
            </a:r>
          </a:p>
          <a:p>
            <a:r>
              <a:rPr lang="en-US" altLang="zh-TW" sz="2800" b="1" dirty="0">
                <a:latin typeface="Comic Sans MS" panose="030F0702030302020204" pitchFamily="66" charset="0"/>
              </a:rPr>
              <a:t>  calculation shows the loading efficiency can reach 100% </a:t>
            </a:r>
          </a:p>
          <a:p>
            <a:r>
              <a:rPr lang="en-US" altLang="zh-TW" sz="2800" b="1" dirty="0">
                <a:latin typeface="Comic Sans MS" panose="030F0702030302020204" pitchFamily="66" charset="0"/>
              </a:rPr>
              <a:t>  due to destructive interference.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b="1" dirty="0">
                <a:latin typeface="Comic Sans MS" panose="030F0702030302020204" pitchFamily="66" charset="0"/>
              </a:rPr>
              <a:t>We have demonstrated that coherent state photons with an</a:t>
            </a:r>
          </a:p>
          <a:p>
            <a:r>
              <a:rPr lang="en-US" altLang="zh-TW" sz="2800" b="1" dirty="0">
                <a:latin typeface="Comic Sans MS" panose="030F0702030302020204" pitchFamily="66" charset="0"/>
              </a:rPr>
              <a:t>  optimal temporal waveform can be efficiently loaded on a</a:t>
            </a:r>
          </a:p>
          <a:p>
            <a:r>
              <a:rPr lang="en-US" altLang="zh-TW" sz="2800" b="1" dirty="0">
                <a:latin typeface="Comic Sans MS" panose="030F0702030302020204" pitchFamily="66" charset="0"/>
              </a:rPr>
              <a:t>  single superconducting artificial atom.  </a:t>
            </a:r>
          </a:p>
          <a:p>
            <a:r>
              <a:rPr lang="en-US" altLang="zh-TW" sz="2800" b="1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b="1" dirty="0">
                <a:latin typeface="Comic Sans MS" panose="030F0702030302020204" pitchFamily="66" charset="0"/>
              </a:rPr>
              <a:t>The loading efficiency for single-photon </a:t>
            </a:r>
            <a:r>
              <a:rPr lang="en-US" altLang="zh-TW" sz="2800" b="1" dirty="0" err="1">
                <a:latin typeface="Comic Sans MS" panose="030F0702030302020204" pitchFamily="66" charset="0"/>
              </a:rPr>
              <a:t>Fock</a:t>
            </a:r>
            <a:r>
              <a:rPr lang="en-US" altLang="zh-TW" sz="2800" b="1" dirty="0">
                <a:latin typeface="Comic Sans MS" panose="030F0702030302020204" pitchFamily="66" charset="0"/>
              </a:rPr>
              <a:t> state is more </a:t>
            </a:r>
          </a:p>
          <a:p>
            <a:r>
              <a:rPr lang="en-US" altLang="zh-TW" sz="2800" b="1" dirty="0">
                <a:latin typeface="Comic Sans MS" panose="030F0702030302020204" pitchFamily="66" charset="0"/>
              </a:rPr>
              <a:t>  robust against the pure dephasing process.</a:t>
            </a:r>
            <a:endParaRPr lang="en-US" altLang="zh-TW" sz="2800" dirty="0">
              <a:latin typeface="Comic Sans MS" panose="030F0702030302020204" pitchFamily="66" charset="0"/>
            </a:endParaRPr>
          </a:p>
          <a:p>
            <a:r>
              <a:rPr lang="en-US" altLang="zh-TW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464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5230"/>
            <a:ext cx="12192000" cy="727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81078" y="3045195"/>
            <a:ext cx="10229850" cy="727606"/>
          </a:xfrm>
        </p:spPr>
        <p:txBody>
          <a:bodyPr>
            <a:normAutofit/>
          </a:bodyPr>
          <a:lstStyle/>
          <a:p>
            <a:pPr algn="ctr"/>
            <a:r>
              <a:rPr lang="en-US" altLang="zh-TW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Thank you very much! </a:t>
            </a:r>
            <a:endParaRPr lang="zh-TW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74536"/>
            <a:ext cx="12192000" cy="2834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21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5230"/>
            <a:ext cx="12192000" cy="727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81078" y="3045195"/>
            <a:ext cx="10229850" cy="727606"/>
          </a:xfrm>
        </p:spPr>
        <p:txBody>
          <a:bodyPr>
            <a:normAutofit/>
          </a:bodyPr>
          <a:lstStyle/>
          <a:p>
            <a:pPr algn="ctr"/>
            <a:r>
              <a:rPr lang="en-US" altLang="zh-TW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Appendix</a:t>
            </a:r>
            <a:endParaRPr lang="zh-TW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74536"/>
            <a:ext cx="12192000" cy="2834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09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圖片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281" y="3257155"/>
            <a:ext cx="3977476" cy="2739000"/>
          </a:xfrm>
          <a:prstGeom prst="rect">
            <a:avLst/>
          </a:prstGeom>
        </p:spPr>
      </p:pic>
      <p:cxnSp>
        <p:nvCxnSpPr>
          <p:cNvPr id="37" name="直線接點 36"/>
          <p:cNvCxnSpPr>
            <a:stCxn id="35" idx="0"/>
          </p:cNvCxnSpPr>
          <p:nvPr/>
        </p:nvCxnSpPr>
        <p:spPr>
          <a:xfrm>
            <a:off x="7194175" y="5265816"/>
            <a:ext cx="0" cy="3287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0" y="-5230"/>
            <a:ext cx="12192000" cy="727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81075" y="-5230"/>
            <a:ext cx="10229850" cy="727606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Semi-infinite long 1D transmission line</a:t>
            </a:r>
            <a:endParaRPr lang="zh-TW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74536"/>
            <a:ext cx="12192000" cy="2834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034293" y="924298"/>
            <a:ext cx="6135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Why the semi-infinite long 1D TX line?</a:t>
            </a:r>
            <a:endParaRPr lang="zh-TW" altLang="en-US" sz="2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圓柱 9"/>
          <p:cNvSpPr/>
          <p:nvPr/>
        </p:nvSpPr>
        <p:spPr>
          <a:xfrm rot="16200000">
            <a:off x="4095017" y="288831"/>
            <a:ext cx="713232" cy="4462272"/>
          </a:xfrm>
          <a:prstGeom prst="can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3618467" y="1587885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latin typeface="Comic Sans MS" panose="030F0702030302020204" pitchFamily="66" charset="0"/>
              </a:rPr>
              <a:t>open TX line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448731" y="2471971"/>
            <a:ext cx="1438167" cy="218201"/>
            <a:chOff x="7311386" y="3897273"/>
            <a:chExt cx="1438167" cy="218201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11386" y="3897273"/>
              <a:ext cx="1419117" cy="218201"/>
            </a:xfrm>
            <a:prstGeom prst="rect">
              <a:avLst/>
            </a:prstGeom>
          </p:spPr>
        </p:pic>
        <p:sp>
          <p:nvSpPr>
            <p:cNvPr id="20" name="流程圖: 合併 19"/>
            <p:cNvSpPr/>
            <p:nvPr/>
          </p:nvSpPr>
          <p:spPr>
            <a:xfrm rot="-5400000">
              <a:off x="8575078" y="3911057"/>
              <a:ext cx="188259" cy="160691"/>
            </a:xfrm>
            <a:prstGeom prst="flowChartMerg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6851776" y="2486943"/>
            <a:ext cx="1438167" cy="218201"/>
            <a:chOff x="7311386" y="3897273"/>
            <a:chExt cx="1438167" cy="218201"/>
          </a:xfrm>
        </p:grpSpPr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11386" y="3897273"/>
              <a:ext cx="1419117" cy="218201"/>
            </a:xfrm>
            <a:prstGeom prst="rect">
              <a:avLst/>
            </a:prstGeom>
          </p:spPr>
        </p:pic>
        <p:sp>
          <p:nvSpPr>
            <p:cNvPr id="23" name="流程圖: 合併 22"/>
            <p:cNvSpPr/>
            <p:nvPr/>
          </p:nvSpPr>
          <p:spPr>
            <a:xfrm rot="-5400000">
              <a:off x="8575078" y="3911057"/>
              <a:ext cx="188259" cy="160691"/>
            </a:xfrm>
            <a:prstGeom prst="flowChartMerg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7" name="圓柱 26"/>
          <p:cNvSpPr/>
          <p:nvPr/>
        </p:nvSpPr>
        <p:spPr>
          <a:xfrm rot="16200000">
            <a:off x="4071656" y="2320460"/>
            <a:ext cx="713232" cy="4462272"/>
          </a:xfrm>
          <a:prstGeom prst="can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8797091" y="2392818"/>
                <a:ext cx="22690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TW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unc>
                        <m:func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𝒌𝒙</m:t>
                          </m:r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zh-TW" altLang="en-US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TW" altLang="en-US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7091" y="2392818"/>
                <a:ext cx="2269083" cy="276999"/>
              </a:xfrm>
              <a:prstGeom prst="rect">
                <a:avLst/>
              </a:prstGeom>
              <a:blipFill>
                <a:blip r:embed="rId5"/>
                <a:stretch>
                  <a:fillRect l="-3226" t="-2222" r="-3495" b="-3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/>
          <p:cNvSpPr txBox="1"/>
          <p:nvPr/>
        </p:nvSpPr>
        <p:spPr>
          <a:xfrm>
            <a:off x="3310262" y="3356146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latin typeface="Comic Sans MS" panose="030F0702030302020204" pitchFamily="66" charset="0"/>
              </a:rPr>
              <a:t>terminated TX line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grpSp>
        <p:nvGrpSpPr>
          <p:cNvPr id="60" name="群組 59"/>
          <p:cNvGrpSpPr/>
          <p:nvPr/>
        </p:nvGrpSpPr>
        <p:grpSpPr>
          <a:xfrm>
            <a:off x="6659408" y="4551595"/>
            <a:ext cx="524257" cy="524257"/>
            <a:chOff x="6708648" y="5037900"/>
            <a:chExt cx="524257" cy="524257"/>
          </a:xfrm>
        </p:grpSpPr>
        <p:cxnSp>
          <p:nvCxnSpPr>
            <p:cNvPr id="32" name="直線接點 31"/>
            <p:cNvCxnSpPr>
              <a:stCxn id="27" idx="3"/>
            </p:cNvCxnSpPr>
            <p:nvPr/>
          </p:nvCxnSpPr>
          <p:spPr>
            <a:xfrm flipV="1">
              <a:off x="6708648" y="5037900"/>
              <a:ext cx="52425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 rot="5400000" flipV="1">
              <a:off x="6970777" y="5300028"/>
              <a:ext cx="52425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流程圖: 磁碟 33"/>
          <p:cNvSpPr/>
          <p:nvPr/>
        </p:nvSpPr>
        <p:spPr>
          <a:xfrm>
            <a:off x="6828415" y="5030042"/>
            <a:ext cx="731520" cy="91621"/>
          </a:xfrm>
          <a:prstGeom prst="flowChartMagneticDisk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流程圖: 磁碟 34"/>
          <p:cNvSpPr/>
          <p:nvPr/>
        </p:nvSpPr>
        <p:spPr>
          <a:xfrm>
            <a:off x="6828415" y="5235276"/>
            <a:ext cx="731520" cy="91621"/>
          </a:xfrm>
          <a:prstGeom prst="flowChartMagneticDisk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9" name="直線接點 38"/>
          <p:cNvCxnSpPr/>
          <p:nvPr/>
        </p:nvCxnSpPr>
        <p:spPr>
          <a:xfrm>
            <a:off x="6992387" y="5583699"/>
            <a:ext cx="42641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7057169" y="5684920"/>
            <a:ext cx="274011" cy="23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 flipV="1">
            <a:off x="7109454" y="5791516"/>
            <a:ext cx="192275" cy="12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群組 47"/>
          <p:cNvGrpSpPr/>
          <p:nvPr/>
        </p:nvGrpSpPr>
        <p:grpSpPr>
          <a:xfrm>
            <a:off x="533417" y="4296517"/>
            <a:ext cx="1438167" cy="218201"/>
            <a:chOff x="7311386" y="3897273"/>
            <a:chExt cx="1438167" cy="218201"/>
          </a:xfrm>
        </p:grpSpPr>
        <p:pic>
          <p:nvPicPr>
            <p:cNvPr id="49" name="圖片 48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11386" y="3897273"/>
              <a:ext cx="1419117" cy="218201"/>
            </a:xfrm>
            <a:prstGeom prst="rect">
              <a:avLst/>
            </a:prstGeom>
          </p:spPr>
        </p:pic>
        <p:sp>
          <p:nvSpPr>
            <p:cNvPr id="50" name="流程圖: 合併 49"/>
            <p:cNvSpPr/>
            <p:nvPr/>
          </p:nvSpPr>
          <p:spPr>
            <a:xfrm rot="-5400000">
              <a:off x="8575078" y="3911057"/>
              <a:ext cx="188259" cy="160691"/>
            </a:xfrm>
            <a:prstGeom prst="flowChartMerg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1" name="群組 50"/>
          <p:cNvGrpSpPr/>
          <p:nvPr/>
        </p:nvGrpSpPr>
        <p:grpSpPr>
          <a:xfrm rot="10800000">
            <a:off x="646193" y="4654269"/>
            <a:ext cx="1438167" cy="218201"/>
            <a:chOff x="7311386" y="3897273"/>
            <a:chExt cx="1438167" cy="218201"/>
          </a:xfrm>
        </p:grpSpPr>
        <p:pic>
          <p:nvPicPr>
            <p:cNvPr id="52" name="圖片 51"/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11386" y="3897273"/>
              <a:ext cx="1419117" cy="218201"/>
            </a:xfrm>
            <a:prstGeom prst="rect">
              <a:avLst/>
            </a:prstGeom>
          </p:spPr>
        </p:pic>
        <p:sp>
          <p:nvSpPr>
            <p:cNvPr id="53" name="流程圖: 合併 52"/>
            <p:cNvSpPr/>
            <p:nvPr/>
          </p:nvSpPr>
          <p:spPr>
            <a:xfrm rot="-5400000">
              <a:off x="8575078" y="3911057"/>
              <a:ext cx="188259" cy="160691"/>
            </a:xfrm>
            <a:prstGeom prst="flowChartMerg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632497" y="3899160"/>
                <a:ext cx="14282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𝒌𝒙</m:t>
                          </m:r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zh-TW" altLang="en-US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TW" altLang="en-US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97" y="3899160"/>
                <a:ext cx="1428276" cy="276999"/>
              </a:xfrm>
              <a:prstGeom prst="rect">
                <a:avLst/>
              </a:prstGeom>
              <a:blipFill>
                <a:blip r:embed="rId6"/>
                <a:stretch>
                  <a:fillRect l="-2137" t="-2222" r="-5983" b="-3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632497" y="5082723"/>
                <a:ext cx="14282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𝒌𝒙</m:t>
                          </m:r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zh-TW" altLang="en-US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TW" altLang="en-US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97" y="5082723"/>
                <a:ext cx="1428276" cy="276999"/>
              </a:xfrm>
              <a:prstGeom prst="rect">
                <a:avLst/>
              </a:prstGeom>
              <a:blipFill>
                <a:blip r:embed="rId7"/>
                <a:stretch>
                  <a:fillRect l="-2137" r="-5983" b="-3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線單箭頭接點 55"/>
          <p:cNvCxnSpPr/>
          <p:nvPr/>
        </p:nvCxnSpPr>
        <p:spPr>
          <a:xfrm flipV="1">
            <a:off x="11352421" y="3115327"/>
            <a:ext cx="0" cy="27924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>
            <a:off x="8270893" y="5723818"/>
            <a:ext cx="33815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字方塊 58"/>
          <p:cNvSpPr txBox="1"/>
          <p:nvPr/>
        </p:nvSpPr>
        <p:spPr>
          <a:xfrm>
            <a:off x="9452536" y="585901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latin typeface="Comic Sans MS" panose="030F0702030302020204" pitchFamily="66" charset="0"/>
              </a:rPr>
              <a:t>Position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461175" y="5590499"/>
            <a:ext cx="3829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tunable qubit-photon coupling</a:t>
            </a:r>
          </a:p>
          <a:p>
            <a:pPr algn="ctr"/>
            <a:r>
              <a:rPr lang="en-US" altLang="zh-TW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or natural linewidth</a:t>
            </a:r>
            <a:endParaRPr lang="zh-TW" alt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1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7" grpId="0" animBg="1"/>
      <p:bldP spid="28" grpId="0"/>
      <p:bldP spid="30" grpId="0"/>
      <p:bldP spid="34" grpId="0" animBg="1"/>
      <p:bldP spid="35" grpId="0" animBg="1"/>
      <p:bldP spid="54" grpId="0"/>
      <p:bldP spid="55" grpId="0"/>
      <p:bldP spid="59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5230"/>
            <a:ext cx="12192000" cy="727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81075" y="-5230"/>
            <a:ext cx="10229850" cy="727606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Experimental realization : single qubit</a:t>
            </a:r>
            <a:endParaRPr lang="zh-TW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74536"/>
            <a:ext cx="12192000" cy="2834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" name="圖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3" y="851518"/>
            <a:ext cx="5573099" cy="3323540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672" y="4366026"/>
            <a:ext cx="5111897" cy="1861949"/>
          </a:xfrm>
          <a:prstGeom prst="rect">
            <a:avLst/>
          </a:prstGeom>
        </p:spPr>
      </p:pic>
      <p:sp>
        <p:nvSpPr>
          <p:cNvPr id="44" name="文字方塊 43"/>
          <p:cNvSpPr txBox="1"/>
          <p:nvPr/>
        </p:nvSpPr>
        <p:spPr>
          <a:xfrm>
            <a:off x="0" y="6247367"/>
            <a:ext cx="3911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>
                <a:latin typeface="Comic Sans MS" panose="030F0702030302020204" pitchFamily="66" charset="0"/>
              </a:rPr>
              <a:t>I.C. Hoi</a:t>
            </a:r>
            <a:r>
              <a:rPr lang="en-US" altLang="zh-TW" sz="1400" b="1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n-US" altLang="zh-TW" sz="1400" b="1" dirty="0">
                <a:latin typeface="Comic Sans MS" panose="030F0702030302020204" pitchFamily="66" charset="0"/>
              </a:rPr>
              <a:t>Nature Physics 11,  1045(2015)</a:t>
            </a:r>
            <a:endParaRPr lang="zh-TW" altLang="en-US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5510" y="1632608"/>
            <a:ext cx="4972050" cy="4162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8021746" y="1306455"/>
                <a:ext cx="2439579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altLang="zh-TW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zh-TW" altLang="en-US" b="1" i="1" smtClean="0">
                          <a:latin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)~</m:t>
                      </m:r>
                      <m:sSup>
                        <m:sSup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TW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746" y="1306455"/>
                <a:ext cx="2439579" cy="283219"/>
              </a:xfrm>
              <a:prstGeom prst="rect">
                <a:avLst/>
              </a:prstGeom>
              <a:blipFill>
                <a:blip r:embed="rId6"/>
                <a:stretch>
                  <a:fillRect l="-2000" r="-3250" b="-361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0ED22056-BA13-456B-AC75-2245285001E5}"/>
              </a:ext>
            </a:extLst>
          </p:cNvPr>
          <p:cNvSpPr txBox="1"/>
          <p:nvPr/>
        </p:nvSpPr>
        <p:spPr>
          <a:xfrm>
            <a:off x="7055680" y="5837967"/>
            <a:ext cx="4371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>
                <a:latin typeface="Comic Sans MS" panose="030F0702030302020204" pitchFamily="66" charset="0"/>
              </a:rPr>
              <a:t>probing the vacuum by adjusting the </a:t>
            </a:r>
          </a:p>
          <a:p>
            <a:pPr algn="ctr"/>
            <a:r>
              <a:rPr lang="en-US" altLang="zh-TW" b="1" dirty="0">
                <a:latin typeface="Comic Sans MS" panose="030F0702030302020204" pitchFamily="66" charset="0"/>
              </a:rPr>
              <a:t>effective position of the qubit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19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9BCBC10C-108D-44EA-8938-57EB72D6B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474" y="1407780"/>
            <a:ext cx="4766399" cy="364248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-5230"/>
            <a:ext cx="12192000" cy="727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81075" y="-5230"/>
            <a:ext cx="10229850" cy="727606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Experimental realization : two qubits</a:t>
            </a:r>
            <a:endParaRPr lang="zh-TW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74536"/>
            <a:ext cx="12192000" cy="2834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文字方塊 43"/>
          <p:cNvSpPr txBox="1"/>
          <p:nvPr/>
        </p:nvSpPr>
        <p:spPr>
          <a:xfrm>
            <a:off x="4714612" y="836264"/>
            <a:ext cx="2993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>
                <a:latin typeface="Comic Sans MS" panose="030F0702030302020204" pitchFamily="66" charset="0"/>
              </a:rPr>
              <a:t>KT Lin</a:t>
            </a:r>
            <a:r>
              <a:rPr lang="en-US" altLang="zh-TW" sz="1400" b="1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n-US" altLang="zh-TW" sz="1400" b="1" dirty="0">
                <a:latin typeface="Comic Sans MS" panose="030F0702030302020204" pitchFamily="66" charset="0"/>
              </a:rPr>
              <a:t>PRL 123, 633602(2019)</a:t>
            </a:r>
            <a:endParaRPr lang="zh-TW" altLang="en-US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0ADA271-7A58-4BCF-A031-1E868CA1B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189" y="841015"/>
            <a:ext cx="2809875" cy="257175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64AE6C0F-99C4-445F-ABEB-4B8FD1EB0A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06" y="3356452"/>
            <a:ext cx="4834322" cy="2682530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ABAF7D94-0DFE-40A9-AA75-98571685B1E0}"/>
              </a:ext>
            </a:extLst>
          </p:cNvPr>
          <p:cNvSpPr txBox="1"/>
          <p:nvPr/>
        </p:nvSpPr>
        <p:spPr>
          <a:xfrm>
            <a:off x="2914754" y="5863096"/>
            <a:ext cx="3844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>
                <a:latin typeface="Comic Sans MS" panose="030F0702030302020204" pitchFamily="66" charset="0"/>
              </a:rPr>
              <a:t>KT Lin</a:t>
            </a:r>
            <a:r>
              <a:rPr lang="en-US" altLang="zh-TW" sz="1400" b="1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n-US" altLang="zh-TW" sz="1400" b="1" dirty="0">
                <a:latin typeface="Comic Sans MS" panose="030F0702030302020204" pitchFamily="66" charset="0"/>
              </a:rPr>
              <a:t>Scientific Report 9, 19175(2019)</a:t>
            </a:r>
            <a:endParaRPr lang="zh-TW" alt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DF0DF6E-A8E4-4CF1-9462-767ABFD8305D}"/>
              </a:ext>
            </a:extLst>
          </p:cNvPr>
          <p:cNvSpPr txBox="1"/>
          <p:nvPr/>
        </p:nvSpPr>
        <p:spPr>
          <a:xfrm>
            <a:off x="6820913" y="5392651"/>
            <a:ext cx="4711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>
                <a:latin typeface="Comic Sans MS" panose="030F0702030302020204" pitchFamily="66" charset="0"/>
              </a:rPr>
              <a:t>observation of the large collective Lamb</a:t>
            </a:r>
          </a:p>
          <a:p>
            <a:pPr algn="ctr"/>
            <a:r>
              <a:rPr lang="en-US" altLang="zh-TW" b="1" dirty="0">
                <a:latin typeface="Comic Sans MS" panose="030F0702030302020204" pitchFamily="66" charset="0"/>
              </a:rPr>
              <a:t>in a waveguide system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47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5230"/>
            <a:ext cx="12192000" cy="727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81075" y="-5230"/>
            <a:ext cx="10229850" cy="727606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Outline</a:t>
            </a:r>
            <a:endParaRPr lang="zh-TW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74536"/>
            <a:ext cx="12192000" cy="2834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981075" y="1324743"/>
            <a:ext cx="6864380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3200" dirty="0">
                <a:latin typeface="Comic Sans MS" panose="030F0702030302020204" pitchFamily="66" charset="0"/>
              </a:rPr>
              <a:t>Introduction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Quantum network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Motivation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Model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zh-TW" sz="2400" dirty="0" err="1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Transmon</a:t>
            </a: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 as a qubit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Results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Analytical analysis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The effect of band width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The effect of pure dephasing process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Comparison to single-photon </a:t>
            </a:r>
            <a:r>
              <a:rPr lang="en-US" altLang="zh-TW" sz="2400" dirty="0" err="1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Fock</a:t>
            </a: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 state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Conclusion</a:t>
            </a:r>
            <a:endParaRPr lang="zh-TW" altLang="en-US" sz="3200" dirty="0">
              <a:solidFill>
                <a:schemeClr val="bg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29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5230"/>
            <a:ext cx="12192000" cy="727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81075" y="-5230"/>
            <a:ext cx="10229850" cy="727606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Quantum network : introduction</a:t>
            </a:r>
            <a:endParaRPr lang="zh-TW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74536"/>
            <a:ext cx="12192000" cy="2834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文字方塊 60"/>
          <p:cNvSpPr txBox="1"/>
          <p:nvPr/>
        </p:nvSpPr>
        <p:spPr>
          <a:xfrm>
            <a:off x="5993514" y="653160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1</a:t>
            </a:r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B2D6B41-3F3C-4BBE-B1F3-7A785C4F7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734" y="1195644"/>
            <a:ext cx="3667125" cy="367665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16F5187C-216A-418A-A86A-2F90E1D847F3}"/>
              </a:ext>
            </a:extLst>
          </p:cNvPr>
          <p:cNvSpPr txBox="1"/>
          <p:nvPr/>
        </p:nvSpPr>
        <p:spPr>
          <a:xfrm>
            <a:off x="590504" y="5080718"/>
            <a:ext cx="5373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latin typeface="Comic Sans MS" panose="030F0702030302020204" pitchFamily="66" charset="0"/>
              </a:rPr>
              <a:t>Quantum node : a group of qubits/single qubit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AFA93EF4-9486-43DB-9A8E-3520687AF618}"/>
              </a:ext>
            </a:extLst>
          </p:cNvPr>
          <p:cNvSpPr txBox="1"/>
          <p:nvPr/>
        </p:nvSpPr>
        <p:spPr>
          <a:xfrm>
            <a:off x="738443" y="5821424"/>
            <a:ext cx="535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latin typeface="Comic Sans MS" panose="030F0702030302020204" pitchFamily="66" charset="0"/>
              </a:rPr>
              <a:t>Quantum channel : optical fiber, waveguide,…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44" name="文字方塊 3">
            <a:extLst>
              <a:ext uri="{FF2B5EF4-FFF2-40B4-BE49-F238E27FC236}">
                <a16:creationId xmlns:a16="http://schemas.microsoft.com/office/drawing/2014/main" id="{8AC2E540-8B71-4B03-B7E9-A268E002B862}"/>
              </a:ext>
            </a:extLst>
          </p:cNvPr>
          <p:cNvSpPr txBox="1"/>
          <p:nvPr/>
        </p:nvSpPr>
        <p:spPr>
          <a:xfrm>
            <a:off x="0" y="887867"/>
            <a:ext cx="3073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Kimble, Nature 453 1023(2008).</a:t>
            </a:r>
            <a:endParaRPr lang="zh-TW" altLang="en-US" sz="14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CEAFBF52-78FE-408B-BDFA-7791BA9E9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593" y="1570750"/>
            <a:ext cx="4863065" cy="1157873"/>
          </a:xfrm>
          <a:prstGeom prst="rect">
            <a:avLst/>
          </a:prstGeom>
        </p:spPr>
      </p:pic>
      <p:sp>
        <p:nvSpPr>
          <p:cNvPr id="47" name="文字方塊 3">
            <a:extLst>
              <a:ext uri="{FF2B5EF4-FFF2-40B4-BE49-F238E27FC236}">
                <a16:creationId xmlns:a16="http://schemas.microsoft.com/office/drawing/2014/main" id="{AA0060BB-4C7D-4119-A0CD-5137AC1E61A4}"/>
              </a:ext>
            </a:extLst>
          </p:cNvPr>
          <p:cNvSpPr txBox="1"/>
          <p:nvPr/>
        </p:nvSpPr>
        <p:spPr>
          <a:xfrm>
            <a:off x="8524613" y="1064930"/>
            <a:ext cx="3736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Duan</a:t>
            </a:r>
            <a:r>
              <a:rPr lang="en-US" altLang="zh-TW" sz="1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, Rev. Mod. Phys.  82 1209(2010).</a:t>
            </a:r>
            <a:endParaRPr lang="zh-TW" altLang="en-US" sz="14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47A048D-2C78-4C6F-B8F6-8B0C11B1347A}"/>
              </a:ext>
            </a:extLst>
          </p:cNvPr>
          <p:cNvSpPr txBox="1"/>
          <p:nvPr/>
        </p:nvSpPr>
        <p:spPr>
          <a:xfrm>
            <a:off x="6285638" y="5352247"/>
            <a:ext cx="53303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How to efficiently load photons from node </a:t>
            </a:r>
          </a:p>
          <a:p>
            <a:pPr algn="ctr"/>
            <a:r>
              <a:rPr lang="en-US" altLang="zh-TW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to node through quantum channel?</a:t>
            </a:r>
            <a:endParaRPr lang="zh-TW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22DA3D2B-21EE-4B12-9F3A-ABE40BCC5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30" y="3037847"/>
            <a:ext cx="5875189" cy="1834447"/>
          </a:xfrm>
          <a:prstGeom prst="rect">
            <a:avLst/>
          </a:prstGeom>
        </p:spPr>
      </p:pic>
      <p:sp>
        <p:nvSpPr>
          <p:cNvPr id="15" name="文字方塊 3">
            <a:extLst>
              <a:ext uri="{FF2B5EF4-FFF2-40B4-BE49-F238E27FC236}">
                <a16:creationId xmlns:a16="http://schemas.microsoft.com/office/drawing/2014/main" id="{0305E4C2-9F75-4816-9570-947E5A7523D4}"/>
              </a:ext>
            </a:extLst>
          </p:cNvPr>
          <p:cNvSpPr txBox="1"/>
          <p:nvPr/>
        </p:nvSpPr>
        <p:spPr>
          <a:xfrm>
            <a:off x="9039978" y="3188254"/>
            <a:ext cx="2706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Cirac</a:t>
            </a:r>
            <a:r>
              <a:rPr lang="en-US" altLang="zh-TW" sz="1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, PRL.  78 3221(1997).</a:t>
            </a:r>
            <a:endParaRPr lang="zh-TW" altLang="en-US" sz="14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66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2" grpId="0"/>
      <p:bldP spid="47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5230"/>
            <a:ext cx="12192000" cy="727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81075" y="-5230"/>
            <a:ext cx="10229850" cy="727606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Quantum network : time reversal symmetry</a:t>
            </a:r>
            <a:endParaRPr lang="zh-TW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74536"/>
            <a:ext cx="12192000" cy="2834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文字方塊 60"/>
          <p:cNvSpPr txBox="1"/>
          <p:nvPr/>
        </p:nvSpPr>
        <p:spPr>
          <a:xfrm>
            <a:off x="5968347" y="653160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2</a:t>
            </a:r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BAD43E9-61DC-40D6-B273-95E5CF43F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4" y="1510819"/>
            <a:ext cx="5476875" cy="155257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F31A5F35-9BD3-4B28-85CD-594ECC709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675" y="3191682"/>
            <a:ext cx="4326912" cy="3110900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FB47F2F7-1ED7-4D4B-B392-C1DD92274322}"/>
              </a:ext>
            </a:extLst>
          </p:cNvPr>
          <p:cNvSpPr txBox="1"/>
          <p:nvPr/>
        </p:nvSpPr>
        <p:spPr>
          <a:xfrm>
            <a:off x="228267" y="1135409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latin typeface="Comic Sans MS" panose="030F0702030302020204" pitchFamily="66" charset="0"/>
              </a:rPr>
              <a:t>single photon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19" name="文字方塊 3">
            <a:extLst>
              <a:ext uri="{FF2B5EF4-FFF2-40B4-BE49-F238E27FC236}">
                <a16:creationId xmlns:a16="http://schemas.microsoft.com/office/drawing/2014/main" id="{9E576BF1-E8E0-4683-8FE1-B3D48CFFEA57}"/>
              </a:ext>
            </a:extLst>
          </p:cNvPr>
          <p:cNvSpPr txBox="1"/>
          <p:nvPr/>
        </p:nvSpPr>
        <p:spPr>
          <a:xfrm>
            <a:off x="0" y="6308846"/>
            <a:ext cx="3801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Leong, Nature </a:t>
            </a:r>
            <a:r>
              <a:rPr lang="en-US" altLang="zh-TW" sz="14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Commun</a:t>
            </a:r>
            <a:r>
              <a:rPr lang="en-US" altLang="zh-TW" sz="1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. 7, 13716(2016).</a:t>
            </a:r>
            <a:endParaRPr lang="zh-TW" altLang="en-US" sz="14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E42C7A3B-65F6-478C-AFA1-C12256731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494" y="2066313"/>
            <a:ext cx="4999812" cy="3576160"/>
          </a:xfrm>
          <a:prstGeom prst="rect">
            <a:avLst/>
          </a:prstGeom>
        </p:spPr>
      </p:pic>
      <p:sp>
        <p:nvSpPr>
          <p:cNvPr id="24" name="文字方塊 3">
            <a:extLst>
              <a:ext uri="{FF2B5EF4-FFF2-40B4-BE49-F238E27FC236}">
                <a16:creationId xmlns:a16="http://schemas.microsoft.com/office/drawing/2014/main" id="{89C41F56-94D7-4060-A7AF-AA4EBD0C95BD}"/>
              </a:ext>
            </a:extLst>
          </p:cNvPr>
          <p:cNvSpPr txBox="1"/>
          <p:nvPr/>
        </p:nvSpPr>
        <p:spPr>
          <a:xfrm>
            <a:off x="7887908" y="5800727"/>
            <a:ext cx="3254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Abdullah, PRL 111, 263601(2013).</a:t>
            </a:r>
            <a:endParaRPr lang="zh-TW" altLang="en-US" sz="14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DDBD70E-728F-420A-A020-233BAC79A448}"/>
              </a:ext>
            </a:extLst>
          </p:cNvPr>
          <p:cNvSpPr txBox="1"/>
          <p:nvPr/>
        </p:nvSpPr>
        <p:spPr>
          <a:xfrm>
            <a:off x="8496936" y="1320075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latin typeface="Comic Sans MS" panose="030F0702030302020204" pitchFamily="66" charset="0"/>
              </a:rPr>
              <a:t>multiple photons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0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5230"/>
            <a:ext cx="12192000" cy="727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81075" y="-5230"/>
            <a:ext cx="10229850" cy="727606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Quantum network : destructive interference</a:t>
            </a:r>
            <a:endParaRPr lang="zh-TW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945" y="6574536"/>
            <a:ext cx="12192000" cy="2834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文字方塊 60"/>
          <p:cNvSpPr txBox="1"/>
          <p:nvPr/>
        </p:nvSpPr>
        <p:spPr>
          <a:xfrm>
            <a:off x="5951569" y="653160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3</a:t>
            </a:r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6A8C24F-1A0C-44DA-A12C-281494C05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443" y="1221891"/>
            <a:ext cx="3410765" cy="2042677"/>
          </a:xfrm>
          <a:prstGeom prst="rect">
            <a:avLst/>
          </a:prstGeom>
        </p:spPr>
      </p:pic>
      <p:sp>
        <p:nvSpPr>
          <p:cNvPr id="7" name="文字方塊 3">
            <a:extLst>
              <a:ext uri="{FF2B5EF4-FFF2-40B4-BE49-F238E27FC236}">
                <a16:creationId xmlns:a16="http://schemas.microsoft.com/office/drawing/2014/main" id="{CFB88C44-136C-4C40-B0D8-06CA94E73818}"/>
              </a:ext>
            </a:extLst>
          </p:cNvPr>
          <p:cNvSpPr txBox="1"/>
          <p:nvPr/>
        </p:nvSpPr>
        <p:spPr>
          <a:xfrm>
            <a:off x="8358171" y="893300"/>
            <a:ext cx="3926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Shanchao</a:t>
            </a:r>
            <a:r>
              <a:rPr lang="en-US" altLang="zh-TW" sz="1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Zhang, PRL 109, 263601(2012).</a:t>
            </a:r>
            <a:endParaRPr lang="zh-TW" altLang="en-US" sz="14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6DC2D25-FB8E-4CA1-B2AB-BCA4C2B272E5}"/>
                  </a:ext>
                </a:extLst>
              </p:cNvPr>
              <p:cNvSpPr txBox="1"/>
              <p:nvPr/>
            </p:nvSpPr>
            <p:spPr>
              <a:xfrm>
                <a:off x="10403043" y="2153329"/>
                <a:ext cx="16157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b="1" dirty="0"/>
                  <a:t>efficiency ~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zh-TW" altLang="en-US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6DC2D25-FB8E-4CA1-B2AB-BCA4C2B27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3043" y="2153329"/>
                <a:ext cx="1615763" cy="276999"/>
              </a:xfrm>
              <a:prstGeom prst="rect">
                <a:avLst/>
              </a:prstGeom>
              <a:blipFill>
                <a:blip r:embed="rId4"/>
                <a:stretch>
                  <a:fillRect l="-9057" t="-28261" r="-4528" b="-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>
            <a:extLst>
              <a:ext uri="{FF2B5EF4-FFF2-40B4-BE49-F238E27FC236}">
                <a16:creationId xmlns:a16="http://schemas.microsoft.com/office/drawing/2014/main" id="{7E34E4ED-40B2-499F-8F3E-3DD8BAA7A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14" y="1630158"/>
            <a:ext cx="5479255" cy="1600339"/>
          </a:xfrm>
          <a:prstGeom prst="rect">
            <a:avLst/>
          </a:prstGeom>
        </p:spPr>
      </p:pic>
      <p:sp>
        <p:nvSpPr>
          <p:cNvPr id="12" name="文字方塊 3">
            <a:extLst>
              <a:ext uri="{FF2B5EF4-FFF2-40B4-BE49-F238E27FC236}">
                <a16:creationId xmlns:a16="http://schemas.microsoft.com/office/drawing/2014/main" id="{FE2BAB42-258E-4856-B279-7AEC92485DA7}"/>
              </a:ext>
            </a:extLst>
          </p:cNvPr>
          <p:cNvSpPr txBox="1"/>
          <p:nvPr/>
        </p:nvSpPr>
        <p:spPr>
          <a:xfrm>
            <a:off x="1275425" y="1047188"/>
            <a:ext cx="3179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Wenner</a:t>
            </a:r>
            <a:r>
              <a:rPr lang="en-US" altLang="zh-TW" sz="1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, PRL 112, 210501(2012).</a:t>
            </a:r>
            <a:endParaRPr lang="zh-TW" altLang="en-US" sz="14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8760E77C-D81B-48FE-94AC-3C5C2398E58C}"/>
                  </a:ext>
                </a:extLst>
              </p:cNvPr>
              <p:cNvSpPr txBox="1"/>
              <p:nvPr/>
            </p:nvSpPr>
            <p:spPr>
              <a:xfrm>
                <a:off x="2057080" y="3382581"/>
                <a:ext cx="16157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b="1" dirty="0"/>
                  <a:t>efficiency ~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𝟗𝟗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zh-TW" altLang="en-US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8760E77C-D81B-48FE-94AC-3C5C2398E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080" y="3382581"/>
                <a:ext cx="1615763" cy="276999"/>
              </a:xfrm>
              <a:prstGeom prst="rect">
                <a:avLst/>
              </a:prstGeom>
              <a:blipFill>
                <a:blip r:embed="rId6"/>
                <a:stretch>
                  <a:fillRect l="-8647" t="-28889" r="-4511" b="-5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>
            <a:extLst>
              <a:ext uri="{FF2B5EF4-FFF2-40B4-BE49-F238E27FC236}">
                <a16:creationId xmlns:a16="http://schemas.microsoft.com/office/drawing/2014/main" id="{B3D8B446-61FE-4154-8168-340C856F67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0190" y="4180910"/>
            <a:ext cx="4337051" cy="1672533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F9609E68-7603-4E78-98F1-677EC952B5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3320" y="3500438"/>
            <a:ext cx="2805009" cy="3028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B6509A70-5E2E-45A9-8C9E-A55B9329FECE}"/>
                  </a:ext>
                </a:extLst>
              </p:cNvPr>
              <p:cNvSpPr txBox="1"/>
              <p:nvPr/>
            </p:nvSpPr>
            <p:spPr>
              <a:xfrm>
                <a:off x="10321208" y="4642553"/>
                <a:ext cx="16157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b="1" dirty="0"/>
                  <a:t>efficiency ~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𝟖𝟕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zh-TW" altLang="en-US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B6509A70-5E2E-45A9-8C9E-A55B9329F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208" y="4642553"/>
                <a:ext cx="1615763" cy="276999"/>
              </a:xfrm>
              <a:prstGeom prst="rect">
                <a:avLst/>
              </a:prstGeom>
              <a:blipFill>
                <a:blip r:embed="rId9"/>
                <a:stretch>
                  <a:fillRect l="-8679" t="-28889" r="-4906" b="-5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3">
            <a:extLst>
              <a:ext uri="{FF2B5EF4-FFF2-40B4-BE49-F238E27FC236}">
                <a16:creationId xmlns:a16="http://schemas.microsoft.com/office/drawing/2014/main" id="{7705C1F5-B028-4E2B-B760-5B1DCCDC0544}"/>
              </a:ext>
            </a:extLst>
          </p:cNvPr>
          <p:cNvSpPr txBox="1"/>
          <p:nvPr/>
        </p:nvSpPr>
        <p:spPr>
          <a:xfrm>
            <a:off x="1622403" y="6108934"/>
            <a:ext cx="3339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Chang Liu, PRL 113, 133601(2014).</a:t>
            </a:r>
            <a:endParaRPr lang="zh-TW" altLang="en-US" sz="14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65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5230"/>
            <a:ext cx="12192000" cy="727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81075" y="-5230"/>
            <a:ext cx="10229850" cy="727606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Quantum network : difficulties</a:t>
            </a:r>
            <a:endParaRPr lang="zh-TW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74536"/>
            <a:ext cx="12192000" cy="2834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文字方塊 60"/>
          <p:cNvSpPr txBox="1"/>
          <p:nvPr/>
        </p:nvSpPr>
        <p:spPr>
          <a:xfrm>
            <a:off x="5976736" y="653160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4</a:t>
            </a:r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29352F6-C119-4969-989D-4BD82CDC9EA4}"/>
              </a:ext>
            </a:extLst>
          </p:cNvPr>
          <p:cNvSpPr txBox="1"/>
          <p:nvPr/>
        </p:nvSpPr>
        <p:spPr>
          <a:xfrm>
            <a:off x="1365021" y="1457500"/>
            <a:ext cx="9551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latin typeface="Comic Sans MS" panose="030F0702030302020204" pitchFamily="66" charset="0"/>
              </a:rPr>
              <a:t>1.The incidence and radiation field usually have different spatial patterns</a:t>
            </a:r>
            <a:r>
              <a:rPr lang="en-US" altLang="zh-TW" dirty="0"/>
              <a:t>.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267B9F9-176F-4EDD-A87E-CEBECAFC2BA1}"/>
              </a:ext>
            </a:extLst>
          </p:cNvPr>
          <p:cNvSpPr txBox="1"/>
          <p:nvPr/>
        </p:nvSpPr>
        <p:spPr>
          <a:xfrm>
            <a:off x="2650185" y="2718165"/>
            <a:ext cx="68916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latin typeface="Comic Sans MS" panose="030F0702030302020204" pitchFamily="66" charset="0"/>
              </a:rPr>
              <a:t>2.Strong light-atom coupling is hard to be achieved. </a:t>
            </a:r>
            <a:endParaRPr lang="zh-TW" altLang="en-US" sz="2000" b="1" dirty="0">
              <a:latin typeface="Comic Sans MS" panose="030F0702030302020204" pitchFamily="66" charset="0"/>
            </a:endParaRPr>
          </a:p>
          <a:p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89EA558-CA43-47F2-A078-613538EED5C0}"/>
              </a:ext>
            </a:extLst>
          </p:cNvPr>
          <p:cNvSpPr txBox="1"/>
          <p:nvPr/>
        </p:nvSpPr>
        <p:spPr>
          <a:xfrm>
            <a:off x="3913030" y="2087799"/>
            <a:ext cx="4778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reduce 3D geometry to 1D geometry</a:t>
            </a:r>
            <a:endParaRPr lang="zh-TW" alt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4DC001B-E4CD-4F69-A165-D6B38AC0FEDE}"/>
              </a:ext>
            </a:extLst>
          </p:cNvPr>
          <p:cNvSpPr txBox="1"/>
          <p:nvPr/>
        </p:nvSpPr>
        <p:spPr>
          <a:xfrm>
            <a:off x="5125666" y="3342788"/>
            <a:ext cx="2013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artificial atom</a:t>
            </a:r>
            <a:endParaRPr lang="zh-TW" alt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03C1B27-0043-4657-BB68-045C16DA9972}"/>
              </a:ext>
            </a:extLst>
          </p:cNvPr>
          <p:cNvSpPr txBox="1"/>
          <p:nvPr/>
        </p:nvSpPr>
        <p:spPr>
          <a:xfrm>
            <a:off x="2239460" y="4371030"/>
            <a:ext cx="77861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b="1" dirty="0">
                <a:latin typeface="Comic Sans MS" panose="030F0702030302020204" pitchFamily="66" charset="0"/>
              </a:rPr>
              <a:t>1D systems + artificial systems = circuit QED systems</a:t>
            </a:r>
            <a:endParaRPr lang="zh-TW" alt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76AC633-F1C8-445E-8ED4-026D4E9234E7}"/>
              </a:ext>
            </a:extLst>
          </p:cNvPr>
          <p:cNvSpPr txBox="1"/>
          <p:nvPr/>
        </p:nvSpPr>
        <p:spPr>
          <a:xfrm>
            <a:off x="2091178" y="5354360"/>
            <a:ext cx="8082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Can we efficiently load photons on such a circuit QED system?</a:t>
            </a:r>
            <a:endParaRPr lang="en-US" altLang="zh-TW" dirty="0">
              <a:solidFill>
                <a:srgbClr val="0000FF"/>
              </a:solidFill>
            </a:endParaRPr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63C3F392-81CA-4CF6-9C2C-5D928A2A0A8E}"/>
              </a:ext>
            </a:extLst>
          </p:cNvPr>
          <p:cNvSpPr/>
          <p:nvPr/>
        </p:nvSpPr>
        <p:spPr>
          <a:xfrm>
            <a:off x="3550716" y="2287854"/>
            <a:ext cx="278424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9BB5E33B-A098-4E01-B05A-EA78E94D7B4A}"/>
              </a:ext>
            </a:extLst>
          </p:cNvPr>
          <p:cNvSpPr/>
          <p:nvPr/>
        </p:nvSpPr>
        <p:spPr>
          <a:xfrm>
            <a:off x="4847242" y="3532919"/>
            <a:ext cx="278424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0273C5F-A3C9-4735-801D-BE35E2B9446B}"/>
              </a:ext>
            </a:extLst>
          </p:cNvPr>
          <p:cNvSpPr/>
          <p:nvPr/>
        </p:nvSpPr>
        <p:spPr>
          <a:xfrm>
            <a:off x="2239460" y="4202884"/>
            <a:ext cx="7786106" cy="7975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343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6" grpId="0" animBg="1"/>
      <p:bldP spid="15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5230"/>
            <a:ext cx="12192000" cy="727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81075" y="-5230"/>
            <a:ext cx="10229850" cy="727606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Outline</a:t>
            </a:r>
            <a:endParaRPr lang="zh-TW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74536"/>
            <a:ext cx="12192000" cy="2834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981075" y="1324743"/>
            <a:ext cx="6864380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Introduction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Quantum network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Motivation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3200" dirty="0">
                <a:latin typeface="Comic Sans MS" panose="030F0702030302020204" pitchFamily="66" charset="0"/>
              </a:rPr>
              <a:t>Model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zh-TW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Transmon</a:t>
            </a:r>
            <a:r>
              <a:rPr lang="en-US" altLang="zh-TW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as a qubit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Results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Analytical analysis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The effect of band width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The effect of pure dephasing process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Comparison to single-photon </a:t>
            </a:r>
            <a:r>
              <a:rPr lang="en-US" altLang="zh-TW" sz="2400" dirty="0" err="1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Fock</a:t>
            </a:r>
            <a:r>
              <a:rPr lang="en-US" altLang="zh-TW" sz="2400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 state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Conclusion</a:t>
            </a:r>
            <a:endParaRPr lang="zh-TW" altLang="en-US" sz="3200" dirty="0">
              <a:solidFill>
                <a:schemeClr val="bg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35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5230"/>
            <a:ext cx="12192000" cy="727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81075" y="-5230"/>
            <a:ext cx="10229850" cy="727606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Model</a:t>
            </a:r>
            <a:endParaRPr lang="zh-TW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574536"/>
            <a:ext cx="12192000" cy="2834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文字方塊 60"/>
          <p:cNvSpPr txBox="1"/>
          <p:nvPr/>
        </p:nvSpPr>
        <p:spPr>
          <a:xfrm>
            <a:off x="5976736" y="653160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5</a:t>
            </a:r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6EB61F86-CE75-485F-B978-E42375D61C6D}"/>
              </a:ext>
            </a:extLst>
          </p:cNvPr>
          <p:cNvCxnSpPr>
            <a:stCxn id="20" idx="0"/>
          </p:cNvCxnSpPr>
          <p:nvPr/>
        </p:nvCxnSpPr>
        <p:spPr>
          <a:xfrm>
            <a:off x="9617642" y="4092677"/>
            <a:ext cx="0" cy="3287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圓柱 42">
            <a:extLst>
              <a:ext uri="{FF2B5EF4-FFF2-40B4-BE49-F238E27FC236}">
                <a16:creationId xmlns:a16="http://schemas.microsoft.com/office/drawing/2014/main" id="{F24F5DD4-B63A-4775-871C-F99F247D524D}"/>
              </a:ext>
            </a:extLst>
          </p:cNvPr>
          <p:cNvSpPr/>
          <p:nvPr/>
        </p:nvSpPr>
        <p:spPr>
          <a:xfrm rot="16200000">
            <a:off x="6495123" y="1147321"/>
            <a:ext cx="713232" cy="4462272"/>
          </a:xfrm>
          <a:prstGeom prst="can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3EE5FD6A-2DF1-4692-9186-1E445A94A5BF}"/>
              </a:ext>
            </a:extLst>
          </p:cNvPr>
          <p:cNvGrpSpPr/>
          <p:nvPr/>
        </p:nvGrpSpPr>
        <p:grpSpPr>
          <a:xfrm>
            <a:off x="9082875" y="3378456"/>
            <a:ext cx="524257" cy="524257"/>
            <a:chOff x="6708648" y="5037900"/>
            <a:chExt cx="524257" cy="524257"/>
          </a:xfrm>
        </p:grpSpPr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5BE1A72F-0292-41CA-AB9E-8B2DBFC8E00D}"/>
                </a:ext>
              </a:extLst>
            </p:cNvPr>
            <p:cNvCxnSpPr>
              <a:stCxn id="17" idx="3"/>
            </p:cNvCxnSpPr>
            <p:nvPr/>
          </p:nvCxnSpPr>
          <p:spPr>
            <a:xfrm flipV="1">
              <a:off x="6708648" y="5037900"/>
              <a:ext cx="52425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BD74739F-D0DA-44D4-93F0-A3E3CC5B7499}"/>
                </a:ext>
              </a:extLst>
            </p:cNvPr>
            <p:cNvCxnSpPr/>
            <p:nvPr/>
          </p:nvCxnSpPr>
          <p:spPr>
            <a:xfrm rot="5400000" flipV="1">
              <a:off x="6970777" y="5300028"/>
              <a:ext cx="52425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流程圖: 磁碟 18">
            <a:extLst>
              <a:ext uri="{FF2B5EF4-FFF2-40B4-BE49-F238E27FC236}">
                <a16:creationId xmlns:a16="http://schemas.microsoft.com/office/drawing/2014/main" id="{471414F8-70ED-4197-83ED-D917585F5F98}"/>
              </a:ext>
            </a:extLst>
          </p:cNvPr>
          <p:cNvSpPr/>
          <p:nvPr/>
        </p:nvSpPr>
        <p:spPr>
          <a:xfrm>
            <a:off x="9251882" y="3856903"/>
            <a:ext cx="731520" cy="91621"/>
          </a:xfrm>
          <a:prstGeom prst="flowChartMagneticDisk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流程圖: 磁碟 19">
            <a:extLst>
              <a:ext uri="{FF2B5EF4-FFF2-40B4-BE49-F238E27FC236}">
                <a16:creationId xmlns:a16="http://schemas.microsoft.com/office/drawing/2014/main" id="{0FAE0C37-E12F-4A39-8F30-32921D4CE296}"/>
              </a:ext>
            </a:extLst>
          </p:cNvPr>
          <p:cNvSpPr/>
          <p:nvPr/>
        </p:nvSpPr>
        <p:spPr>
          <a:xfrm>
            <a:off x="9251882" y="4062137"/>
            <a:ext cx="731520" cy="91621"/>
          </a:xfrm>
          <a:prstGeom prst="flowChartMagneticDisk">
            <a:avLst/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FA19F757-9BD3-40A3-9958-A960F945ED9E}"/>
              </a:ext>
            </a:extLst>
          </p:cNvPr>
          <p:cNvCxnSpPr/>
          <p:nvPr/>
        </p:nvCxnSpPr>
        <p:spPr>
          <a:xfrm>
            <a:off x="9415854" y="4410560"/>
            <a:ext cx="42641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C9349614-392B-4C82-8F74-12D99F64796E}"/>
              </a:ext>
            </a:extLst>
          </p:cNvPr>
          <p:cNvCxnSpPr/>
          <p:nvPr/>
        </p:nvCxnSpPr>
        <p:spPr>
          <a:xfrm>
            <a:off x="9480636" y="4511781"/>
            <a:ext cx="274011" cy="23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C1F26D29-A824-4661-948E-41AF94E00C30}"/>
              </a:ext>
            </a:extLst>
          </p:cNvPr>
          <p:cNvCxnSpPr/>
          <p:nvPr/>
        </p:nvCxnSpPr>
        <p:spPr>
          <a:xfrm flipV="1">
            <a:off x="9532921" y="4618377"/>
            <a:ext cx="192275" cy="12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541351FE-BF7A-4419-A509-E30716295101}"/>
              </a:ext>
            </a:extLst>
          </p:cNvPr>
          <p:cNvGrpSpPr/>
          <p:nvPr/>
        </p:nvGrpSpPr>
        <p:grpSpPr>
          <a:xfrm>
            <a:off x="2933684" y="3083744"/>
            <a:ext cx="1438167" cy="218201"/>
            <a:chOff x="7311386" y="3897273"/>
            <a:chExt cx="1438167" cy="218201"/>
          </a:xfrm>
        </p:grpSpPr>
        <p:pic>
          <p:nvPicPr>
            <p:cNvPr id="27" name="圖片 26">
              <a:extLst>
                <a:ext uri="{FF2B5EF4-FFF2-40B4-BE49-F238E27FC236}">
                  <a16:creationId xmlns:a16="http://schemas.microsoft.com/office/drawing/2014/main" id="{874DE9D2-DDF5-4EB2-9054-892BDBDA5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11386" y="3897273"/>
              <a:ext cx="1419117" cy="218201"/>
            </a:xfrm>
            <a:prstGeom prst="rect">
              <a:avLst/>
            </a:prstGeom>
          </p:spPr>
        </p:pic>
        <p:sp>
          <p:nvSpPr>
            <p:cNvPr id="28" name="流程圖: 合併 27">
              <a:extLst>
                <a:ext uri="{FF2B5EF4-FFF2-40B4-BE49-F238E27FC236}">
                  <a16:creationId xmlns:a16="http://schemas.microsoft.com/office/drawing/2014/main" id="{C2717D33-A013-48B0-9CEA-FFEFED3B63BB}"/>
                </a:ext>
              </a:extLst>
            </p:cNvPr>
            <p:cNvSpPr/>
            <p:nvPr/>
          </p:nvSpPr>
          <p:spPr>
            <a:xfrm rot="-5400000">
              <a:off x="8575078" y="3911057"/>
              <a:ext cx="188259" cy="160691"/>
            </a:xfrm>
            <a:prstGeom prst="flowChartMerg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BE6B8A7C-203B-4937-867E-F22CDAC98A0A}"/>
              </a:ext>
            </a:extLst>
          </p:cNvPr>
          <p:cNvGrpSpPr/>
          <p:nvPr/>
        </p:nvGrpSpPr>
        <p:grpSpPr>
          <a:xfrm rot="10800000">
            <a:off x="3084074" y="3524513"/>
            <a:ext cx="1438167" cy="218201"/>
            <a:chOff x="7311386" y="3897273"/>
            <a:chExt cx="1438167" cy="218201"/>
          </a:xfrm>
        </p:grpSpPr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883B3D6F-B3A2-4B4F-9ABC-F12132686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11386" y="3897273"/>
              <a:ext cx="1419117" cy="218201"/>
            </a:xfrm>
            <a:prstGeom prst="rect">
              <a:avLst/>
            </a:prstGeom>
          </p:spPr>
        </p:pic>
        <p:sp>
          <p:nvSpPr>
            <p:cNvPr id="31" name="流程圖: 合併 30">
              <a:extLst>
                <a:ext uri="{FF2B5EF4-FFF2-40B4-BE49-F238E27FC236}">
                  <a16:creationId xmlns:a16="http://schemas.microsoft.com/office/drawing/2014/main" id="{25E9578B-C954-43F1-9211-EF044BBD7A98}"/>
                </a:ext>
              </a:extLst>
            </p:cNvPr>
            <p:cNvSpPr/>
            <p:nvPr/>
          </p:nvSpPr>
          <p:spPr>
            <a:xfrm rot="-5400000">
              <a:off x="8575078" y="3911057"/>
              <a:ext cx="188259" cy="160691"/>
            </a:xfrm>
            <a:prstGeom prst="flowChartMerg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405F8AB5-98C6-4743-BE37-4BB30E605ACA}"/>
                  </a:ext>
                </a:extLst>
              </p:cNvPr>
              <p:cNvSpPr txBox="1"/>
              <p:nvPr/>
            </p:nvSpPr>
            <p:spPr>
              <a:xfrm>
                <a:off x="2341271" y="3465715"/>
                <a:ext cx="4888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𝒐𝒖𝒕</m:t>
                          </m:r>
                        </m:sub>
                      </m:sSub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405F8AB5-98C6-4743-BE37-4BB30E605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271" y="3465715"/>
                <a:ext cx="488852" cy="276999"/>
              </a:xfrm>
              <a:prstGeom prst="rect">
                <a:avLst/>
              </a:prstGeom>
              <a:blipFill>
                <a:blip r:embed="rId4"/>
                <a:stretch>
                  <a:fillRect l="-10000" r="-5000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橢圓 33">
            <a:extLst>
              <a:ext uri="{FF2B5EF4-FFF2-40B4-BE49-F238E27FC236}">
                <a16:creationId xmlns:a16="http://schemas.microsoft.com/office/drawing/2014/main" id="{9A61C333-D70F-42BA-A710-4B9BD9EDEAE8}"/>
              </a:ext>
            </a:extLst>
          </p:cNvPr>
          <p:cNvSpPr/>
          <p:nvPr/>
        </p:nvSpPr>
        <p:spPr>
          <a:xfrm>
            <a:off x="6403230" y="2446277"/>
            <a:ext cx="283464" cy="301752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6737722F-6F0F-4A3D-B2CA-8F63FB7D2A22}"/>
              </a:ext>
            </a:extLst>
          </p:cNvPr>
          <p:cNvSpPr txBox="1"/>
          <p:nvPr/>
        </p:nvSpPr>
        <p:spPr>
          <a:xfrm>
            <a:off x="6797830" y="2373020"/>
            <a:ext cx="26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latin typeface="Comic Sans MS" panose="030F0702030302020204" pitchFamily="66" charset="0"/>
              </a:rPr>
              <a:t>Superconducting atom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247827C5-3E96-4D83-A059-789EA167D930}"/>
              </a:ext>
            </a:extLst>
          </p:cNvPr>
          <p:cNvSpPr txBox="1"/>
          <p:nvPr/>
        </p:nvSpPr>
        <p:spPr>
          <a:xfrm>
            <a:off x="5225664" y="3887697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latin typeface="Comic Sans MS" panose="030F0702030302020204" pitchFamily="66" charset="0"/>
              </a:rPr>
              <a:t>terminated TX line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id="{F18FE790-1ED2-416A-A776-3B6C41299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75" y="2417925"/>
            <a:ext cx="2070473" cy="85407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86EF5964-BF8A-4AF0-8D76-7CFD047AD52D}"/>
              </a:ext>
            </a:extLst>
          </p:cNvPr>
          <p:cNvSpPr txBox="1"/>
          <p:nvPr/>
        </p:nvSpPr>
        <p:spPr>
          <a:xfrm>
            <a:off x="10131389" y="3810301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latin typeface="Comic Sans MS" panose="030F0702030302020204" pitchFamily="66" charset="0"/>
              </a:rPr>
              <a:t>capacitor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47E1AEE-0ABB-45A3-A4BA-98ED74636801}"/>
              </a:ext>
            </a:extLst>
          </p:cNvPr>
          <p:cNvSpPr txBox="1"/>
          <p:nvPr/>
        </p:nvSpPr>
        <p:spPr>
          <a:xfrm>
            <a:off x="3017532" y="2566169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latin typeface="Comic Sans MS" panose="030F0702030302020204" pitchFamily="66" charset="0"/>
              </a:rPr>
              <a:t>input pulse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BC95BB98-79C7-4BB1-88CB-BA8373047587}"/>
              </a:ext>
            </a:extLst>
          </p:cNvPr>
          <p:cNvSpPr txBox="1"/>
          <p:nvPr/>
        </p:nvSpPr>
        <p:spPr>
          <a:xfrm>
            <a:off x="701238" y="1794773"/>
            <a:ext cx="328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latin typeface="Comic Sans MS" panose="030F0702030302020204" pitchFamily="66" charset="0"/>
              </a:rPr>
              <a:t>exponential rising waveform</a:t>
            </a:r>
            <a:endParaRPr lang="zh-TW" alt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0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3" grpId="0"/>
      <p:bldP spid="34" grpId="0" animBg="1"/>
      <p:bldP spid="35" grpId="0"/>
      <p:bldP spid="36" grpId="0"/>
      <p:bldP spid="6" grpId="0"/>
      <p:bldP spid="10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7.5|2.8|6.2|11.3|6.2|12.2|9.6|1.5|5.8|4.2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7.5|2.8|6.2|11.3|6.2|12.2|9.6|1.5|5.8|4.2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7.5|2.8|6.2|11.3|6.2|12.2|9.6|1.5|5.8|4.2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7.5|2.8|6.2|11.3|6.2|12.2|9.6|1.5|5.8|4.2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7.5|2.8|6.2|11.3|6.2|12.2|9.6|1.5|5.8|4.2|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7.5|2.8|6.2|11.3|6.2|12.2|9.6|1.5|5.8|4.2|3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7.5|2.8|6.2|11.3|6.2|12.2|9.6|1.5|5.8|4.2|3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7.5|2.8|6.2|11.3|6.2|12.2|9.6|1.5|5.8|4.2|3.9"/>
</p:tagLst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TM02900743[[fn=有機]]</Template>
  <TotalTime>8742</TotalTime>
  <Words>924</Words>
  <Application>Microsoft Office PowerPoint</Application>
  <PresentationFormat>寬螢幕</PresentationFormat>
  <Paragraphs>294</Paragraphs>
  <Slides>26</Slides>
  <Notes>25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26</vt:i4>
      </vt:variant>
    </vt:vector>
  </HeadingPairs>
  <TitlesOfParts>
    <vt:vector size="36" baseType="lpstr">
      <vt:lpstr>新細明體</vt:lpstr>
      <vt:lpstr>Arial</vt:lpstr>
      <vt:lpstr>Calibri</vt:lpstr>
      <vt:lpstr>Calibri Light</vt:lpstr>
      <vt:lpstr>Cambria Math</vt:lpstr>
      <vt:lpstr>Comic Sans MS</vt:lpstr>
      <vt:lpstr>Times New Roman</vt:lpstr>
      <vt:lpstr>Wingdings 2</vt:lpstr>
      <vt:lpstr>HDOfficeLightV0</vt:lpstr>
      <vt:lpstr>Office 佈景主題</vt:lpstr>
      <vt:lpstr>PowerPoint 簡報</vt:lpstr>
      <vt:lpstr>Outline</vt:lpstr>
      <vt:lpstr>Outline</vt:lpstr>
      <vt:lpstr>Quantum network : introduction</vt:lpstr>
      <vt:lpstr>Quantum network : time reversal symmetry</vt:lpstr>
      <vt:lpstr>Quantum network : destructive interference</vt:lpstr>
      <vt:lpstr>Quantum network : difficulties</vt:lpstr>
      <vt:lpstr>Outline</vt:lpstr>
      <vt:lpstr>Model</vt:lpstr>
      <vt:lpstr>Circuit model</vt:lpstr>
      <vt:lpstr>Energy spectrum</vt:lpstr>
      <vt:lpstr>Transmon as a qubit</vt:lpstr>
      <vt:lpstr>Outline</vt:lpstr>
      <vt:lpstr>Analytical results : weak field limit</vt:lpstr>
      <vt:lpstr>The effect of the band width</vt:lpstr>
      <vt:lpstr>Comparison to experiment</vt:lpstr>
      <vt:lpstr>Loading efficiency : definition</vt:lpstr>
      <vt:lpstr>Loading efficiency : effect of γ^∅</vt:lpstr>
      <vt:lpstr>Loading efficiency : measure of decoherence rates</vt:lpstr>
      <vt:lpstr>Comparison to single-photon Fock state</vt:lpstr>
      <vt:lpstr>Conclusion</vt:lpstr>
      <vt:lpstr>Thank you very much! </vt:lpstr>
      <vt:lpstr>Appendix</vt:lpstr>
      <vt:lpstr>Semi-infinite long 1D transmission line</vt:lpstr>
      <vt:lpstr>Experimental realization : single qubit</vt:lpstr>
      <vt:lpstr>Experimental realization : two qubits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Lamb Shift Due to Dipole-Dipole Interaction in 1D Systems</dc:title>
  <dc:creator>alex9</dc:creator>
  <cp:lastModifiedBy>冠廷 林</cp:lastModifiedBy>
  <cp:revision>311</cp:revision>
  <dcterms:created xsi:type="dcterms:W3CDTF">2019-01-19T09:55:52Z</dcterms:created>
  <dcterms:modified xsi:type="dcterms:W3CDTF">2020-08-27T05:53:38Z</dcterms:modified>
</cp:coreProperties>
</file>