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07" r:id="rId3"/>
    <p:sldId id="275" r:id="rId4"/>
    <p:sldId id="313" r:id="rId5"/>
    <p:sldId id="278" r:id="rId6"/>
    <p:sldId id="279" r:id="rId7"/>
    <p:sldId id="258" r:id="rId8"/>
    <p:sldId id="277" r:id="rId9"/>
    <p:sldId id="312" r:id="rId10"/>
    <p:sldId id="315" r:id="rId11"/>
    <p:sldId id="316" r:id="rId12"/>
    <p:sldId id="257" r:id="rId13"/>
    <p:sldId id="311" r:id="rId14"/>
    <p:sldId id="291" r:id="rId15"/>
    <p:sldId id="293" r:id="rId16"/>
    <p:sldId id="296" r:id="rId17"/>
    <p:sldId id="297" r:id="rId18"/>
    <p:sldId id="299" r:id="rId19"/>
    <p:sldId id="300" r:id="rId20"/>
    <p:sldId id="318" r:id="rId21"/>
    <p:sldId id="301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 snapToGrid="0">
      <p:cViewPr varScale="1">
        <p:scale>
          <a:sx n="63" d="100"/>
          <a:sy n="63" d="100"/>
        </p:scale>
        <p:origin x="77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655CC-6356-463E-87B1-6D6574486B17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6CAEB-02F6-4332-9AF1-F4FF9C7ADC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498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IT secure. Computational secure. Relay on the hardness of mathematical problem. We consider malicious, and QPT adversary.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6CAEB-02F6-4332-9AF1-F4FF9C7ADC6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6635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Why it is ideal?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6CAEB-02F6-4332-9AF1-F4FF9C7ADC6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7379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CNOT over player 1 </a:t>
            </a:r>
            <a:r>
              <a:rPr lang="en-US" altLang="zh-TW"/>
              <a:t>and player 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6CAEB-02F6-4332-9AF1-F4FF9C7ADC6B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9855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2C8761-6C19-42D3-AB67-9343B758A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8B10EB9-B035-4625-B521-2367BEFBA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58E8807-E91C-49E7-98DA-A050B82E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61A-83BD-4D01-B319-E1909E49F996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565A704-1D65-4FFB-B636-C80E1E286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EB15FE6-6787-41D1-B8E1-17B5BBE7B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6D0A6-BD2C-4AE9-B7FD-18BEB13BCF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980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3E02C1-94BE-4FE9-B610-5DF11EBC3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768E94D-EAD4-4E79-951F-7392DA5E8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EACF498-D021-4D7A-B6A1-5B4C403A6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61A-83BD-4D01-B319-E1909E49F996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D0C1427-9470-4D91-AB4B-32FE06E2A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CD805C8-5275-4BE3-BF12-CC9DBC1AA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6D0A6-BD2C-4AE9-B7FD-18BEB13BCF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286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13F4088-A818-4265-8D42-759E9F241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3AE8AB2-4651-48CC-A078-8C03C5F93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F0C5DC-8E16-41D4-99C1-0740B252D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61A-83BD-4D01-B319-E1909E49F996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A388DB8-41FA-4DF5-9351-040A3C59C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1484FD9-A431-4562-A163-6047C7125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6D0A6-BD2C-4AE9-B7FD-18BEB13BCF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495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B6C318-9C37-4DF2-922C-D6B76BCCA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C5FCA28-28BD-4BBB-9CC3-D9CF6CE61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364D1BF-B020-4F93-9F47-C5A1D9C41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61A-83BD-4D01-B319-E1909E49F996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0DF7CB1-2F83-4180-A555-809F38126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3CAED91-92D2-4A9B-BF47-A52C8970F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6D0A6-BD2C-4AE9-B7FD-18BEB13BCF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561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E4DC58-2BB1-4CB1-A980-6344E3CD5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D5B55FB-A64C-4AFC-837B-039DA571A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90CC539-19DE-4AD9-8413-5D80A914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61A-83BD-4D01-B319-E1909E49F996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F5DB89F-8BF7-43C2-8BBC-19A063FFA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EB62F3E-6BE9-434B-800E-7433ADD55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6D0A6-BD2C-4AE9-B7FD-18BEB13BCF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828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217E47-C91E-4A0D-B961-2186DB50D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474E4D9-69E5-4A9F-957A-2B0C03219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2FA77E6-5330-4354-BCB6-7555547AA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06B0BAA-307A-4D28-B287-7A57DBF5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61A-83BD-4D01-B319-E1909E49F996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5046CBA-814D-4415-8687-1BAFE811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775CB50-5E7A-447F-94F3-DCC588D4F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6D0A6-BD2C-4AE9-B7FD-18BEB13BCF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569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3724EE-7DE0-486C-BCE0-722BBE454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7A95D81-11CF-4173-AC15-BD7264F9A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C1168C5-7DF0-49FA-9F3E-2500EC23E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A142D1B-423D-4AD1-81B5-657AA6940F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A8B343C-0B3F-4A20-945A-7ECE9143CE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0127763-B3B1-4F49-BF6C-920744941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61A-83BD-4D01-B319-E1909E49F996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14C8EDF-B55A-4D94-982A-0AF50BFFE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7EDD6EB-1F92-42DF-A38D-8413B3343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6D0A6-BD2C-4AE9-B7FD-18BEB13BCF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6708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4B0C74-EF05-4B3D-B092-661A297B7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830238F-E1F5-4859-B695-B8D4E69F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61A-83BD-4D01-B319-E1909E49F996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A75B0AB-963F-4C4D-9E47-68274C861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BCBD48A-8C1E-4978-B9E8-9303A079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6D0A6-BD2C-4AE9-B7FD-18BEB13BCF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9468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F24FF36-8BBE-4263-AF7D-E8E275C0E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61A-83BD-4D01-B319-E1909E49F996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7D4A749-DB2E-4D09-B7C3-457C9E542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A90FC83-2788-47F4-9EE3-54CB24DC0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6D0A6-BD2C-4AE9-B7FD-18BEB13BCF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1362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7AA24D-9AF8-49C0-A79B-8DC52D6F9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A2E4C68-1341-4565-9AE9-EDCBB795D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B88ED90-B102-4C32-BB1B-EF25B1490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6656124-E1A6-491E-AF25-502220CA2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61A-83BD-4D01-B319-E1909E49F996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F12529C-A57B-4689-9DCD-2FF557172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D54C882-DE45-4E7E-9A0C-15E6238A1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6D0A6-BD2C-4AE9-B7FD-18BEB13BCF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174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11EA22-DB50-4D10-9B0B-C2D128C41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74878FA-63E4-476D-A562-FFA0FAB06C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2A206D3-2119-42F3-831F-C4DC17184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63279BB-03E4-4BC3-98BA-0FE79C9FB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61A-83BD-4D01-B319-E1909E49F996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A491EB6-17F3-4B4D-A975-D7BD793BE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E02047A-8E83-4DE3-9F4A-888DAB190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6D0A6-BD2C-4AE9-B7FD-18BEB13BCF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823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AB5E9DD-0576-4CCA-83B1-97CA0EBCD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4C654FF-168D-4F37-9F08-200157149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F8CBB5-45D2-4D56-ADB9-A4351F2508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0461A-83BD-4D01-B319-E1909E49F996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BADA80A-E005-4678-816E-13F223500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A5D8977-37AE-4FC1-9303-FE2AA1B31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6D0A6-BD2C-4AE9-B7FD-18BEB13BCF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217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44.png"/><Relationship Id="rId3" Type="http://schemas.openxmlformats.org/officeDocument/2006/relationships/image" Target="../media/image9.svg"/><Relationship Id="rId7" Type="http://schemas.openxmlformats.org/officeDocument/2006/relationships/image" Target="../media/image14.png"/><Relationship Id="rId12" Type="http://schemas.openxmlformats.org/officeDocument/2006/relationships/image" Target="../media/image29.png"/><Relationship Id="rId17" Type="http://schemas.openxmlformats.org/officeDocument/2006/relationships/image" Target="../media/image27.png"/><Relationship Id="rId2" Type="http://schemas.openxmlformats.org/officeDocument/2006/relationships/image" Target="../media/image8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11" Type="http://schemas.openxmlformats.org/officeDocument/2006/relationships/image" Target="../media/image251.png"/><Relationship Id="rId5" Type="http://schemas.openxmlformats.org/officeDocument/2006/relationships/image" Target="../media/image2.svg"/><Relationship Id="rId15" Type="http://schemas.openxmlformats.org/officeDocument/2006/relationships/image" Target="../media/image46.png"/><Relationship Id="rId10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250.png"/><Relationship Id="rId1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9.svg"/><Relationship Id="rId7" Type="http://schemas.openxmlformats.org/officeDocument/2006/relationships/image" Target="../media/image42.png"/><Relationship Id="rId12" Type="http://schemas.openxmlformats.org/officeDocument/2006/relationships/image" Target="../media/image5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15.svg"/><Relationship Id="rId10" Type="http://schemas.openxmlformats.org/officeDocument/2006/relationships/image" Target="../media/image48.png"/><Relationship Id="rId4" Type="http://schemas.openxmlformats.org/officeDocument/2006/relationships/image" Target="../media/image14.png"/><Relationship Id="rId9" Type="http://schemas.openxmlformats.org/officeDocument/2006/relationships/image" Target="../media/image43.png"/><Relationship Id="rId1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540.png"/><Relationship Id="rId26" Type="http://schemas.openxmlformats.org/officeDocument/2006/relationships/image" Target="../media/image60.png"/><Relationship Id="rId3" Type="http://schemas.openxmlformats.org/officeDocument/2006/relationships/image" Target="../media/image15.svg"/><Relationship Id="rId7" Type="http://schemas.openxmlformats.org/officeDocument/2006/relationships/image" Target="../media/image51.svg"/><Relationship Id="rId12" Type="http://schemas.openxmlformats.org/officeDocument/2006/relationships/image" Target="../media/image11.svg"/><Relationship Id="rId17" Type="http://schemas.openxmlformats.org/officeDocument/2006/relationships/image" Target="../media/image530.png"/><Relationship Id="rId25" Type="http://schemas.openxmlformats.org/officeDocument/2006/relationships/image" Target="../media/image610.png"/><Relationship Id="rId2" Type="http://schemas.openxmlformats.org/officeDocument/2006/relationships/image" Target="../media/image14.png"/><Relationship Id="rId16" Type="http://schemas.openxmlformats.org/officeDocument/2006/relationships/image" Target="../media/image520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10.png"/><Relationship Id="rId5" Type="http://schemas.openxmlformats.org/officeDocument/2006/relationships/image" Target="../media/image9.svg"/><Relationship Id="rId15" Type="http://schemas.openxmlformats.org/officeDocument/2006/relationships/image" Target="../media/image510.png"/><Relationship Id="rId28" Type="http://schemas.openxmlformats.org/officeDocument/2006/relationships/image" Target="../media/image53.svg"/><Relationship Id="rId10" Type="http://schemas.openxmlformats.org/officeDocument/2006/relationships/image" Target="../media/image500.png"/><Relationship Id="rId19" Type="http://schemas.openxmlformats.org/officeDocument/2006/relationships/image" Target="../media/image550.png"/><Relationship Id="rId4" Type="http://schemas.openxmlformats.org/officeDocument/2006/relationships/image" Target="../media/image8.png"/><Relationship Id="rId14" Type="http://schemas.openxmlformats.org/officeDocument/2006/relationships/image" Target="../media/image13.svg"/><Relationship Id="rId27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670.png"/><Relationship Id="rId3" Type="http://schemas.openxmlformats.org/officeDocument/2006/relationships/image" Target="../media/image15.svg"/><Relationship Id="rId7" Type="http://schemas.openxmlformats.org/officeDocument/2006/relationships/image" Target="../media/image61.png"/><Relationship Id="rId12" Type="http://schemas.openxmlformats.org/officeDocument/2006/relationships/image" Target="../media/image1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11.svg"/><Relationship Id="rId4" Type="http://schemas.openxmlformats.org/officeDocument/2006/relationships/image" Target="../media/image8.png"/><Relationship Id="rId9" Type="http://schemas.openxmlformats.org/officeDocument/2006/relationships/image" Target="../media/image10.png"/><Relationship Id="rId14" Type="http://schemas.openxmlformats.org/officeDocument/2006/relationships/image" Target="../media/image70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720.png"/><Relationship Id="rId3" Type="http://schemas.openxmlformats.org/officeDocument/2006/relationships/image" Target="../media/image14.png"/><Relationship Id="rId7" Type="http://schemas.openxmlformats.org/officeDocument/2006/relationships/image" Target="../media/image61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740.png"/><Relationship Id="rId10" Type="http://schemas.openxmlformats.org/officeDocument/2006/relationships/image" Target="../media/image11.svg"/><Relationship Id="rId4" Type="http://schemas.openxmlformats.org/officeDocument/2006/relationships/image" Target="../media/image15.sv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89.png"/><Relationship Id="rId3" Type="http://schemas.openxmlformats.org/officeDocument/2006/relationships/image" Target="../media/image15.svg"/><Relationship Id="rId7" Type="http://schemas.openxmlformats.org/officeDocument/2006/relationships/image" Target="../media/image61.png"/><Relationship Id="rId12" Type="http://schemas.openxmlformats.org/officeDocument/2006/relationships/image" Target="../media/image1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11.sv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GIF"/><Relationship Id="rId4" Type="http://schemas.openxmlformats.org/officeDocument/2006/relationships/image" Target="../media/image9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99.png"/><Relationship Id="rId18" Type="http://schemas.openxmlformats.org/officeDocument/2006/relationships/image" Target="../media/image95.png"/><Relationship Id="rId3" Type="http://schemas.openxmlformats.org/officeDocument/2006/relationships/image" Target="../media/image15.svg"/><Relationship Id="rId7" Type="http://schemas.openxmlformats.org/officeDocument/2006/relationships/image" Target="../media/image61.png"/><Relationship Id="rId12" Type="http://schemas.openxmlformats.org/officeDocument/2006/relationships/image" Target="../media/image13.svg"/><Relationship Id="rId17" Type="http://schemas.openxmlformats.org/officeDocument/2006/relationships/image" Target="../media/image94.png"/><Relationship Id="rId2" Type="http://schemas.openxmlformats.org/officeDocument/2006/relationships/image" Target="../media/image14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5" Type="http://schemas.openxmlformats.org/officeDocument/2006/relationships/image" Target="../media/image101.png"/><Relationship Id="rId10" Type="http://schemas.openxmlformats.org/officeDocument/2006/relationships/image" Target="../media/image11.svg"/><Relationship Id="rId4" Type="http://schemas.openxmlformats.org/officeDocument/2006/relationships/image" Target="../media/image8.png"/><Relationship Id="rId9" Type="http://schemas.openxmlformats.org/officeDocument/2006/relationships/image" Target="../media/image10.png"/><Relationship Id="rId14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9.sv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310.png"/><Relationship Id="rId15" Type="http://schemas.openxmlformats.org/officeDocument/2006/relationships/image" Target="../media/image12.png"/><Relationship Id="rId10" Type="http://schemas.openxmlformats.org/officeDocument/2006/relationships/image" Target="../media/image5.svg"/><Relationship Id="rId4" Type="http://schemas.openxmlformats.org/officeDocument/2006/relationships/image" Target="../media/image3.png"/><Relationship Id="rId9" Type="http://schemas.openxmlformats.org/officeDocument/2006/relationships/image" Target="../media/image4.png"/><Relationship Id="rId14" Type="http://schemas.openxmlformats.org/officeDocument/2006/relationships/image" Target="../media/image11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6.svg"/><Relationship Id="rId3" Type="http://schemas.openxmlformats.org/officeDocument/2006/relationships/image" Target="../media/image11.svg"/><Relationship Id="rId7" Type="http://schemas.openxmlformats.org/officeDocument/2006/relationships/image" Target="../media/image9.svg"/><Relationship Id="rId12" Type="http://schemas.openxmlformats.org/officeDocument/2006/relationships/image" Target="../media/image4.png"/><Relationship Id="rId2" Type="http://schemas.openxmlformats.org/officeDocument/2006/relationships/image" Target="../media/image10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65.svg"/><Relationship Id="rId5" Type="http://schemas.openxmlformats.org/officeDocument/2006/relationships/image" Target="../media/image15.svg"/><Relationship Id="rId15" Type="http://schemas.openxmlformats.org/officeDocument/2006/relationships/image" Target="../media/image76.png"/><Relationship Id="rId10" Type="http://schemas.openxmlformats.org/officeDocument/2006/relationships/image" Target="../media/image64.png"/><Relationship Id="rId4" Type="http://schemas.openxmlformats.org/officeDocument/2006/relationships/image" Target="../media/image14.png"/><Relationship Id="rId9" Type="http://schemas.openxmlformats.org/officeDocument/2006/relationships/image" Target="../media/image13.svg"/><Relationship Id="rId1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0.png"/><Relationship Id="rId18" Type="http://schemas.openxmlformats.org/officeDocument/2006/relationships/image" Target="../media/image170.png"/><Relationship Id="rId3" Type="http://schemas.openxmlformats.org/officeDocument/2006/relationships/image" Target="../media/image2.svg"/><Relationship Id="rId7" Type="http://schemas.openxmlformats.org/officeDocument/2006/relationships/image" Target="../media/image9.svg"/><Relationship Id="rId12" Type="http://schemas.openxmlformats.org/officeDocument/2006/relationships/image" Target="../media/image110.png"/><Relationship Id="rId17" Type="http://schemas.openxmlformats.org/officeDocument/2006/relationships/image" Target="../media/image160.png"/><Relationship Id="rId2" Type="http://schemas.openxmlformats.org/officeDocument/2006/relationships/image" Target="../media/image1.png"/><Relationship Id="rId16" Type="http://schemas.openxmlformats.org/officeDocument/2006/relationships/image" Target="../media/image150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5.svg"/><Relationship Id="rId15" Type="http://schemas.openxmlformats.org/officeDocument/2006/relationships/image" Target="../media/image140.png"/><Relationship Id="rId19" Type="http://schemas.openxmlformats.org/officeDocument/2006/relationships/image" Target="../media/image18.png"/><Relationship Id="rId4" Type="http://schemas.openxmlformats.org/officeDocument/2006/relationships/image" Target="../media/image14.png"/><Relationship Id="rId14" Type="http://schemas.openxmlformats.org/officeDocument/2006/relationships/image" Target="../media/image1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290.png"/><Relationship Id="rId18" Type="http://schemas.openxmlformats.org/officeDocument/2006/relationships/image" Target="../media/image34.png"/><Relationship Id="rId3" Type="http://schemas.openxmlformats.org/officeDocument/2006/relationships/image" Target="../media/image14.png"/><Relationship Id="rId7" Type="http://schemas.openxmlformats.org/officeDocument/2006/relationships/image" Target="../media/image1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270.png"/><Relationship Id="rId5" Type="http://schemas.openxmlformats.org/officeDocument/2006/relationships/image" Target="../media/image8.png"/><Relationship Id="rId15" Type="http://schemas.openxmlformats.org/officeDocument/2006/relationships/image" Target="../media/image31.png"/><Relationship Id="rId10" Type="http://schemas.openxmlformats.org/officeDocument/2006/relationships/image" Target="../media/image5.svg"/><Relationship Id="rId19" Type="http://schemas.openxmlformats.org/officeDocument/2006/relationships/image" Target="../media/image35.png"/><Relationship Id="rId4" Type="http://schemas.openxmlformats.org/officeDocument/2006/relationships/image" Target="../media/image15.svg"/><Relationship Id="rId9" Type="http://schemas.openxmlformats.org/officeDocument/2006/relationships/image" Target="../media/image4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40.png"/><Relationship Id="rId3" Type="http://schemas.openxmlformats.org/officeDocument/2006/relationships/image" Target="../media/image15.svg"/><Relationship Id="rId7" Type="http://schemas.openxmlformats.org/officeDocument/2006/relationships/image" Target="../media/image2.svg"/><Relationship Id="rId12" Type="http://schemas.openxmlformats.org/officeDocument/2006/relationships/image" Target="../media/image39.png"/><Relationship Id="rId2" Type="http://schemas.openxmlformats.org/officeDocument/2006/relationships/image" Target="../media/image14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38.png"/><Relationship Id="rId5" Type="http://schemas.openxmlformats.org/officeDocument/2006/relationships/image" Target="../media/image9.svg"/><Relationship Id="rId15" Type="http://schemas.openxmlformats.org/officeDocument/2006/relationships/image" Target="../media/image16.png"/><Relationship Id="rId10" Type="http://schemas.openxmlformats.org/officeDocument/2006/relationships/image" Target="../media/image37.png"/><Relationship Id="rId4" Type="http://schemas.openxmlformats.org/officeDocument/2006/relationships/image" Target="../media/image8.png"/><Relationship Id="rId9" Type="http://schemas.openxmlformats.org/officeDocument/2006/relationships/image" Target="../media/image5.svg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svg"/><Relationship Id="rId7" Type="http://schemas.openxmlformats.org/officeDocument/2006/relationships/image" Target="../media/image13.svg"/><Relationship Id="rId12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0.png"/><Relationship Id="rId5" Type="http://schemas.openxmlformats.org/officeDocument/2006/relationships/image" Target="../media/image9.sv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26.svg"/><Relationship Id="rId4" Type="http://schemas.openxmlformats.org/officeDocument/2006/relationships/image" Target="../media/image9.sv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F58B6C-1C30-490D-8BF1-0D2404547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TW" dirty="0"/>
              <a:t>Secure Quantum Multi-party Computation 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FEB16BF-33E5-420D-AF3F-F2DE81CB7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2055" y="3602038"/>
            <a:ext cx="10089931" cy="1655762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Bar Alon</a:t>
            </a:r>
            <a:r>
              <a:rPr lang="en-US" altLang="zh-TW" baseline="30000" dirty="0"/>
              <a:t>1</a:t>
            </a:r>
            <a:r>
              <a:rPr lang="en-US" altLang="zh-TW" dirty="0"/>
              <a:t>, Hao Chung</a:t>
            </a:r>
            <a:r>
              <a:rPr lang="en-US" altLang="zh-TW" baseline="30000" dirty="0"/>
              <a:t>2</a:t>
            </a:r>
            <a:r>
              <a:rPr lang="en-US" altLang="zh-TW" dirty="0"/>
              <a:t>, Kai-Min Chung</a:t>
            </a:r>
            <a:r>
              <a:rPr lang="en-US" altLang="zh-TW" baseline="30000" dirty="0"/>
              <a:t>2</a:t>
            </a:r>
            <a:r>
              <a:rPr lang="en-US" altLang="zh-TW" dirty="0"/>
              <a:t>, Mi-Ying Huang</a:t>
            </a:r>
            <a:r>
              <a:rPr lang="en-US" altLang="zh-TW" baseline="30000" dirty="0"/>
              <a:t>2</a:t>
            </a:r>
            <a:r>
              <a:rPr lang="en-US" altLang="zh-TW" dirty="0"/>
              <a:t>, Yi-Lee</a:t>
            </a:r>
            <a:r>
              <a:rPr lang="en-US" altLang="zh-TW" baseline="30000" dirty="0"/>
              <a:t>2</a:t>
            </a:r>
            <a:r>
              <a:rPr lang="en-US" altLang="zh-TW" dirty="0"/>
              <a:t>, </a:t>
            </a:r>
            <a:r>
              <a:rPr lang="en-US" altLang="zh-TW" u="sng" dirty="0"/>
              <a:t>Yu-Ching Shen</a:t>
            </a:r>
            <a:r>
              <a:rPr lang="en-US" altLang="zh-TW" u="sng" baseline="30000" dirty="0"/>
              <a:t>2</a:t>
            </a:r>
          </a:p>
          <a:p>
            <a:r>
              <a:rPr lang="en-US" altLang="zh-TW" baseline="30000" dirty="0"/>
              <a:t>1</a:t>
            </a:r>
            <a:r>
              <a:rPr lang="en-US" altLang="zh-TW" dirty="0"/>
              <a:t> Department of Computer Science, Ariel University, Israel</a:t>
            </a:r>
          </a:p>
          <a:p>
            <a:r>
              <a:rPr lang="en-US" altLang="zh-TW" baseline="30000" dirty="0"/>
              <a:t>2</a:t>
            </a:r>
            <a:r>
              <a:rPr lang="en-US" altLang="zh-TW" dirty="0"/>
              <a:t> Institute of Information Science, Academia </a:t>
            </a:r>
            <a:r>
              <a:rPr lang="en-US" altLang="zh-TW" dirty="0" err="1"/>
              <a:t>Sinica</a:t>
            </a:r>
            <a:r>
              <a:rPr lang="en-US" altLang="zh-TW" dirty="0"/>
              <a:t>, Taiwan</a:t>
            </a:r>
          </a:p>
          <a:p>
            <a:r>
              <a:rPr lang="en-US" altLang="zh-TW" dirty="0"/>
              <a:t>Aug. 27, 2020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6013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F9ADD3B9-778F-4F64-AE34-C674B2A50720}"/>
              </a:ext>
            </a:extLst>
          </p:cNvPr>
          <p:cNvSpPr txBox="1"/>
          <p:nvPr/>
        </p:nvSpPr>
        <p:spPr>
          <a:xfrm>
            <a:off x="308005" y="710118"/>
            <a:ext cx="8556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Clifford code</a:t>
            </a:r>
            <a:r>
              <a:rPr lang="en-US" altLang="zh-TW" sz="2400" dirty="0"/>
              <a:t>[ABOE10]</a:t>
            </a:r>
          </a:p>
        </p:txBody>
      </p:sp>
      <p:pic>
        <p:nvPicPr>
          <p:cNvPr id="6" name="圖形 5" descr="滑稽的臉 (實心填滿)">
            <a:extLst>
              <a:ext uri="{FF2B5EF4-FFF2-40B4-BE49-F238E27FC236}">
                <a16:creationId xmlns:a16="http://schemas.microsoft.com/office/drawing/2014/main" id="{D122B44E-8C01-4BB3-9CC6-84304600C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902" y="1239252"/>
            <a:ext cx="914400" cy="914400"/>
          </a:xfrm>
          <a:prstGeom prst="rect">
            <a:avLst/>
          </a:prstGeom>
        </p:spPr>
      </p:pic>
      <p:pic>
        <p:nvPicPr>
          <p:cNvPr id="8" name="圖形 7" descr="惡魔的臉 (無填滿)">
            <a:extLst>
              <a:ext uri="{FF2B5EF4-FFF2-40B4-BE49-F238E27FC236}">
                <a16:creationId xmlns:a16="http://schemas.microsoft.com/office/drawing/2014/main" id="{A3C99CD1-85F3-4DF7-8B8C-EB6747BE6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16433" y="2225841"/>
            <a:ext cx="914400" cy="9144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E9E44EC4-00C1-406A-8093-2CEF26934C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421" y="1033284"/>
            <a:ext cx="2857500" cy="1524000"/>
          </a:xfrm>
          <a:prstGeom prst="rect">
            <a:avLst/>
          </a:prstGeom>
        </p:spPr>
      </p:pic>
      <p:pic>
        <p:nvPicPr>
          <p:cNvPr id="7" name="圖形 6" descr="露齒笑的臉 (實心填滿)">
            <a:extLst>
              <a:ext uri="{FF2B5EF4-FFF2-40B4-BE49-F238E27FC236}">
                <a16:creationId xmlns:a16="http://schemas.microsoft.com/office/drawing/2014/main" id="{AC83FBF3-6AC7-4B20-A0BC-2FFC6C8DE7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07364" y="1144024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D8CBA7CA-1010-4A0A-848E-EA75194D6B99}"/>
                  </a:ext>
                </a:extLst>
              </p:cNvPr>
              <p:cNvSpPr txBox="1"/>
              <p:nvPr/>
            </p:nvSpPr>
            <p:spPr>
              <a:xfrm>
                <a:off x="1995638" y="1588572"/>
                <a:ext cx="10684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D8CBA7CA-1010-4A0A-848E-EA75194D6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638" y="1588572"/>
                <a:ext cx="1068405" cy="461665"/>
              </a:xfrm>
              <a:prstGeom prst="rect">
                <a:avLst/>
              </a:prstGeom>
              <a:blipFill>
                <a:blip r:embed="rId9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2DCE671-2B84-4CD2-A76E-9905DAB943A0}"/>
                  </a:ext>
                </a:extLst>
              </p:cNvPr>
              <p:cNvSpPr txBox="1"/>
              <p:nvPr/>
            </p:nvSpPr>
            <p:spPr>
              <a:xfrm>
                <a:off x="2666199" y="1596759"/>
                <a:ext cx="10684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⊗|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2DCE671-2B84-4CD2-A76E-9905DAB94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199" y="1596759"/>
                <a:ext cx="1068405" cy="461665"/>
              </a:xfrm>
              <a:prstGeom prst="rect">
                <a:avLst/>
              </a:prstGeom>
              <a:blipFill>
                <a:blip r:embed="rId10"/>
                <a:stretch>
                  <a:fillRect l="-3409" r="-7386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8749BF2C-EDCE-4C77-AC33-FDC8F42DC188}"/>
                  </a:ext>
                </a:extLst>
              </p:cNvPr>
              <p:cNvSpPr txBox="1"/>
              <p:nvPr/>
            </p:nvSpPr>
            <p:spPr>
              <a:xfrm>
                <a:off x="407472" y="3429000"/>
                <a:ext cx="4714770" cy="194854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Clifford gate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TW" sz="2400" dirty="0"/>
                  <a:t>:</a:t>
                </a:r>
              </a:p>
              <a:p>
                <a:r>
                  <a:rPr lang="en-US" altLang="zh-TW" sz="2400" dirty="0"/>
                  <a:t>If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a Pauli gate, then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𝐸𝐺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/>
                  <a:t>is also a Pauli gate.</a:t>
                </a:r>
              </a:p>
              <a:p>
                <a:r>
                  <a:rPr lang="en-US" altLang="zh-TW" sz="2400" dirty="0"/>
                  <a:t>Single-qubit Clifford: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altLang="zh-TW" sz="2400" dirty="0"/>
              </a:p>
              <a:p>
                <a:r>
                  <a:rPr lang="en-US" altLang="zh-TW" sz="2400" dirty="0"/>
                  <a:t>Two-qubit Clifford: CNOT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8749BF2C-EDCE-4C77-AC33-FDC8F42DC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72" y="3429000"/>
                <a:ext cx="4714770" cy="1948547"/>
              </a:xfrm>
              <a:prstGeom prst="rect">
                <a:avLst/>
              </a:prstGeom>
              <a:blipFill>
                <a:blip r:embed="rId11"/>
                <a:stretch>
                  <a:fillRect l="-1935" t="-2181" b="-56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D146D09D-72F6-4FA5-94D6-B6F5CCF7B79F}"/>
                  </a:ext>
                </a:extLst>
              </p:cNvPr>
              <p:cNvSpPr txBox="1"/>
              <p:nvPr/>
            </p:nvSpPr>
            <p:spPr>
              <a:xfrm>
                <a:off x="1852859" y="1604945"/>
                <a:ext cx="4780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(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D146D09D-72F6-4FA5-94D6-B6F5CCF7B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859" y="1604945"/>
                <a:ext cx="478059" cy="461665"/>
              </a:xfrm>
              <a:prstGeom prst="rect">
                <a:avLst/>
              </a:prstGeom>
              <a:blipFill>
                <a:blip r:embed="rId12"/>
                <a:stretch>
                  <a:fillRect l="-3846" r="-17949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38BC2525-8DE1-4C7D-B785-042B10328DC0}"/>
                  </a:ext>
                </a:extLst>
              </p:cNvPr>
              <p:cNvSpPr txBox="1"/>
              <p:nvPr/>
            </p:nvSpPr>
            <p:spPr>
              <a:xfrm>
                <a:off x="1987620" y="1580385"/>
                <a:ext cx="10684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38BC2525-8DE1-4C7D-B785-042B10328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620" y="1580385"/>
                <a:ext cx="1068405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747B9D54-30F6-4070-94F7-BEF904B97C67}"/>
                  </a:ext>
                </a:extLst>
              </p:cNvPr>
              <p:cNvSpPr txBox="1"/>
              <p:nvPr/>
            </p:nvSpPr>
            <p:spPr>
              <a:xfrm>
                <a:off x="5122242" y="1604945"/>
                <a:ext cx="478059" cy="471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747B9D54-30F6-4070-94F7-BEF904B97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242" y="1604945"/>
                <a:ext cx="478059" cy="471219"/>
              </a:xfrm>
              <a:prstGeom prst="rect">
                <a:avLst/>
              </a:prstGeom>
              <a:blipFill>
                <a:blip r:embed="rId14"/>
                <a:stretch>
                  <a:fillRect l="-2532" r="-88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E86F8400-2244-44BE-A178-0152926E87A5}"/>
                  </a:ext>
                </a:extLst>
              </p:cNvPr>
              <p:cNvSpPr txBox="1"/>
              <p:nvPr/>
            </p:nvSpPr>
            <p:spPr>
              <a:xfrm>
                <a:off x="3495574" y="1604946"/>
                <a:ext cx="4780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E86F8400-2244-44BE-A178-0152926E8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574" y="1604946"/>
                <a:ext cx="478059" cy="461665"/>
              </a:xfrm>
              <a:prstGeom prst="rect">
                <a:avLst/>
              </a:prstGeom>
              <a:blipFill>
                <a:blip r:embed="rId1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9389B272-5FB0-4A78-B8D3-6F3DB9EFF362}"/>
                  </a:ext>
                </a:extLst>
              </p:cNvPr>
              <p:cNvSpPr txBox="1"/>
              <p:nvPr/>
            </p:nvSpPr>
            <p:spPr>
              <a:xfrm>
                <a:off x="4296069" y="1571201"/>
                <a:ext cx="22619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⊗|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9389B272-5FB0-4A78-B8D3-6F3DB9EFF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069" y="1571201"/>
                <a:ext cx="2261937" cy="461665"/>
              </a:xfrm>
              <a:prstGeom prst="rect">
                <a:avLst/>
              </a:prstGeom>
              <a:blipFill>
                <a:blip r:embed="rId1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82A6D640-7DE4-4F51-821B-0C4AD43A81F4}"/>
                  </a:ext>
                </a:extLst>
              </p:cNvPr>
              <p:cNvSpPr/>
              <p:nvPr/>
            </p:nvSpPr>
            <p:spPr>
              <a:xfrm>
                <a:off x="5502831" y="2683041"/>
                <a:ext cx="6096000" cy="385644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solidFill>
                      <a:prstClr val="black"/>
                    </a:solidFill>
                  </a:rPr>
                  <a:t>Encoding: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d>
                      <m:dPr>
                        <m:begChr m:val="|"/>
                        <m:endChr m:val="⟩"/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⨂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altLang="zh-TW" sz="2400" dirty="0">
                    <a:solidFill>
                      <a:prstClr val="black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TW" sz="24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solidFill>
                      <a:prstClr val="black"/>
                    </a:solidFill>
                  </a:rPr>
                  <a:t>Decoding: Apply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</m:oMath>
                </a14:m>
                <a:r>
                  <a:rPr lang="en-US" altLang="zh-TW" sz="2400" dirty="0">
                    <a:solidFill>
                      <a:prstClr val="black"/>
                    </a:solidFill>
                  </a:rPr>
                  <a:t>on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TW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TW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zh-TW" sz="2400" dirty="0">
                    <a:solidFill>
                      <a:prstClr val="black"/>
                    </a:solidFill>
                  </a:rPr>
                  <a:t>, then</a:t>
                </a:r>
                <a:r>
                  <a:rPr lang="zh-TW" alt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zh-TW" sz="2400" dirty="0">
                    <a:solidFill>
                      <a:prstClr val="black"/>
                    </a:solidFill>
                  </a:rPr>
                  <a:t>measure the last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sz="2400" dirty="0">
                    <a:solidFill>
                      <a:prstClr val="black"/>
                    </a:solidFill>
                  </a:rPr>
                  <a:t> qubits. </a:t>
                </a:r>
              </a:p>
              <a:p>
                <a:pPr lvl="1"/>
                <a:r>
                  <a:rPr lang="en-US" altLang="zh-TW" sz="2400" dirty="0">
                    <a:solidFill>
                      <a:prstClr val="black"/>
                    </a:solidFill>
                  </a:rPr>
                  <a:t>Accept, if the outcome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TW" sz="2400" dirty="0">
                    <a:solidFill>
                      <a:prstClr val="black"/>
                    </a:solidFill>
                  </a:rPr>
                  <a:t>.</a:t>
                </a:r>
              </a:p>
              <a:p>
                <a:pPr lvl="1"/>
                <a:r>
                  <a:rPr lang="en-US" altLang="zh-TW" sz="2400" dirty="0">
                    <a:solidFill>
                      <a:prstClr val="black"/>
                    </a:solidFill>
                  </a:rPr>
                  <a:t>Reject, otherwise.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For </a:t>
                </a:r>
                <a:r>
                  <a:rPr lang="zh-TW" altLang="en-US" sz="2400" dirty="0">
                    <a:solidFill>
                      <a:srgbClr val="FF0000"/>
                    </a:solidFill>
                  </a:rPr>
                  <a:t>👿</a:t>
                </a:r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zh-TW" sz="2400" dirty="0"/>
                  <a:t> looks uniformly random without the information of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TW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The probability that</a:t>
                </a:r>
                <a:r>
                  <a:rPr lang="zh-TW" altLang="en-US" sz="2400" dirty="0"/>
                  <a:t> </a:t>
                </a:r>
                <a:r>
                  <a:rPr lang="zh-TW" altLang="en-US" sz="2400" dirty="0">
                    <a:solidFill>
                      <a:srgbClr val="FF0000"/>
                    </a:solidFill>
                  </a:rPr>
                  <a:t>👿 </a:t>
                </a:r>
                <a:r>
                  <a:rPr lang="en-US" altLang="zh-TW" sz="2400" dirty="0"/>
                  <a:t>changes the message but is not caught is negligible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/>
                  <a:t>.</a:t>
                </a: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82A6D640-7DE4-4F51-821B-0C4AD43A81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831" y="2683041"/>
                <a:ext cx="6096000" cy="3856440"/>
              </a:xfrm>
              <a:prstGeom prst="rect">
                <a:avLst/>
              </a:prstGeom>
              <a:blipFill>
                <a:blip r:embed="rId17"/>
                <a:stretch>
                  <a:fillRect l="-1400" t="-1264" r="-2800" b="-11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>
            <a:extLst>
              <a:ext uri="{FF2B5EF4-FFF2-40B4-BE49-F238E27FC236}">
                <a16:creationId xmlns:a16="http://schemas.microsoft.com/office/drawing/2014/main" id="{03BCBCF7-13BD-410E-A0CA-E898ED9D7A08}"/>
              </a:ext>
            </a:extLst>
          </p:cNvPr>
          <p:cNvSpPr txBox="1"/>
          <p:nvPr/>
        </p:nvSpPr>
        <p:spPr>
          <a:xfrm>
            <a:off x="315845" y="5947827"/>
            <a:ext cx="8245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err="1"/>
              <a:t>Aharonov</a:t>
            </a:r>
            <a:r>
              <a:rPr lang="en-US" altLang="zh-TW" sz="2000" dirty="0"/>
              <a:t>, Ben-Or, and </a:t>
            </a:r>
            <a:r>
              <a:rPr lang="en-US" altLang="zh-TW" sz="2000" dirty="0" err="1"/>
              <a:t>Eban</a:t>
            </a:r>
            <a:r>
              <a:rPr lang="en-US" altLang="zh-TW" sz="2000" dirty="0"/>
              <a:t>.  ICS 2010.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8968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26927 -0.0009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3" grpId="0" animBg="1"/>
      <p:bldP spid="10" grpId="0"/>
      <p:bldP spid="10" grpId="1"/>
      <p:bldP spid="13" grpId="0"/>
      <p:bldP spid="13" grpId="1"/>
      <p:bldP spid="13" grpId="2"/>
      <p:bldP spid="14" grpId="0"/>
      <p:bldP spid="14" grpId="1"/>
      <p:bldP spid="15" grpId="0"/>
      <p:bldP spid="15" grpId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F9ADD3B9-778F-4F64-AE34-C674B2A50720}"/>
              </a:ext>
            </a:extLst>
          </p:cNvPr>
          <p:cNvSpPr txBox="1"/>
          <p:nvPr/>
        </p:nvSpPr>
        <p:spPr>
          <a:xfrm>
            <a:off x="308005" y="710118"/>
            <a:ext cx="11521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Clifford code supports Homomorphic encryption for Clifford gates!</a:t>
            </a:r>
            <a:endParaRPr lang="zh-TW" altLang="en-US" sz="3200" dirty="0"/>
          </a:p>
        </p:txBody>
      </p:sp>
      <p:pic>
        <p:nvPicPr>
          <p:cNvPr id="6" name="圖形 5" descr="滑稽的臉 (實心填滿)">
            <a:extLst>
              <a:ext uri="{FF2B5EF4-FFF2-40B4-BE49-F238E27FC236}">
                <a16:creationId xmlns:a16="http://schemas.microsoft.com/office/drawing/2014/main" id="{D122B44E-8C01-4BB3-9CC6-84304600C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899" y="1162591"/>
            <a:ext cx="914400" cy="914400"/>
          </a:xfrm>
          <a:prstGeom prst="rect">
            <a:avLst/>
          </a:prstGeom>
        </p:spPr>
      </p:pic>
      <p:pic>
        <p:nvPicPr>
          <p:cNvPr id="7" name="圖形 6" descr="露齒笑的臉 (實心填滿)">
            <a:extLst>
              <a:ext uri="{FF2B5EF4-FFF2-40B4-BE49-F238E27FC236}">
                <a16:creationId xmlns:a16="http://schemas.microsoft.com/office/drawing/2014/main" id="{AC83FBF3-6AC7-4B20-A0BC-2FFC6C8DE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4611" y="119779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4CAA6BB8-9403-4FAC-B11A-2B29336919CA}"/>
                  </a:ext>
                </a:extLst>
              </p:cNvPr>
              <p:cNvSpPr txBox="1"/>
              <p:nvPr/>
            </p:nvSpPr>
            <p:spPr>
              <a:xfrm>
                <a:off x="849426" y="1969530"/>
                <a:ext cx="11213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4CAA6BB8-9403-4FAC-B11A-2B2933691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26" y="1969530"/>
                <a:ext cx="112134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8B5860F2-7B62-4018-B91A-16F1EE41D7F0}"/>
                  </a:ext>
                </a:extLst>
              </p:cNvPr>
              <p:cNvSpPr txBox="1"/>
              <p:nvPr/>
            </p:nvSpPr>
            <p:spPr>
              <a:xfrm>
                <a:off x="5706975" y="1969529"/>
                <a:ext cx="2644545" cy="471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8B5860F2-7B62-4018-B91A-16F1EE41D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975" y="1969529"/>
                <a:ext cx="2644545" cy="471219"/>
              </a:xfrm>
              <a:prstGeom prst="rect">
                <a:avLst/>
              </a:prstGeom>
              <a:blipFill>
                <a:blip r:embed="rId7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7C1EA9EF-91BB-4473-832A-88A146483FC1}"/>
                  </a:ext>
                </a:extLst>
              </p:cNvPr>
              <p:cNvSpPr txBox="1"/>
              <p:nvPr/>
            </p:nvSpPr>
            <p:spPr>
              <a:xfrm>
                <a:off x="147484" y="2431338"/>
                <a:ext cx="3254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⊗|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7C1EA9EF-91BB-4473-832A-88A146483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84" y="2431338"/>
                <a:ext cx="3254750" cy="461665"/>
              </a:xfrm>
              <a:prstGeom prst="rect">
                <a:avLst/>
              </a:prstGeom>
              <a:blipFill>
                <a:blip r:embed="rId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7192957F-00A3-4475-B047-D252CE9FA6C3}"/>
                  </a:ext>
                </a:extLst>
              </p:cNvPr>
              <p:cNvSpPr txBox="1"/>
              <p:nvPr/>
            </p:nvSpPr>
            <p:spPr>
              <a:xfrm>
                <a:off x="5257706" y="2312480"/>
                <a:ext cx="4063465" cy="471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⊗|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7192957F-00A3-4475-B047-D252CE9FA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706" y="2312480"/>
                <a:ext cx="4063465" cy="471219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04FDB5A6-4D90-4EF4-A9CE-CC56BDE7B581}"/>
                  </a:ext>
                </a:extLst>
              </p:cNvPr>
              <p:cNvSpPr txBox="1"/>
              <p:nvPr/>
            </p:nvSpPr>
            <p:spPr>
              <a:xfrm>
                <a:off x="5919536" y="2662170"/>
                <a:ext cx="30127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begChr m:val="|"/>
                          <m:endChr m:val="⟩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⊗|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04FDB5A6-4D90-4EF4-A9CE-CC56BDE7B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536" y="2662170"/>
                <a:ext cx="3012707" cy="461665"/>
              </a:xfrm>
              <a:prstGeom prst="rect">
                <a:avLst/>
              </a:prstGeom>
              <a:blipFill>
                <a:blip r:embed="rId10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>
            <a:extLst>
              <a:ext uri="{FF2B5EF4-FFF2-40B4-BE49-F238E27FC236}">
                <a16:creationId xmlns:a16="http://schemas.microsoft.com/office/drawing/2014/main" id="{0DFFB7F7-E3A0-4B39-9133-0E60B77C6FFA}"/>
              </a:ext>
            </a:extLst>
          </p:cNvPr>
          <p:cNvSpPr/>
          <p:nvPr/>
        </p:nvSpPr>
        <p:spPr>
          <a:xfrm>
            <a:off x="308004" y="3460965"/>
            <a:ext cx="6948641" cy="332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6618B12C-E8B8-48A6-A57D-F6A093F8FF81}"/>
              </a:ext>
            </a:extLst>
          </p:cNvPr>
          <p:cNvSpPr txBox="1"/>
          <p:nvPr/>
        </p:nvSpPr>
        <p:spPr>
          <a:xfrm>
            <a:off x="442762" y="3517063"/>
            <a:ext cx="3917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Homomorphic encryption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A35445A9-88DE-43AB-BCCF-5BDF89200100}"/>
                  </a:ext>
                </a:extLst>
              </p:cNvPr>
              <p:cNvSpPr txBox="1"/>
              <p:nvPr/>
            </p:nvSpPr>
            <p:spPr>
              <a:xfrm>
                <a:off x="849426" y="4189389"/>
                <a:ext cx="4680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A35445A9-88DE-43AB-BCCF-5BDF89200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26" y="4189389"/>
                <a:ext cx="468024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F57D6E33-5593-45AA-B338-07376BDFAD47}"/>
                  </a:ext>
                </a:extLst>
              </p:cNvPr>
              <p:cNvSpPr txBox="1"/>
              <p:nvPr/>
            </p:nvSpPr>
            <p:spPr>
              <a:xfrm>
                <a:off x="442762" y="5627944"/>
                <a:ext cx="1838425" cy="70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𝐷𝑒𝑐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F57D6E33-5593-45AA-B338-07376BDFA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62" y="5627944"/>
                <a:ext cx="1838425" cy="700769"/>
              </a:xfrm>
              <a:prstGeom prst="rect">
                <a:avLst/>
              </a:prstGeom>
              <a:blipFill>
                <a:blip r:embed="rId12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9DC97FE1-5291-4F18-993A-18A847C4F071}"/>
              </a:ext>
            </a:extLst>
          </p:cNvPr>
          <p:cNvCxnSpPr>
            <a:cxnSpLocks/>
          </p:cNvCxnSpPr>
          <p:nvPr/>
        </p:nvCxnSpPr>
        <p:spPr>
          <a:xfrm flipV="1">
            <a:off x="1317450" y="4389444"/>
            <a:ext cx="3754261" cy="9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C246DC98-CD63-41A1-9E93-43383E1F3651}"/>
                  </a:ext>
                </a:extLst>
              </p:cNvPr>
              <p:cNvSpPr txBox="1"/>
              <p:nvPr/>
            </p:nvSpPr>
            <p:spPr>
              <a:xfrm>
                <a:off x="5137982" y="4198733"/>
                <a:ext cx="15631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C246DC98-CD63-41A1-9E93-43383E1F3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982" y="4198733"/>
                <a:ext cx="1563108" cy="400110"/>
              </a:xfrm>
              <a:prstGeom prst="rect">
                <a:avLst/>
              </a:prstGeom>
              <a:blipFill>
                <a:blip r:embed="rId1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079A6630-D73D-416C-AC2E-DF084950AC4C}"/>
                  </a:ext>
                </a:extLst>
              </p:cNvPr>
              <p:cNvSpPr txBox="1"/>
              <p:nvPr/>
            </p:nvSpPr>
            <p:spPr>
              <a:xfrm>
                <a:off x="4691407" y="5915330"/>
                <a:ext cx="2286001" cy="413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′=</m:t>
                      </m:r>
                      <m:acc>
                        <m:accPr>
                          <m:chr m:val="̃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079A6630-D73D-416C-AC2E-DF084950A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407" y="5915330"/>
                <a:ext cx="2286001" cy="413383"/>
              </a:xfrm>
              <a:prstGeom prst="rect">
                <a:avLst/>
              </a:prstGeom>
              <a:blipFill>
                <a:blip r:embed="rId14"/>
                <a:stretch>
                  <a:fillRect t="-5882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17214D7F-E393-4D4A-8637-E6BB8B8470F3}"/>
              </a:ext>
            </a:extLst>
          </p:cNvPr>
          <p:cNvCxnSpPr>
            <a:cxnSpLocks/>
          </p:cNvCxnSpPr>
          <p:nvPr/>
        </p:nvCxnSpPr>
        <p:spPr>
          <a:xfrm>
            <a:off x="5834408" y="4688960"/>
            <a:ext cx="0" cy="1050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58E96F2A-4E5A-4D43-88AE-9376E298CEC4}"/>
              </a:ext>
            </a:extLst>
          </p:cNvPr>
          <p:cNvCxnSpPr>
            <a:cxnSpLocks/>
          </p:cNvCxnSpPr>
          <p:nvPr/>
        </p:nvCxnSpPr>
        <p:spPr>
          <a:xfrm flipH="1">
            <a:off x="2059807" y="6122021"/>
            <a:ext cx="2810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56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>
            <a:extLst>
              <a:ext uri="{FF2B5EF4-FFF2-40B4-BE49-F238E27FC236}">
                <a16:creationId xmlns:a16="http://schemas.microsoft.com/office/drawing/2014/main" id="{FC28CB02-DF98-426B-9B4D-34AD870FD0BE}"/>
              </a:ext>
            </a:extLst>
          </p:cNvPr>
          <p:cNvSpPr/>
          <p:nvPr/>
        </p:nvSpPr>
        <p:spPr>
          <a:xfrm>
            <a:off x="4983637" y="1727179"/>
            <a:ext cx="2224726" cy="127261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QMPC</a:t>
            </a:r>
            <a:endParaRPr lang="zh-TW" altLang="en-US" sz="2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869B72FE-D126-4D9B-AB43-F743637ED87F}"/>
              </a:ext>
            </a:extLst>
          </p:cNvPr>
          <p:cNvSpPr/>
          <p:nvPr/>
        </p:nvSpPr>
        <p:spPr>
          <a:xfrm>
            <a:off x="1068369" y="3345627"/>
            <a:ext cx="2400695" cy="10817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Input encoding</a:t>
            </a:r>
            <a:endParaRPr lang="zh-TW" altLang="en-US" sz="24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1FB0F76D-EB47-4B4B-8366-E5DA77FBA6F8}"/>
              </a:ext>
            </a:extLst>
          </p:cNvPr>
          <p:cNvSpPr/>
          <p:nvPr/>
        </p:nvSpPr>
        <p:spPr>
          <a:xfrm>
            <a:off x="4780961" y="3345627"/>
            <a:ext cx="2630078" cy="10817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Computation</a:t>
            </a:r>
            <a:endParaRPr lang="zh-TW" altLang="en-US" sz="2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C4D18750-56BF-4C7B-9D11-BEF66BBBDD34}"/>
              </a:ext>
            </a:extLst>
          </p:cNvPr>
          <p:cNvSpPr/>
          <p:nvPr/>
        </p:nvSpPr>
        <p:spPr>
          <a:xfrm>
            <a:off x="8722936" y="3345627"/>
            <a:ext cx="2177592" cy="10817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Decoding</a:t>
            </a:r>
            <a:endParaRPr lang="zh-TW" altLang="en-US" sz="2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7E0FF1B2-CB60-4F67-9179-EBE7E136E3EB}"/>
              </a:ext>
            </a:extLst>
          </p:cNvPr>
          <p:cNvSpPr/>
          <p:nvPr/>
        </p:nvSpPr>
        <p:spPr>
          <a:xfrm>
            <a:off x="3583756" y="4880353"/>
            <a:ext cx="1875137" cy="113752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Clifford gate</a:t>
            </a:r>
            <a:endParaRPr lang="zh-TW" altLang="en-US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BF609079-CCD7-4AFC-837E-92B8D51B7913}"/>
              </a:ext>
            </a:extLst>
          </p:cNvPr>
          <p:cNvSpPr/>
          <p:nvPr/>
        </p:nvSpPr>
        <p:spPr>
          <a:xfrm>
            <a:off x="6216582" y="4955409"/>
            <a:ext cx="1737284" cy="98740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/>
              <a:t>T gate</a:t>
            </a:r>
            <a:endParaRPr lang="zh-TW" altLang="en-US" sz="2000" dirty="0"/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7613F30D-2257-45B3-9932-03085AFDF6B8}"/>
              </a:ext>
            </a:extLst>
          </p:cNvPr>
          <p:cNvCxnSpPr>
            <a:stCxn id="4" idx="4"/>
            <a:endCxn id="6" idx="0"/>
          </p:cNvCxnSpPr>
          <p:nvPr/>
        </p:nvCxnSpPr>
        <p:spPr>
          <a:xfrm>
            <a:off x="6096000" y="2999797"/>
            <a:ext cx="0" cy="3458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82819FDA-B8D6-4450-A70D-F3F52C9A1E47}"/>
              </a:ext>
            </a:extLst>
          </p:cNvPr>
          <p:cNvCxnSpPr>
            <a:cxnSpLocks/>
            <a:stCxn id="4" idx="4"/>
            <a:endCxn id="5" idx="0"/>
          </p:cNvCxnSpPr>
          <p:nvPr/>
        </p:nvCxnSpPr>
        <p:spPr>
          <a:xfrm flipH="1">
            <a:off x="2268717" y="2999797"/>
            <a:ext cx="3827283" cy="3458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D9BC73B9-750A-4141-8872-E99B326371FB}"/>
              </a:ext>
            </a:extLst>
          </p:cNvPr>
          <p:cNvCxnSpPr>
            <a:stCxn id="7" idx="0"/>
            <a:endCxn id="4" idx="4"/>
          </p:cNvCxnSpPr>
          <p:nvPr/>
        </p:nvCxnSpPr>
        <p:spPr>
          <a:xfrm flipH="1" flipV="1">
            <a:off x="6096000" y="2999797"/>
            <a:ext cx="3715732" cy="3458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23397A58-855E-4DC4-869A-D1E81D166BFD}"/>
              </a:ext>
            </a:extLst>
          </p:cNvPr>
          <p:cNvCxnSpPr>
            <a:cxnSpLocks/>
            <a:stCxn id="6" idx="4"/>
            <a:endCxn id="9" idx="0"/>
          </p:cNvCxnSpPr>
          <p:nvPr/>
        </p:nvCxnSpPr>
        <p:spPr>
          <a:xfrm flipH="1">
            <a:off x="4521325" y="4427353"/>
            <a:ext cx="1574675" cy="453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9F7C4637-D4CF-4083-883D-8C7F0FC483AD}"/>
              </a:ext>
            </a:extLst>
          </p:cNvPr>
          <p:cNvCxnSpPr>
            <a:cxnSpLocks/>
            <a:stCxn id="10" idx="0"/>
            <a:endCxn id="6" idx="4"/>
          </p:cNvCxnSpPr>
          <p:nvPr/>
        </p:nvCxnSpPr>
        <p:spPr>
          <a:xfrm flipH="1" flipV="1">
            <a:off x="6096000" y="4427353"/>
            <a:ext cx="989224" cy="528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文字方塊 2">
            <a:extLst>
              <a:ext uri="{FF2B5EF4-FFF2-40B4-BE49-F238E27FC236}">
                <a16:creationId xmlns:a16="http://schemas.microsoft.com/office/drawing/2014/main" id="{C63F1B52-D531-4E5D-8DD7-90DFD6199BF7}"/>
              </a:ext>
            </a:extLst>
          </p:cNvPr>
          <p:cNvSpPr txBox="1"/>
          <p:nvPr/>
        </p:nvSpPr>
        <p:spPr>
          <a:xfrm>
            <a:off x="330716" y="693019"/>
            <a:ext cx="4236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[DGJ+20]’s protocol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1969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圖形 27" descr="露齒笑的臉 (實心填滿)">
            <a:extLst>
              <a:ext uri="{FF2B5EF4-FFF2-40B4-BE49-F238E27FC236}">
                <a16:creationId xmlns:a16="http://schemas.microsoft.com/office/drawing/2014/main" id="{E3CB28D6-9F82-4B73-8975-03B404C21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4084" y="2700350"/>
            <a:ext cx="914400" cy="914400"/>
          </a:xfrm>
          <a:prstGeom prst="rect">
            <a:avLst/>
          </a:prstGeom>
        </p:spPr>
      </p:pic>
      <p:pic>
        <p:nvPicPr>
          <p:cNvPr id="30" name="圖形 29" descr="滑稽的臉 (實心填滿)">
            <a:extLst>
              <a:ext uri="{FF2B5EF4-FFF2-40B4-BE49-F238E27FC236}">
                <a16:creationId xmlns:a16="http://schemas.microsoft.com/office/drawing/2014/main" id="{45E8696C-4F76-4FC3-9D56-4024C73105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3631" y="2620442"/>
            <a:ext cx="914400" cy="914400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1B4E45D4-C217-4696-B321-30BDDA764F98}"/>
              </a:ext>
            </a:extLst>
          </p:cNvPr>
          <p:cNvSpPr/>
          <p:nvPr/>
        </p:nvSpPr>
        <p:spPr>
          <a:xfrm>
            <a:off x="2445122" y="3290754"/>
            <a:ext cx="491870" cy="323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accent2"/>
              </a:solidFill>
            </a:endParaRPr>
          </a:p>
        </p:txBody>
      </p:sp>
      <p:pic>
        <p:nvPicPr>
          <p:cNvPr id="4" name="圖形 3" descr="天使的臉 (無填滿)">
            <a:extLst>
              <a:ext uri="{FF2B5EF4-FFF2-40B4-BE49-F238E27FC236}">
                <a16:creationId xmlns:a16="http://schemas.microsoft.com/office/drawing/2014/main" id="{387A194C-0C6F-4F48-9B2C-F9D1A573F8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33858" y="361475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8568DC49-9475-406F-A0FB-834C85BC5DC2}"/>
                  </a:ext>
                </a:extLst>
              </p:cNvPr>
              <p:cNvSpPr txBox="1"/>
              <p:nvPr/>
            </p:nvSpPr>
            <p:spPr>
              <a:xfrm>
                <a:off x="2233858" y="3274002"/>
                <a:ext cx="914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sz="20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/⊥</m:t>
                      </m:r>
                    </m:oMath>
                  </m:oMathPara>
                </a14:m>
                <a:endParaRPr lang="zh-TW" alt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8568DC49-9475-406F-A0FB-834C85BC5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858" y="3274002"/>
                <a:ext cx="914400" cy="400110"/>
              </a:xfrm>
              <a:prstGeom prst="rect">
                <a:avLst/>
              </a:prstGeom>
              <a:blipFill>
                <a:blip r:embed="rId1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圖形 43" descr="有小鬍子的臉 (實心填滿)">
            <a:extLst>
              <a:ext uri="{FF2B5EF4-FFF2-40B4-BE49-F238E27FC236}">
                <a16:creationId xmlns:a16="http://schemas.microsoft.com/office/drawing/2014/main" id="{7FB77ACE-B9FA-4030-8B23-9F9CA74B9B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3631" y="4823574"/>
            <a:ext cx="914400" cy="914400"/>
          </a:xfrm>
          <a:prstGeom prst="rect">
            <a:avLst/>
          </a:prstGeom>
        </p:spPr>
      </p:pic>
      <p:pic>
        <p:nvPicPr>
          <p:cNvPr id="45" name="圖形 44" descr="驚訝的臉 (實心填滿)">
            <a:extLst>
              <a:ext uri="{FF2B5EF4-FFF2-40B4-BE49-F238E27FC236}">
                <a16:creationId xmlns:a16="http://schemas.microsoft.com/office/drawing/2014/main" id="{AD22A72A-0506-46CC-A439-479DA9CD02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64084" y="4823574"/>
            <a:ext cx="914400" cy="914400"/>
          </a:xfrm>
          <a:prstGeom prst="rect">
            <a:avLst/>
          </a:prstGeom>
        </p:spPr>
      </p:pic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5E34D415-BD02-4C9C-91BE-04975EC61351}"/>
              </a:ext>
            </a:extLst>
          </p:cNvPr>
          <p:cNvCxnSpPr>
            <a:cxnSpLocks/>
          </p:cNvCxnSpPr>
          <p:nvPr/>
        </p:nvCxnSpPr>
        <p:spPr>
          <a:xfrm flipH="1" flipV="1">
            <a:off x="1467133" y="3426923"/>
            <a:ext cx="782667" cy="338875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6DFDABB9-1AFB-4C4E-A625-E9FCAD2C97F6}"/>
              </a:ext>
            </a:extLst>
          </p:cNvPr>
          <p:cNvCxnSpPr>
            <a:cxnSpLocks/>
          </p:cNvCxnSpPr>
          <p:nvPr/>
        </p:nvCxnSpPr>
        <p:spPr>
          <a:xfrm flipV="1">
            <a:off x="3127416" y="3426923"/>
            <a:ext cx="832144" cy="33887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E5C6D249-8791-48BF-9C11-6F057A348770}"/>
                  </a:ext>
                </a:extLst>
              </p:cNvPr>
              <p:cNvSpPr txBox="1"/>
              <p:nvPr/>
            </p:nvSpPr>
            <p:spPr>
              <a:xfrm>
                <a:off x="1732211" y="3227028"/>
                <a:ext cx="3833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E5C6D249-8791-48BF-9C11-6F057A348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211" y="3227028"/>
                <a:ext cx="38335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D2FFFCED-0DBF-4740-867C-B4A042E2ED6F}"/>
                  </a:ext>
                </a:extLst>
              </p:cNvPr>
              <p:cNvSpPr txBox="1"/>
              <p:nvPr/>
            </p:nvSpPr>
            <p:spPr>
              <a:xfrm>
                <a:off x="3248495" y="3245418"/>
                <a:ext cx="3833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D2FFFCED-0DBF-4740-867C-B4A042E2E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495" y="3245418"/>
                <a:ext cx="383357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01B6D1BA-2EC2-4465-B4DC-0293EA6F86E5}"/>
              </a:ext>
            </a:extLst>
          </p:cNvPr>
          <p:cNvCxnSpPr>
            <a:cxnSpLocks/>
          </p:cNvCxnSpPr>
          <p:nvPr/>
        </p:nvCxnSpPr>
        <p:spPr>
          <a:xfrm>
            <a:off x="3076993" y="4500706"/>
            <a:ext cx="787091" cy="402067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E857D065-D384-44C3-8711-821743CF4909}"/>
              </a:ext>
            </a:extLst>
          </p:cNvPr>
          <p:cNvCxnSpPr>
            <a:cxnSpLocks/>
          </p:cNvCxnSpPr>
          <p:nvPr/>
        </p:nvCxnSpPr>
        <p:spPr>
          <a:xfrm flipH="1">
            <a:off x="1518031" y="4372782"/>
            <a:ext cx="811719" cy="612747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218AF258-D0FC-4A25-925A-7A35D496AA9B}"/>
                  </a:ext>
                </a:extLst>
              </p:cNvPr>
              <p:cNvSpPr txBox="1"/>
              <p:nvPr/>
            </p:nvSpPr>
            <p:spPr>
              <a:xfrm>
                <a:off x="3088324" y="4580324"/>
                <a:ext cx="3833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218AF258-D0FC-4A25-925A-7A35D496A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324" y="4580324"/>
                <a:ext cx="383357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08B3838E-2D63-4144-ADF2-31CF017AF29A}"/>
              </a:ext>
            </a:extLst>
          </p:cNvPr>
          <p:cNvCxnSpPr>
            <a:cxnSpLocks/>
          </p:cNvCxnSpPr>
          <p:nvPr/>
        </p:nvCxnSpPr>
        <p:spPr>
          <a:xfrm flipH="1" flipV="1">
            <a:off x="1345155" y="3536273"/>
            <a:ext cx="904479" cy="42942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7F054E12-4267-490A-8D85-3F72BB117D49}"/>
                  </a:ext>
                </a:extLst>
              </p:cNvPr>
              <p:cNvSpPr txBox="1"/>
              <p:nvPr/>
            </p:nvSpPr>
            <p:spPr>
              <a:xfrm>
                <a:off x="1910434" y="4576184"/>
                <a:ext cx="3833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7F054E12-4267-490A-8D85-3F72BB117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434" y="4576184"/>
                <a:ext cx="383357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BA9EE12E-6032-44DB-9308-BB20D0E92BAE}"/>
                  </a:ext>
                </a:extLst>
              </p:cNvPr>
              <p:cNvSpPr txBox="1"/>
              <p:nvPr/>
            </p:nvSpPr>
            <p:spPr>
              <a:xfrm>
                <a:off x="1611689" y="3755178"/>
                <a:ext cx="3299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zh-TW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BA9EE12E-6032-44DB-9308-BB20D0E92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689" y="3755178"/>
                <a:ext cx="329937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接點: 弧形 58">
            <a:extLst>
              <a:ext uri="{FF2B5EF4-FFF2-40B4-BE49-F238E27FC236}">
                <a16:creationId xmlns:a16="http://schemas.microsoft.com/office/drawing/2014/main" id="{26745FE1-2410-4F14-907E-FCEAFB03458D}"/>
              </a:ext>
            </a:extLst>
          </p:cNvPr>
          <p:cNvCxnSpPr>
            <a:cxnSpLocks/>
          </p:cNvCxnSpPr>
          <p:nvPr/>
        </p:nvCxnSpPr>
        <p:spPr>
          <a:xfrm>
            <a:off x="1279272" y="3594798"/>
            <a:ext cx="932104" cy="615169"/>
          </a:xfrm>
          <a:prstGeom prst="curvedConnector3">
            <a:avLst>
              <a:gd name="adj1" fmla="val -5113"/>
            </a:avLst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64">
            <a:extLst>
              <a:ext uri="{FF2B5EF4-FFF2-40B4-BE49-F238E27FC236}">
                <a16:creationId xmlns:a16="http://schemas.microsoft.com/office/drawing/2014/main" id="{7840C3BD-2C98-4483-9547-B8A3E4E9A987}"/>
              </a:ext>
            </a:extLst>
          </p:cNvPr>
          <p:cNvCxnSpPr/>
          <p:nvPr/>
        </p:nvCxnSpPr>
        <p:spPr>
          <a:xfrm>
            <a:off x="1518031" y="3087577"/>
            <a:ext cx="237702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D83201EF-2C5E-44D0-B758-0F4E962A2F4A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4316421" y="3596360"/>
            <a:ext cx="4863" cy="12272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0D34B43A-469B-4FEC-8A41-BBF63A576B4D}"/>
              </a:ext>
            </a:extLst>
          </p:cNvPr>
          <p:cNvCxnSpPr/>
          <p:nvPr/>
        </p:nvCxnSpPr>
        <p:spPr>
          <a:xfrm flipH="1">
            <a:off x="1518031" y="5357591"/>
            <a:ext cx="237702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3A4CC1B6-4B52-4137-9AF0-41CBF5956157}"/>
              </a:ext>
            </a:extLst>
          </p:cNvPr>
          <p:cNvCxnSpPr>
            <a:cxnSpLocks/>
            <a:stCxn id="44" idx="0"/>
            <a:endCxn id="30" idx="2"/>
          </p:cNvCxnSpPr>
          <p:nvPr/>
        </p:nvCxnSpPr>
        <p:spPr>
          <a:xfrm flipV="1">
            <a:off x="1060831" y="3534842"/>
            <a:ext cx="0" cy="12887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id="{C2BF659D-30AF-4DAE-9F67-9977CA817E13}"/>
                  </a:ext>
                </a:extLst>
              </p:cNvPr>
              <p:cNvSpPr txBox="1"/>
              <p:nvPr/>
            </p:nvSpPr>
            <p:spPr>
              <a:xfrm>
                <a:off x="1355139" y="4091339"/>
                <a:ext cx="377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TW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id="{C2BF659D-30AF-4DAE-9F67-9977CA817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139" y="4091339"/>
                <a:ext cx="377072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橢圓 1">
                <a:extLst>
                  <a:ext uri="{FF2B5EF4-FFF2-40B4-BE49-F238E27FC236}">
                    <a16:creationId xmlns:a16="http://schemas.microsoft.com/office/drawing/2014/main" id="{9FD2DA52-AB29-4993-A521-C8207C4D741E}"/>
                  </a:ext>
                </a:extLst>
              </p:cNvPr>
              <p:cNvSpPr/>
              <p:nvPr/>
            </p:nvSpPr>
            <p:spPr>
              <a:xfrm>
                <a:off x="485450" y="2251731"/>
                <a:ext cx="409616" cy="44422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橢圓 1">
                <a:extLst>
                  <a:ext uri="{FF2B5EF4-FFF2-40B4-BE49-F238E27FC236}">
                    <a16:creationId xmlns:a16="http://schemas.microsoft.com/office/drawing/2014/main" id="{9FD2DA52-AB29-4993-A521-C8207C4D74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50" y="2251731"/>
                <a:ext cx="409616" cy="444221"/>
              </a:xfrm>
              <a:prstGeom prst="ellipse">
                <a:avLst/>
              </a:prstGeom>
              <a:blipFill>
                <a:blip r:embed="rId26"/>
                <a:stretch>
                  <a:fillRect l="-20290" r="-8696"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橢圓 36">
            <a:extLst>
              <a:ext uri="{FF2B5EF4-FFF2-40B4-BE49-F238E27FC236}">
                <a16:creationId xmlns:a16="http://schemas.microsoft.com/office/drawing/2014/main" id="{AAD0C739-A89C-4249-A8ED-598B336BB98E}"/>
              </a:ext>
            </a:extLst>
          </p:cNvPr>
          <p:cNvSpPr/>
          <p:nvPr/>
        </p:nvSpPr>
        <p:spPr>
          <a:xfrm>
            <a:off x="890101" y="2239363"/>
            <a:ext cx="409616" cy="44422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40" name="橢圓 39">
            <a:extLst>
              <a:ext uri="{FF2B5EF4-FFF2-40B4-BE49-F238E27FC236}">
                <a16:creationId xmlns:a16="http://schemas.microsoft.com/office/drawing/2014/main" id="{F0DE2D8C-C5E2-45DF-8840-ECD3E78D1194}"/>
              </a:ext>
            </a:extLst>
          </p:cNvPr>
          <p:cNvSpPr/>
          <p:nvPr/>
        </p:nvSpPr>
        <p:spPr>
          <a:xfrm>
            <a:off x="1294752" y="2229135"/>
            <a:ext cx="409616" cy="44422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</a:t>
            </a:r>
            <a:endParaRPr lang="zh-TW" altLang="en-US" dirty="0"/>
          </a:p>
        </p:txBody>
      </p:sp>
      <p:pic>
        <p:nvPicPr>
          <p:cNvPr id="6" name="圖形 5" descr="鎖定">
            <a:extLst>
              <a:ext uri="{FF2B5EF4-FFF2-40B4-BE49-F238E27FC236}">
                <a16:creationId xmlns:a16="http://schemas.microsoft.com/office/drawing/2014/main" id="{52EE62D6-EF6C-4015-91D4-3B811DCB890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03631" y="1902822"/>
            <a:ext cx="914400" cy="914400"/>
          </a:xfrm>
          <a:prstGeom prst="rect">
            <a:avLst/>
          </a:prstGeom>
        </p:spPr>
      </p:pic>
      <p:pic>
        <p:nvPicPr>
          <p:cNvPr id="8" name="圖形 7" descr="鎖定">
            <a:extLst>
              <a:ext uri="{FF2B5EF4-FFF2-40B4-BE49-F238E27FC236}">
                <a16:creationId xmlns:a16="http://schemas.microsoft.com/office/drawing/2014/main" id="{8E927F03-12C5-40C6-A719-E264EF3A8B4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69305" y="1826698"/>
            <a:ext cx="423122" cy="9144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93F97D77-B1CB-435C-AE43-CFE03FFD93FD}"/>
              </a:ext>
            </a:extLst>
          </p:cNvPr>
          <p:cNvSpPr/>
          <p:nvPr/>
        </p:nvSpPr>
        <p:spPr>
          <a:xfrm>
            <a:off x="5140256" y="5065203"/>
            <a:ext cx="5920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3200" dirty="0"/>
              <a:t>Security: based on Clifford 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2FE3B7B6-5277-4CFD-949D-664A972389E0}"/>
                  </a:ext>
                </a:extLst>
              </p:cNvPr>
              <p:cNvSpPr/>
              <p:nvPr/>
            </p:nvSpPr>
            <p:spPr>
              <a:xfrm>
                <a:off x="5344160" y="657147"/>
                <a:ext cx="6096000" cy="38472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zh-TW" sz="2800" dirty="0"/>
                  <a:t>Input encoding</a:t>
                </a:r>
              </a:p>
              <a:p>
                <a:r>
                  <a:rPr lang="en-US" altLang="zh-TW" sz="2400" dirty="0"/>
                  <a:t>Goal: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Honest parties’ inputs are protected.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Malicious parities cannot temper with their inputs.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encode his input in Clifford Code.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⟩↦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(|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⟩|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⟩)</m:t>
                    </m:r>
                  </m:oMath>
                </a14:m>
                <a:endParaRPr lang="en-US" altLang="zh-TW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 </a:t>
                </a:r>
                <a:r>
                  <a:rPr lang="zh-TW" altLang="en-US" sz="2400" dirty="0">
                    <a:solidFill>
                      <a:schemeClr val="accent2"/>
                    </a:solidFill>
                  </a:rPr>
                  <a:t>😇</a:t>
                </a:r>
                <a:r>
                  <a:rPr lang="en-US" altLang="zh-TW" sz="2400" dirty="0"/>
                  <a:t>stores Clifford key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in his internal register.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If </a:t>
                </a:r>
                <a:r>
                  <a:rPr lang="zh-TW" altLang="en-US" sz="2400" dirty="0">
                    <a:solidFill>
                      <a:srgbClr val="FF0000"/>
                    </a:solidFill>
                  </a:rPr>
                  <a:t>👿 </a:t>
                </a:r>
                <a:r>
                  <a:rPr lang="en-US" altLang="zh-TW" sz="2400" dirty="0"/>
                  <a:t>attacks, </a:t>
                </a:r>
                <a:r>
                  <a:rPr lang="zh-TW" altLang="en-US" sz="2400" dirty="0">
                    <a:solidFill>
                      <a:schemeClr val="accent2"/>
                    </a:solidFill>
                  </a:rPr>
                  <a:t>😇 </a:t>
                </a:r>
                <a:r>
                  <a:rPr lang="en-US" altLang="zh-TW" sz="2400" dirty="0"/>
                  <a:t>replaces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TW" sz="2400" dirty="0"/>
                  <a:t> by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altLang="zh-TW" sz="2400" dirty="0"/>
                  <a:t>.</a:t>
                </a: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2FE3B7B6-5277-4CFD-949D-664A972389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160" y="657147"/>
                <a:ext cx="6096000" cy="3847207"/>
              </a:xfrm>
              <a:prstGeom prst="rect">
                <a:avLst/>
              </a:prstGeom>
              <a:blipFill>
                <a:blip r:embed="rId29"/>
                <a:stretch>
                  <a:fillRect l="-2100" t="-1585" b="-26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009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25 -2.96296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2.96296E-6 L 0.25351 0.3062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1530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351 0.30625 L 0.00351 0.306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0.30625 L 8.33333E-7 -2.96296E-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1532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1" grpId="0"/>
      <p:bldP spid="52" grpId="0"/>
      <p:bldP spid="55" grpId="0"/>
      <p:bldP spid="57" grpId="0"/>
      <p:bldP spid="58" grpId="0"/>
      <p:bldP spid="70" grpId="0"/>
      <p:bldP spid="2" grpId="0" animBg="1"/>
      <p:bldP spid="37" grpId="0" animBg="1"/>
      <p:bldP spid="37" grpId="1" animBg="1"/>
      <p:bldP spid="40" grpId="0" animBg="1"/>
      <p:bldP spid="40" grpId="1" animBg="1"/>
      <p:bldP spid="40" grpId="2" animBg="1"/>
      <p:bldP spid="40" grpId="3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圖形 27" descr="露齒笑的臉 (實心填滿)">
            <a:extLst>
              <a:ext uri="{FF2B5EF4-FFF2-40B4-BE49-F238E27FC236}">
                <a16:creationId xmlns:a16="http://schemas.microsoft.com/office/drawing/2014/main" id="{E3CB28D6-9F82-4B73-8975-03B404C21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4084" y="2700350"/>
            <a:ext cx="914400" cy="914400"/>
          </a:xfrm>
          <a:prstGeom prst="rect">
            <a:avLst/>
          </a:prstGeom>
        </p:spPr>
      </p:pic>
      <p:pic>
        <p:nvPicPr>
          <p:cNvPr id="30" name="圖形 29" descr="滑稽的臉 (實心填滿)">
            <a:extLst>
              <a:ext uri="{FF2B5EF4-FFF2-40B4-BE49-F238E27FC236}">
                <a16:creationId xmlns:a16="http://schemas.microsoft.com/office/drawing/2014/main" id="{45E8696C-4F76-4FC3-9D56-4024C73105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3631" y="2620442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9965D573-7BA8-423D-ADCC-0F76E373F860}"/>
                  </a:ext>
                </a:extLst>
              </p:cNvPr>
              <p:cNvSpPr txBox="1"/>
              <p:nvPr/>
            </p:nvSpPr>
            <p:spPr>
              <a:xfrm>
                <a:off x="5097277" y="799996"/>
                <a:ext cx="6491092" cy="1649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(Classical control) single-qubit Clifford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altLang="zh-TW" sz="2400" dirty="0"/>
              </a:p>
              <a:p>
                <a:r>
                  <a:rPr lang="en-US" altLang="zh-TW" sz="2400" dirty="0"/>
                  <a:t>protocol: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sz="2400" dirty="0"/>
                  <a:t> </a:t>
                </a:r>
                <a:r>
                  <a:rPr lang="zh-TW" altLang="en-US" sz="2400" dirty="0">
                    <a:solidFill>
                      <a:schemeClr val="accent2"/>
                    </a:solidFill>
                  </a:rPr>
                  <a:t>😇 </a:t>
                </a:r>
                <a:r>
                  <a:rPr lang="en-US" altLang="zh-TW" sz="2400" dirty="0"/>
                  <a:t>(reads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TW" sz="2400" dirty="0"/>
                  <a:t>) updates Clifford key </a:t>
                </a:r>
                <a:br>
                  <a:rPr lang="en-US" altLang="zh-TW" sz="24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)†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9965D573-7BA8-423D-ADCC-0F76E373F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277" y="799996"/>
                <a:ext cx="6491092" cy="1649106"/>
              </a:xfrm>
              <a:prstGeom prst="rect">
                <a:avLst/>
              </a:prstGeom>
              <a:blipFill>
                <a:blip r:embed="rId6"/>
                <a:stretch>
                  <a:fillRect l="-1878" t="-2214" b="-51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圖形 34" descr="天使的臉 (無填滿)">
            <a:extLst>
              <a:ext uri="{FF2B5EF4-FFF2-40B4-BE49-F238E27FC236}">
                <a16:creationId xmlns:a16="http://schemas.microsoft.com/office/drawing/2014/main" id="{39EC9699-3F31-4D8D-B300-2D78A4EBAC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00455" y="3541111"/>
            <a:ext cx="914400" cy="91440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96A59DC7-E60C-423C-8424-03FABDB13F4D}"/>
              </a:ext>
            </a:extLst>
          </p:cNvPr>
          <p:cNvSpPr/>
          <p:nvPr/>
        </p:nvSpPr>
        <p:spPr>
          <a:xfrm>
            <a:off x="2232945" y="4529471"/>
            <a:ext cx="1245546" cy="1353616"/>
          </a:xfrm>
          <a:prstGeom prst="rect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952028C9-3AB3-4271-9684-E6F6F0F8C5AC}"/>
              </a:ext>
            </a:extLst>
          </p:cNvPr>
          <p:cNvSpPr txBox="1"/>
          <p:nvPr/>
        </p:nvSpPr>
        <p:spPr>
          <a:xfrm>
            <a:off x="4548873" y="4353538"/>
            <a:ext cx="81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❹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D6BC8F21-9D3B-405A-90F7-1242DEBC4203}"/>
              </a:ext>
            </a:extLst>
          </p:cNvPr>
          <p:cNvSpPr/>
          <p:nvPr/>
        </p:nvSpPr>
        <p:spPr>
          <a:xfrm>
            <a:off x="1071012" y="213576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❶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EAC27E22-FCF0-4382-8F52-6F1710D0EF92}"/>
              </a:ext>
            </a:extLst>
          </p:cNvPr>
          <p:cNvSpPr/>
          <p:nvPr/>
        </p:nvSpPr>
        <p:spPr>
          <a:xfrm>
            <a:off x="3881644" y="214472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❷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EFA4E866-64CA-4BA1-A068-AE13A664B1AE}"/>
              </a:ext>
            </a:extLst>
          </p:cNvPr>
          <p:cNvSpPr/>
          <p:nvPr/>
        </p:nvSpPr>
        <p:spPr>
          <a:xfrm>
            <a:off x="1328103" y="502161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❸</a:t>
            </a:r>
          </a:p>
        </p:txBody>
      </p:sp>
      <p:pic>
        <p:nvPicPr>
          <p:cNvPr id="34" name="圖形 33" descr="有小鬍子的臉 (實心填滿)">
            <a:extLst>
              <a:ext uri="{FF2B5EF4-FFF2-40B4-BE49-F238E27FC236}">
                <a16:creationId xmlns:a16="http://schemas.microsoft.com/office/drawing/2014/main" id="{E209BEEE-E997-4EF8-95DA-1EBDEB07DB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3631" y="4846248"/>
            <a:ext cx="914400" cy="914400"/>
          </a:xfrm>
          <a:prstGeom prst="rect">
            <a:avLst/>
          </a:prstGeom>
        </p:spPr>
      </p:pic>
      <p:pic>
        <p:nvPicPr>
          <p:cNvPr id="36" name="圖形 35" descr="驚訝的臉 (實心填滿)">
            <a:extLst>
              <a:ext uri="{FF2B5EF4-FFF2-40B4-BE49-F238E27FC236}">
                <a16:creationId xmlns:a16="http://schemas.microsoft.com/office/drawing/2014/main" id="{5CD672E6-2D2D-4546-B993-D73C83AB71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64084" y="4846248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56EA4B83-F9B8-4CA7-89F4-9338156C9AAD}"/>
                  </a:ext>
                </a:extLst>
              </p:cNvPr>
              <p:cNvSpPr txBox="1"/>
              <p:nvPr/>
            </p:nvSpPr>
            <p:spPr>
              <a:xfrm>
                <a:off x="2152083" y="4455511"/>
                <a:ext cx="58456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b="0" dirty="0">
                  <a:solidFill>
                    <a:schemeClr val="accent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TW" b="0" dirty="0">
                  <a:solidFill>
                    <a:schemeClr val="accent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TW" b="0" dirty="0">
                  <a:solidFill>
                    <a:schemeClr val="accent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TW" dirty="0">
                  <a:solidFill>
                    <a:schemeClr val="accent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56EA4B83-F9B8-4CA7-89F4-9338156C9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083" y="4455511"/>
                <a:ext cx="584564" cy="147732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5EC9F2C-1224-4F31-812C-2E56BB128611}"/>
                  </a:ext>
                </a:extLst>
              </p:cNvPr>
              <p:cNvSpPr txBox="1"/>
              <p:nvPr/>
            </p:nvSpPr>
            <p:spPr>
              <a:xfrm>
                <a:off x="2469273" y="4455511"/>
                <a:ext cx="1097311" cy="376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zh-TW" alt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zh-TW" altLang="en-US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TW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5EC9F2C-1224-4F31-812C-2E56BB128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273" y="4455511"/>
                <a:ext cx="1097311" cy="37645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3307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圖形 27" descr="露齒笑的臉 (實心填滿)">
            <a:extLst>
              <a:ext uri="{FF2B5EF4-FFF2-40B4-BE49-F238E27FC236}">
                <a16:creationId xmlns:a16="http://schemas.microsoft.com/office/drawing/2014/main" id="{E3CB28D6-9F82-4B73-8975-03B404C21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64084" y="2700350"/>
            <a:ext cx="914400" cy="914400"/>
          </a:xfrm>
          <a:prstGeom prst="rect">
            <a:avLst/>
          </a:prstGeom>
        </p:spPr>
      </p:pic>
      <p:pic>
        <p:nvPicPr>
          <p:cNvPr id="30" name="圖形 29" descr="滑稽的臉 (實心填滿)">
            <a:extLst>
              <a:ext uri="{FF2B5EF4-FFF2-40B4-BE49-F238E27FC236}">
                <a16:creationId xmlns:a16="http://schemas.microsoft.com/office/drawing/2014/main" id="{45E8696C-4F76-4FC3-9D56-4024C73105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3631" y="2620442"/>
            <a:ext cx="914400" cy="914400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9965D573-7BA8-423D-ADCC-0F76E373F860}"/>
              </a:ext>
            </a:extLst>
          </p:cNvPr>
          <p:cNvSpPr txBox="1"/>
          <p:nvPr/>
        </p:nvSpPr>
        <p:spPr>
          <a:xfrm>
            <a:off x="5083451" y="2236133"/>
            <a:ext cx="6987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2400" dirty="0"/>
          </a:p>
        </p:txBody>
      </p:sp>
      <p:pic>
        <p:nvPicPr>
          <p:cNvPr id="35" name="圖形 34" descr="天使的臉 (無填滿)">
            <a:extLst>
              <a:ext uri="{FF2B5EF4-FFF2-40B4-BE49-F238E27FC236}">
                <a16:creationId xmlns:a16="http://schemas.microsoft.com/office/drawing/2014/main" id="{39EC9699-3F31-4D8D-B300-2D78A4EBAC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00455" y="3541111"/>
            <a:ext cx="914400" cy="91440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96A59DC7-E60C-423C-8424-03FABDB13F4D}"/>
              </a:ext>
            </a:extLst>
          </p:cNvPr>
          <p:cNvSpPr/>
          <p:nvPr/>
        </p:nvSpPr>
        <p:spPr>
          <a:xfrm>
            <a:off x="2200454" y="4492491"/>
            <a:ext cx="1175243" cy="646331"/>
          </a:xfrm>
          <a:prstGeom prst="rect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D6BC8F21-9D3B-405A-90F7-1242DEBC4203}"/>
              </a:ext>
            </a:extLst>
          </p:cNvPr>
          <p:cNvSpPr/>
          <p:nvPr/>
        </p:nvSpPr>
        <p:spPr>
          <a:xfrm>
            <a:off x="1071012" y="213576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❶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EAC27E22-FCF0-4382-8F52-6F1710D0EF92}"/>
              </a:ext>
            </a:extLst>
          </p:cNvPr>
          <p:cNvSpPr/>
          <p:nvPr/>
        </p:nvSpPr>
        <p:spPr>
          <a:xfrm>
            <a:off x="3881644" y="2144722"/>
            <a:ext cx="415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❷</a:t>
            </a:r>
          </a:p>
        </p:txBody>
      </p:sp>
      <p:pic>
        <p:nvPicPr>
          <p:cNvPr id="34" name="圖形 33" descr="有小鬍子的臉 (實心填滿)">
            <a:extLst>
              <a:ext uri="{FF2B5EF4-FFF2-40B4-BE49-F238E27FC236}">
                <a16:creationId xmlns:a16="http://schemas.microsoft.com/office/drawing/2014/main" id="{E209BEEE-E997-4EF8-95DA-1EBDEB07DB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3631" y="4846248"/>
            <a:ext cx="914400" cy="914400"/>
          </a:xfrm>
          <a:prstGeom prst="rect">
            <a:avLst/>
          </a:prstGeom>
        </p:spPr>
      </p:pic>
      <p:pic>
        <p:nvPicPr>
          <p:cNvPr id="36" name="圖形 35" descr="驚訝的臉 (實心填滿)">
            <a:extLst>
              <a:ext uri="{FF2B5EF4-FFF2-40B4-BE49-F238E27FC236}">
                <a16:creationId xmlns:a16="http://schemas.microsoft.com/office/drawing/2014/main" id="{5CD672E6-2D2D-4546-B993-D73C83AB71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64084" y="4846248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56EA4B83-F9B8-4CA7-89F4-9338156C9AAD}"/>
                  </a:ext>
                </a:extLst>
              </p:cNvPr>
              <p:cNvSpPr txBox="1"/>
              <p:nvPr/>
            </p:nvSpPr>
            <p:spPr>
              <a:xfrm>
                <a:off x="2200455" y="4492491"/>
                <a:ext cx="4484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b="0" dirty="0">
                  <a:solidFill>
                    <a:schemeClr val="accent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TW" b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56EA4B83-F9B8-4CA7-89F4-9338156C9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455" y="4492491"/>
                <a:ext cx="448477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>
            <a:extLst>
              <a:ext uri="{FF2B5EF4-FFF2-40B4-BE49-F238E27FC236}">
                <a16:creationId xmlns:a16="http://schemas.microsoft.com/office/drawing/2014/main" id="{35848A05-1B8C-4DF3-8AE2-FFA82ABA9D9F}"/>
              </a:ext>
            </a:extLst>
          </p:cNvPr>
          <p:cNvSpPr txBox="1"/>
          <p:nvPr/>
        </p:nvSpPr>
        <p:spPr>
          <a:xfrm>
            <a:off x="1607575" y="2125466"/>
            <a:ext cx="355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⓪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E5CDB65A-24A0-4976-B29F-E58EB9EFFCCC}"/>
              </a:ext>
            </a:extLst>
          </p:cNvPr>
          <p:cNvSpPr txBox="1"/>
          <p:nvPr/>
        </p:nvSpPr>
        <p:spPr>
          <a:xfrm>
            <a:off x="1908470" y="2125466"/>
            <a:ext cx="41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⓪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BC6FB1C9-4B5F-49FE-B4D9-12035197693C}"/>
                  </a:ext>
                </a:extLst>
              </p:cNvPr>
              <p:cNvSpPr txBox="1"/>
              <p:nvPr/>
            </p:nvSpPr>
            <p:spPr>
              <a:xfrm>
                <a:off x="2314226" y="4492491"/>
                <a:ext cx="11752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↦</m:t>
                          </m:r>
                          <m: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/⊥</m:t>
                      </m:r>
                    </m:oMath>
                  </m:oMathPara>
                </a14:m>
                <a:endParaRPr lang="en-US" altLang="zh-TW" b="0" dirty="0">
                  <a:solidFill>
                    <a:schemeClr val="accent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/⊥</m:t>
                      </m:r>
                    </m:oMath>
                  </m:oMathPara>
                </a14:m>
                <a:endParaRPr lang="en-US" altLang="zh-TW" b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BC6FB1C9-4B5F-49FE-B4D9-120351976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226" y="4492491"/>
                <a:ext cx="1175243" cy="646331"/>
              </a:xfrm>
              <a:prstGeom prst="rect">
                <a:avLst/>
              </a:prstGeom>
              <a:blipFill>
                <a:blip r:embed="rId15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708D9C24-C6DE-4667-8743-9BB9CF02B6EE}"/>
              </a:ext>
            </a:extLst>
          </p:cNvPr>
          <p:cNvCxnSpPr/>
          <p:nvPr/>
        </p:nvCxnSpPr>
        <p:spPr>
          <a:xfrm>
            <a:off x="1486510" y="3090303"/>
            <a:ext cx="237702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345B83E9-7D3E-48EB-B4ED-727C277A3DED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4320732" y="3547503"/>
            <a:ext cx="552" cy="12987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688D97F5-581C-4EAD-A917-C8724531DEDB}"/>
              </a:ext>
            </a:extLst>
          </p:cNvPr>
          <p:cNvCxnSpPr/>
          <p:nvPr/>
        </p:nvCxnSpPr>
        <p:spPr>
          <a:xfrm flipH="1">
            <a:off x="1504622" y="5370265"/>
            <a:ext cx="237702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00A6F652-C0B7-4A26-8B00-50F377C40BD7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1060831" y="3614750"/>
            <a:ext cx="10181" cy="12314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1E89E1B6-C4A4-446E-9AD7-710686612A9F}"/>
                  </a:ext>
                </a:extLst>
              </p:cNvPr>
              <p:cNvSpPr txBox="1"/>
              <p:nvPr/>
            </p:nvSpPr>
            <p:spPr>
              <a:xfrm>
                <a:off x="5097276" y="799996"/>
                <a:ext cx="6761643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How about CNOT?</a:t>
                </a:r>
                <a:endParaRPr lang="en-US" altLang="zh-TW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Updating key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↦(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𝐶𝑁𝑂𝑇</m:t>
                    </m:r>
                  </m:oMath>
                </a14:m>
                <a:r>
                  <a:rPr lang="en-US" altLang="zh-TW" sz="2400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Decrypt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TW" sz="2400" dirty="0"/>
                  <a:t> then apply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𝐶𝑁𝑂𝑇</m:t>
                    </m:r>
                  </m:oMath>
                </a14:m>
                <a:r>
                  <a:rPr lang="en-US" altLang="zh-TW" sz="2400" dirty="0"/>
                  <a:t>. Finally encrypt them again. How to do it?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Passing the q-register through every player! </a:t>
                </a:r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1E89E1B6-C4A4-446E-9AD7-710686612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276" y="799996"/>
                <a:ext cx="6761643" cy="2000548"/>
              </a:xfrm>
              <a:prstGeom prst="rect">
                <a:avLst/>
              </a:prstGeom>
              <a:blipFill>
                <a:blip r:embed="rId16"/>
                <a:stretch>
                  <a:fillRect l="-1803" t="-2744" b="-60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11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3.33333E-6 L -0.20938 -0.00694 L -0.20938 -0.00671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938 -0.00672 L 0.01745 0.00625 L 0.01745 0.00648 " pathEditMode="relative" rAng="0" ptsTypes="AAA">
                                      <p:cBhvr>
                                        <p:cTn id="3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41" y="64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0.18985 0.002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6" grpId="1"/>
      <p:bldP spid="4" grpId="0"/>
      <p:bldP spid="4" grpId="1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圖形 27" descr="露齒笑的臉 (實心填滿)">
            <a:extLst>
              <a:ext uri="{FF2B5EF4-FFF2-40B4-BE49-F238E27FC236}">
                <a16:creationId xmlns:a16="http://schemas.microsoft.com/office/drawing/2014/main" id="{E3CB28D6-9F82-4B73-8975-03B404C21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4084" y="2700350"/>
            <a:ext cx="914400" cy="914400"/>
          </a:xfrm>
          <a:prstGeom prst="rect">
            <a:avLst/>
          </a:prstGeom>
        </p:spPr>
      </p:pic>
      <p:pic>
        <p:nvPicPr>
          <p:cNvPr id="30" name="圖形 29" descr="滑稽的臉 (實心填滿)">
            <a:extLst>
              <a:ext uri="{FF2B5EF4-FFF2-40B4-BE49-F238E27FC236}">
                <a16:creationId xmlns:a16="http://schemas.microsoft.com/office/drawing/2014/main" id="{45E8696C-4F76-4FC3-9D56-4024C73105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3631" y="2620442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9965D573-7BA8-423D-ADCC-0F76E373F860}"/>
                  </a:ext>
                </a:extLst>
              </p:cNvPr>
              <p:cNvSpPr txBox="1"/>
              <p:nvPr/>
            </p:nvSpPr>
            <p:spPr>
              <a:xfrm>
                <a:off x="5097276" y="799996"/>
                <a:ext cx="6714509" cy="2656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Decoding</a:t>
                </a:r>
                <a:endParaRPr lang="en-US" altLang="zh-TW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sz="2400" dirty="0"/>
                  <a:t> </a:t>
                </a:r>
                <a:r>
                  <a:rPr lang="zh-TW" altLang="en-US" sz="2400" dirty="0">
                    <a:solidFill>
                      <a:schemeClr val="accent2"/>
                    </a:solidFill>
                  </a:rPr>
                  <a:t>😇 </a:t>
                </a:r>
                <a:r>
                  <a:rPr lang="en-US" altLang="zh-TW" sz="2400" dirty="0"/>
                  <a:t>sends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TW" sz="24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, and removes it from his internal register.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 applies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</m:oMath>
                </a14:m>
                <a:r>
                  <a:rPr lang="en-US" altLang="zh-TW" sz="24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 measures the trap, if he doesn’t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TW" sz="2400" dirty="0"/>
                  <a:t>, returns abort.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altLang="zh-TW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9965D573-7BA8-423D-ADCC-0F76E373F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276" y="799996"/>
                <a:ext cx="6714509" cy="2656433"/>
              </a:xfrm>
              <a:prstGeom prst="rect">
                <a:avLst/>
              </a:prstGeom>
              <a:blipFill>
                <a:blip r:embed="rId6"/>
                <a:stretch>
                  <a:fillRect l="-1815" t="-20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圖形 34" descr="天使的臉 (無填滿)">
            <a:extLst>
              <a:ext uri="{FF2B5EF4-FFF2-40B4-BE49-F238E27FC236}">
                <a16:creationId xmlns:a16="http://schemas.microsoft.com/office/drawing/2014/main" id="{39EC9699-3F31-4D8D-B300-2D78A4EBAC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00455" y="3541111"/>
            <a:ext cx="914400" cy="914400"/>
          </a:xfrm>
          <a:prstGeom prst="rect">
            <a:avLst/>
          </a:prstGeom>
        </p:spPr>
      </p:pic>
      <p:sp>
        <p:nvSpPr>
          <p:cNvPr id="55" name="矩形 54">
            <a:extLst>
              <a:ext uri="{FF2B5EF4-FFF2-40B4-BE49-F238E27FC236}">
                <a16:creationId xmlns:a16="http://schemas.microsoft.com/office/drawing/2014/main" id="{D6BC8F21-9D3B-405A-90F7-1242DEBC4203}"/>
              </a:ext>
            </a:extLst>
          </p:cNvPr>
          <p:cNvSpPr/>
          <p:nvPr/>
        </p:nvSpPr>
        <p:spPr>
          <a:xfrm>
            <a:off x="1071012" y="213576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❶</a:t>
            </a:r>
          </a:p>
        </p:txBody>
      </p:sp>
      <p:pic>
        <p:nvPicPr>
          <p:cNvPr id="34" name="圖形 33" descr="有小鬍子的臉 (實心填滿)">
            <a:extLst>
              <a:ext uri="{FF2B5EF4-FFF2-40B4-BE49-F238E27FC236}">
                <a16:creationId xmlns:a16="http://schemas.microsoft.com/office/drawing/2014/main" id="{E209BEEE-E997-4EF8-95DA-1EBDEB07DB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3631" y="4846248"/>
            <a:ext cx="914400" cy="914400"/>
          </a:xfrm>
          <a:prstGeom prst="rect">
            <a:avLst/>
          </a:prstGeom>
        </p:spPr>
      </p:pic>
      <p:pic>
        <p:nvPicPr>
          <p:cNvPr id="36" name="圖形 35" descr="驚訝的臉 (實心填滿)">
            <a:extLst>
              <a:ext uri="{FF2B5EF4-FFF2-40B4-BE49-F238E27FC236}">
                <a16:creationId xmlns:a16="http://schemas.microsoft.com/office/drawing/2014/main" id="{5CD672E6-2D2D-4546-B993-D73C83AB71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64084" y="4846248"/>
            <a:ext cx="914400" cy="914400"/>
          </a:xfrm>
          <a:prstGeom prst="rect">
            <a:avLst/>
          </a:prstGeom>
        </p:spPr>
      </p:pic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BFA255D8-8E3D-42EA-A075-52EC7E4D2454}"/>
              </a:ext>
            </a:extLst>
          </p:cNvPr>
          <p:cNvCxnSpPr/>
          <p:nvPr/>
        </p:nvCxnSpPr>
        <p:spPr>
          <a:xfrm flipH="1" flipV="1">
            <a:off x="1486510" y="3326153"/>
            <a:ext cx="682424" cy="545068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F26C7DA3-4F9D-40C4-B357-69EBDF4E72A3}"/>
                  </a:ext>
                </a:extLst>
              </p:cNvPr>
              <p:cNvSpPr txBox="1"/>
              <p:nvPr/>
            </p:nvSpPr>
            <p:spPr>
              <a:xfrm>
                <a:off x="1730485" y="3227626"/>
                <a:ext cx="4542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F26C7DA3-4F9D-40C4-B357-69EBDF4E7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485" y="3227626"/>
                <a:ext cx="45421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3608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5F824DDA-EA45-42E6-A381-1C9C6585AEE8}"/>
                  </a:ext>
                </a:extLst>
              </p:cNvPr>
              <p:cNvSpPr txBox="1"/>
              <p:nvPr/>
            </p:nvSpPr>
            <p:spPr>
              <a:xfrm>
                <a:off x="895545" y="581240"/>
                <a:ext cx="6108569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Using Clifford circuit to compute </a:t>
                </a:r>
                <a14:m>
                  <m:oMath xmlns:m="http://schemas.openxmlformats.org/officeDocument/2006/math">
                    <m:r>
                      <a:rPr lang="en-US" altLang="zh-TW" sz="28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TW" sz="2800" dirty="0"/>
                  <a:t> gate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5F824DDA-EA45-42E6-A381-1C9C6585A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45" y="581240"/>
                <a:ext cx="6108569" cy="892552"/>
              </a:xfrm>
              <a:prstGeom prst="rect">
                <a:avLst/>
              </a:prstGeom>
              <a:blipFill>
                <a:blip r:embed="rId3"/>
                <a:stretch>
                  <a:fillRect l="-2096" t="-61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E916CE80-1278-4296-B178-4165E726C0CD}"/>
                  </a:ext>
                </a:extLst>
              </p:cNvPr>
              <p:cNvSpPr/>
              <p:nvPr/>
            </p:nvSpPr>
            <p:spPr>
              <a:xfrm>
                <a:off x="895545" y="1186523"/>
                <a:ext cx="50585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Resource: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TW" sz="2400" dirty="0"/>
                  <a:t> magic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|+⟩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E916CE80-1278-4296-B178-4165E726C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45" y="1186523"/>
                <a:ext cx="5058501" cy="461665"/>
              </a:xfrm>
              <a:prstGeom prst="rect">
                <a:avLst/>
              </a:prstGeom>
              <a:blipFill>
                <a:blip r:embed="rId4"/>
                <a:stretch>
                  <a:fillRect l="-1687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圖片 24">
            <a:extLst>
              <a:ext uri="{FF2B5EF4-FFF2-40B4-BE49-F238E27FC236}">
                <a16:creationId xmlns:a16="http://schemas.microsoft.com/office/drawing/2014/main" id="{9B2DEE50-6D1C-4FBD-AA4D-563337DAF6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815" y="1886437"/>
            <a:ext cx="1676400" cy="2171700"/>
          </a:xfrm>
          <a:prstGeom prst="rect">
            <a:avLst/>
          </a:prstGeom>
        </p:spPr>
      </p:pic>
      <p:sp>
        <p:nvSpPr>
          <p:cNvPr id="27" name="文字方塊 26">
            <a:extLst>
              <a:ext uri="{FF2B5EF4-FFF2-40B4-BE49-F238E27FC236}">
                <a16:creationId xmlns:a16="http://schemas.microsoft.com/office/drawing/2014/main" id="{C02868C0-1890-45F7-BEA0-F5D5635986E6}"/>
              </a:ext>
            </a:extLst>
          </p:cNvPr>
          <p:cNvSpPr txBox="1"/>
          <p:nvPr/>
        </p:nvSpPr>
        <p:spPr>
          <a:xfrm>
            <a:off x="9477816" y="4179605"/>
            <a:ext cx="1676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 is special</a:t>
            </a:r>
            <a:endParaRPr lang="zh-TW" altLang="en-US" sz="2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E311C70-AA62-48FB-817E-815CD24D38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45" y="1886437"/>
            <a:ext cx="7459192" cy="196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22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圖形 27" descr="露齒笑的臉 (實心填滿)">
            <a:extLst>
              <a:ext uri="{FF2B5EF4-FFF2-40B4-BE49-F238E27FC236}">
                <a16:creationId xmlns:a16="http://schemas.microsoft.com/office/drawing/2014/main" id="{E3CB28D6-9F82-4B73-8975-03B404C21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4084" y="2700350"/>
            <a:ext cx="914400" cy="914400"/>
          </a:xfrm>
          <a:prstGeom prst="rect">
            <a:avLst/>
          </a:prstGeom>
        </p:spPr>
      </p:pic>
      <p:pic>
        <p:nvPicPr>
          <p:cNvPr id="30" name="圖形 29" descr="滑稽的臉 (實心填滿)">
            <a:extLst>
              <a:ext uri="{FF2B5EF4-FFF2-40B4-BE49-F238E27FC236}">
                <a16:creationId xmlns:a16="http://schemas.microsoft.com/office/drawing/2014/main" id="{45E8696C-4F76-4FC3-9D56-4024C73105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3631" y="2620442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9965D573-7BA8-423D-ADCC-0F76E373F860}"/>
                  </a:ext>
                </a:extLst>
              </p:cNvPr>
              <p:cNvSpPr txBox="1"/>
              <p:nvPr/>
            </p:nvSpPr>
            <p:spPr>
              <a:xfrm>
                <a:off x="5130101" y="869122"/>
                <a:ext cx="5952186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Magic state preparation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sz="24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/>
                  <a:t> creates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000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000" i="1" dirty="0" err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sz="2000" dirty="0"/>
                  <a:t> copies of </a:t>
                </a:r>
                <a14:m>
                  <m:oMath xmlns:m="http://schemas.openxmlformats.org/officeDocument/2006/math"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TW" sz="20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zh-TW" sz="2000" dirty="0"/>
                  <a:t>, and encodes them separately by input encoding.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sz="2400" dirty="0"/>
                  <a:t> </a:t>
                </a:r>
                <a:r>
                  <a:rPr lang="zh-TW" altLang="en-US" sz="2400" dirty="0">
                    <a:solidFill>
                      <a:schemeClr val="accent2"/>
                    </a:solidFill>
                  </a:rPr>
                  <a:t>😇</a:t>
                </a:r>
                <a:r>
                  <a:rPr lang="zh-TW" altLang="en-US" sz="2400" dirty="0"/>
                  <a:t> </a:t>
                </a:r>
                <a:r>
                  <a:rPr lang="en-US" altLang="zh-TW" sz="2400" dirty="0"/>
                  <a:t>picks disjoint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/>
                  <a:t> decodes magic state indicated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/>
                  <a:t>, and checks if the message is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zh-TW" sz="2400" dirty="0"/>
                  <a:t>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sz="2400" dirty="0"/>
                  <a:t>Players run magic distillation circuit. 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altLang="zh-TW" sz="2400" dirty="0"/>
              </a:p>
              <a:p>
                <a:br>
                  <a:rPr lang="en-US" altLang="zh-TW" sz="2400" dirty="0"/>
                </a:br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9965D573-7BA8-423D-ADCC-0F76E373F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101" y="869122"/>
                <a:ext cx="5952186" cy="3970318"/>
              </a:xfrm>
              <a:prstGeom prst="rect">
                <a:avLst/>
              </a:prstGeom>
              <a:blipFill>
                <a:blip r:embed="rId6"/>
                <a:stretch>
                  <a:fillRect l="-2152" t="-15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形 3" descr="天使的臉 (無填滿)">
            <a:extLst>
              <a:ext uri="{FF2B5EF4-FFF2-40B4-BE49-F238E27FC236}">
                <a16:creationId xmlns:a16="http://schemas.microsoft.com/office/drawing/2014/main" id="{387A194C-0C6F-4F48-9B2C-F9D1A573F8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33858" y="3614750"/>
            <a:ext cx="914400" cy="914400"/>
          </a:xfrm>
          <a:prstGeom prst="rect">
            <a:avLst/>
          </a:prstGeom>
        </p:spPr>
      </p:pic>
      <p:pic>
        <p:nvPicPr>
          <p:cNvPr id="44" name="圖形 43" descr="有小鬍子的臉 (實心填滿)">
            <a:extLst>
              <a:ext uri="{FF2B5EF4-FFF2-40B4-BE49-F238E27FC236}">
                <a16:creationId xmlns:a16="http://schemas.microsoft.com/office/drawing/2014/main" id="{7FB77ACE-B9FA-4030-8B23-9F9CA74B9B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3631" y="4823574"/>
            <a:ext cx="914400" cy="914400"/>
          </a:xfrm>
          <a:prstGeom prst="rect">
            <a:avLst/>
          </a:prstGeom>
        </p:spPr>
      </p:pic>
      <p:pic>
        <p:nvPicPr>
          <p:cNvPr id="45" name="圖形 44" descr="驚訝的臉 (實心填滿)">
            <a:extLst>
              <a:ext uri="{FF2B5EF4-FFF2-40B4-BE49-F238E27FC236}">
                <a16:creationId xmlns:a16="http://schemas.microsoft.com/office/drawing/2014/main" id="{AD22A72A-0506-46CC-A439-479DA9CD02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64084" y="4823574"/>
            <a:ext cx="914400" cy="914400"/>
          </a:xfrm>
          <a:prstGeom prst="rect">
            <a:avLst/>
          </a:prstGeom>
        </p:spPr>
      </p:pic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6DFDABB9-1AFB-4C4E-A625-E9FCAD2C97F6}"/>
              </a:ext>
            </a:extLst>
          </p:cNvPr>
          <p:cNvCxnSpPr>
            <a:cxnSpLocks/>
          </p:cNvCxnSpPr>
          <p:nvPr/>
        </p:nvCxnSpPr>
        <p:spPr>
          <a:xfrm flipV="1">
            <a:off x="3127416" y="3426923"/>
            <a:ext cx="832144" cy="33887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D2FFFCED-0DBF-4740-867C-B4A042E2ED6F}"/>
                  </a:ext>
                </a:extLst>
              </p:cNvPr>
              <p:cNvSpPr txBox="1"/>
              <p:nvPr/>
            </p:nvSpPr>
            <p:spPr>
              <a:xfrm>
                <a:off x="3248495" y="3245418"/>
                <a:ext cx="3833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D2FFFCED-0DBF-4740-867C-B4A042E2E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495" y="3245418"/>
                <a:ext cx="38335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01B6D1BA-2EC2-4465-B4DC-0293EA6F86E5}"/>
              </a:ext>
            </a:extLst>
          </p:cNvPr>
          <p:cNvCxnSpPr>
            <a:cxnSpLocks/>
          </p:cNvCxnSpPr>
          <p:nvPr/>
        </p:nvCxnSpPr>
        <p:spPr>
          <a:xfrm>
            <a:off x="3076993" y="4500706"/>
            <a:ext cx="787091" cy="402067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E857D065-D384-44C3-8711-821743CF4909}"/>
              </a:ext>
            </a:extLst>
          </p:cNvPr>
          <p:cNvCxnSpPr>
            <a:cxnSpLocks/>
          </p:cNvCxnSpPr>
          <p:nvPr/>
        </p:nvCxnSpPr>
        <p:spPr>
          <a:xfrm flipH="1">
            <a:off x="1518031" y="4372782"/>
            <a:ext cx="811719" cy="612747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218AF258-D0FC-4A25-925A-7A35D496AA9B}"/>
                  </a:ext>
                </a:extLst>
              </p:cNvPr>
              <p:cNvSpPr txBox="1"/>
              <p:nvPr/>
            </p:nvSpPr>
            <p:spPr>
              <a:xfrm>
                <a:off x="3088324" y="4580324"/>
                <a:ext cx="3833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218AF258-D0FC-4A25-925A-7A35D496A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324" y="4580324"/>
                <a:ext cx="383357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7F054E12-4267-490A-8D85-3F72BB117D49}"/>
                  </a:ext>
                </a:extLst>
              </p:cNvPr>
              <p:cNvSpPr txBox="1"/>
              <p:nvPr/>
            </p:nvSpPr>
            <p:spPr>
              <a:xfrm>
                <a:off x="1910434" y="4576184"/>
                <a:ext cx="3833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7F054E12-4267-490A-8D85-3F72BB117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434" y="4576184"/>
                <a:ext cx="38335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直線單箭頭接點 64">
            <a:extLst>
              <a:ext uri="{FF2B5EF4-FFF2-40B4-BE49-F238E27FC236}">
                <a16:creationId xmlns:a16="http://schemas.microsoft.com/office/drawing/2014/main" id="{7840C3BD-2C98-4483-9547-B8A3E4E9A987}"/>
              </a:ext>
            </a:extLst>
          </p:cNvPr>
          <p:cNvCxnSpPr/>
          <p:nvPr/>
        </p:nvCxnSpPr>
        <p:spPr>
          <a:xfrm>
            <a:off x="1518031" y="3087577"/>
            <a:ext cx="237702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D83201EF-2C5E-44D0-B758-0F4E962A2F4A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4316421" y="3596360"/>
            <a:ext cx="4863" cy="12272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0D34B43A-469B-4FEC-8A41-BBF63A576B4D}"/>
              </a:ext>
            </a:extLst>
          </p:cNvPr>
          <p:cNvCxnSpPr/>
          <p:nvPr/>
        </p:nvCxnSpPr>
        <p:spPr>
          <a:xfrm flipH="1">
            <a:off x="1518031" y="5357591"/>
            <a:ext cx="237702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3A4CC1B6-4B52-4137-9AF0-41CBF5956157}"/>
              </a:ext>
            </a:extLst>
          </p:cNvPr>
          <p:cNvCxnSpPr>
            <a:cxnSpLocks/>
            <a:stCxn id="44" idx="0"/>
            <a:endCxn id="30" idx="2"/>
          </p:cNvCxnSpPr>
          <p:nvPr/>
        </p:nvCxnSpPr>
        <p:spPr>
          <a:xfrm flipV="1">
            <a:off x="1060831" y="3534842"/>
            <a:ext cx="0" cy="12887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橢圓 37">
            <a:extLst>
              <a:ext uri="{FF2B5EF4-FFF2-40B4-BE49-F238E27FC236}">
                <a16:creationId xmlns:a16="http://schemas.microsoft.com/office/drawing/2014/main" id="{746604BB-53F3-409C-A993-289CBFEC6914}"/>
              </a:ext>
            </a:extLst>
          </p:cNvPr>
          <p:cNvSpPr/>
          <p:nvPr/>
        </p:nvSpPr>
        <p:spPr>
          <a:xfrm>
            <a:off x="1097536" y="1899091"/>
            <a:ext cx="373108" cy="3731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</a:t>
            </a:r>
            <a:endParaRPr lang="zh-TW" altLang="en-US" dirty="0"/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AA87058C-344C-4D20-826B-CC3BFAB34824}"/>
              </a:ext>
            </a:extLst>
          </p:cNvPr>
          <p:cNvSpPr/>
          <p:nvPr/>
        </p:nvSpPr>
        <p:spPr>
          <a:xfrm>
            <a:off x="603631" y="1915637"/>
            <a:ext cx="373108" cy="3731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</a:t>
            </a:r>
            <a:endParaRPr lang="zh-TW" altLang="en-US" dirty="0"/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272EEFE3-9249-4B2D-8B90-351AD9C88546}"/>
              </a:ext>
            </a:extLst>
          </p:cNvPr>
          <p:cNvSpPr/>
          <p:nvPr/>
        </p:nvSpPr>
        <p:spPr>
          <a:xfrm>
            <a:off x="1322292" y="2320744"/>
            <a:ext cx="373108" cy="3731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</a:t>
            </a:r>
            <a:endParaRPr lang="zh-TW" altLang="en-US" dirty="0"/>
          </a:p>
        </p:txBody>
      </p:sp>
      <p:sp>
        <p:nvSpPr>
          <p:cNvPr id="26" name="橢圓 25">
            <a:extLst>
              <a:ext uri="{FF2B5EF4-FFF2-40B4-BE49-F238E27FC236}">
                <a16:creationId xmlns:a16="http://schemas.microsoft.com/office/drawing/2014/main" id="{7673FAED-48CE-41DA-A227-CDDD50A4F043}"/>
              </a:ext>
            </a:extLst>
          </p:cNvPr>
          <p:cNvSpPr/>
          <p:nvPr/>
        </p:nvSpPr>
        <p:spPr>
          <a:xfrm>
            <a:off x="790185" y="2327587"/>
            <a:ext cx="373108" cy="3731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</a:t>
            </a:r>
            <a:endParaRPr lang="zh-TW" altLang="en-US" dirty="0"/>
          </a:p>
        </p:txBody>
      </p:sp>
      <p:sp>
        <p:nvSpPr>
          <p:cNvPr id="27" name="橢圓 26">
            <a:extLst>
              <a:ext uri="{FF2B5EF4-FFF2-40B4-BE49-F238E27FC236}">
                <a16:creationId xmlns:a16="http://schemas.microsoft.com/office/drawing/2014/main" id="{7C59D1B1-B02D-4B86-A7BC-E2E0A3351092}"/>
              </a:ext>
            </a:extLst>
          </p:cNvPr>
          <p:cNvSpPr/>
          <p:nvPr/>
        </p:nvSpPr>
        <p:spPr>
          <a:xfrm>
            <a:off x="354578" y="2327587"/>
            <a:ext cx="373108" cy="3731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</a:t>
            </a:r>
            <a:endParaRPr lang="zh-TW" altLang="en-US" dirty="0"/>
          </a:p>
        </p:txBody>
      </p:sp>
      <p:sp>
        <p:nvSpPr>
          <p:cNvPr id="2" name="語音泡泡: 橢圓形 1">
            <a:extLst>
              <a:ext uri="{FF2B5EF4-FFF2-40B4-BE49-F238E27FC236}">
                <a16:creationId xmlns:a16="http://schemas.microsoft.com/office/drawing/2014/main" id="{4D89E4EC-8BF8-4AE6-8C24-8A76CB38BD60}"/>
              </a:ext>
            </a:extLst>
          </p:cNvPr>
          <p:cNvSpPr/>
          <p:nvPr/>
        </p:nvSpPr>
        <p:spPr>
          <a:xfrm>
            <a:off x="448216" y="4097354"/>
            <a:ext cx="962716" cy="663496"/>
          </a:xfrm>
          <a:prstGeom prst="wedgeEllipseCallout">
            <a:avLst>
              <a:gd name="adj1" fmla="val 16667"/>
              <a:gd name="adj2" fmla="val 625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600" dirty="0" err="1"/>
              <a:t>conti</a:t>
            </a:r>
            <a:r>
              <a:rPr lang="en-US" altLang="zh-TW" sz="1600" dirty="0"/>
              <a:t>/</a:t>
            </a:r>
          </a:p>
          <a:p>
            <a:pPr algn="ctr"/>
            <a:r>
              <a:rPr lang="en-US" altLang="zh-TW" sz="1600" dirty="0"/>
              <a:t>abort</a:t>
            </a:r>
            <a:endParaRPr lang="zh-TW" altLang="en-US" sz="1600" dirty="0"/>
          </a:p>
        </p:txBody>
      </p:sp>
      <p:sp>
        <p:nvSpPr>
          <p:cNvPr id="32" name="語音泡泡: 橢圓形 31">
            <a:extLst>
              <a:ext uri="{FF2B5EF4-FFF2-40B4-BE49-F238E27FC236}">
                <a16:creationId xmlns:a16="http://schemas.microsoft.com/office/drawing/2014/main" id="{37700DFF-C1A4-469C-BA7C-FAB499451CFD}"/>
              </a:ext>
            </a:extLst>
          </p:cNvPr>
          <p:cNvSpPr/>
          <p:nvPr/>
        </p:nvSpPr>
        <p:spPr>
          <a:xfrm>
            <a:off x="3578928" y="4244436"/>
            <a:ext cx="962716" cy="663496"/>
          </a:xfrm>
          <a:prstGeom prst="wedgeEllipseCallout">
            <a:avLst>
              <a:gd name="adj1" fmla="val 16667"/>
              <a:gd name="adj2" fmla="val 625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600" dirty="0" err="1"/>
              <a:t>conti</a:t>
            </a:r>
            <a:r>
              <a:rPr lang="en-US" altLang="zh-TW" sz="1600" dirty="0"/>
              <a:t>/</a:t>
            </a:r>
          </a:p>
          <a:p>
            <a:pPr algn="ctr"/>
            <a:r>
              <a:rPr lang="en-US" altLang="zh-TW" sz="1600" dirty="0"/>
              <a:t>abort</a:t>
            </a:r>
            <a:endParaRPr lang="zh-TW" altLang="en-US" sz="1600" dirty="0"/>
          </a:p>
        </p:txBody>
      </p:sp>
      <p:sp>
        <p:nvSpPr>
          <p:cNvPr id="33" name="語音泡泡: 橢圓形 32">
            <a:extLst>
              <a:ext uri="{FF2B5EF4-FFF2-40B4-BE49-F238E27FC236}">
                <a16:creationId xmlns:a16="http://schemas.microsoft.com/office/drawing/2014/main" id="{4202C03D-0942-4E65-992F-73C826D1EE38}"/>
              </a:ext>
            </a:extLst>
          </p:cNvPr>
          <p:cNvSpPr/>
          <p:nvPr/>
        </p:nvSpPr>
        <p:spPr>
          <a:xfrm>
            <a:off x="3385856" y="2077946"/>
            <a:ext cx="962716" cy="663496"/>
          </a:xfrm>
          <a:prstGeom prst="wedgeEllipseCallout">
            <a:avLst>
              <a:gd name="adj1" fmla="val 16667"/>
              <a:gd name="adj2" fmla="val 625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600" dirty="0" err="1"/>
              <a:t>conti</a:t>
            </a:r>
            <a:r>
              <a:rPr lang="en-US" altLang="zh-TW" sz="1600" dirty="0"/>
              <a:t>/</a:t>
            </a:r>
          </a:p>
          <a:p>
            <a:pPr algn="ctr"/>
            <a:r>
              <a:rPr lang="en-US" altLang="zh-TW" sz="1600" dirty="0"/>
              <a:t>abort</a:t>
            </a:r>
            <a:endParaRPr lang="zh-TW" altLang="en-US" sz="16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14CADB3C-B574-4701-ADB6-ECA2863D8D47}"/>
              </a:ext>
            </a:extLst>
          </p:cNvPr>
          <p:cNvSpPr/>
          <p:nvPr/>
        </p:nvSpPr>
        <p:spPr>
          <a:xfrm>
            <a:off x="4938065" y="3789064"/>
            <a:ext cx="1407591" cy="2083323"/>
          </a:xfrm>
          <a:prstGeom prst="ellipse">
            <a:avLst/>
          </a:prstGeom>
          <a:noFill/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Close enough magic state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B83F68BE-AEAE-470C-A7DD-0D4948D6F6F5}"/>
              </a:ext>
            </a:extLst>
          </p:cNvPr>
          <p:cNvSpPr/>
          <p:nvPr/>
        </p:nvSpPr>
        <p:spPr>
          <a:xfrm>
            <a:off x="9839570" y="3656244"/>
            <a:ext cx="1904214" cy="688136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Very good magic state </a:t>
            </a:r>
            <a:endParaRPr lang="zh-TW" altLang="en-US" dirty="0"/>
          </a:p>
        </p:txBody>
      </p: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72200B74-A9EE-483C-A5A2-C14ADE92A1B1}"/>
              </a:ext>
            </a:extLst>
          </p:cNvPr>
          <p:cNvGrpSpPr/>
          <p:nvPr/>
        </p:nvGrpSpPr>
        <p:grpSpPr>
          <a:xfrm>
            <a:off x="6453920" y="3904625"/>
            <a:ext cx="3277386" cy="1833349"/>
            <a:chOff x="2818614" y="4218658"/>
            <a:chExt cx="3277386" cy="1833349"/>
          </a:xfrm>
        </p:grpSpPr>
        <p:cxnSp>
          <p:nvCxnSpPr>
            <p:cNvPr id="35" name="直線接點 34">
              <a:extLst>
                <a:ext uri="{FF2B5EF4-FFF2-40B4-BE49-F238E27FC236}">
                  <a16:creationId xmlns:a16="http://schemas.microsoft.com/office/drawing/2014/main" id="{B2C4900A-0BA4-49A1-978E-CA2EEC8FD8E6}"/>
                </a:ext>
              </a:extLst>
            </p:cNvPr>
            <p:cNvCxnSpPr/>
            <p:nvPr/>
          </p:nvCxnSpPr>
          <p:spPr>
            <a:xfrm>
              <a:off x="2818614" y="4345757"/>
              <a:ext cx="327738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>
              <a:extLst>
                <a:ext uri="{FF2B5EF4-FFF2-40B4-BE49-F238E27FC236}">
                  <a16:creationId xmlns:a16="http://schemas.microsoft.com/office/drawing/2014/main" id="{B49CA41B-56DF-4DEF-BF87-902184D93B48}"/>
                </a:ext>
              </a:extLst>
            </p:cNvPr>
            <p:cNvCxnSpPr/>
            <p:nvPr/>
          </p:nvCxnSpPr>
          <p:spPr>
            <a:xfrm>
              <a:off x="2818614" y="4658413"/>
              <a:ext cx="327738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>
              <a:extLst>
                <a:ext uri="{FF2B5EF4-FFF2-40B4-BE49-F238E27FC236}">
                  <a16:creationId xmlns:a16="http://schemas.microsoft.com/office/drawing/2014/main" id="{0065F0ED-41FC-4D0D-A1AA-63CF2686DA79}"/>
                </a:ext>
              </a:extLst>
            </p:cNvPr>
            <p:cNvCxnSpPr/>
            <p:nvPr/>
          </p:nvCxnSpPr>
          <p:spPr>
            <a:xfrm>
              <a:off x="2818614" y="4988350"/>
              <a:ext cx="327738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>
              <a:extLst>
                <a:ext uri="{FF2B5EF4-FFF2-40B4-BE49-F238E27FC236}">
                  <a16:creationId xmlns:a16="http://schemas.microsoft.com/office/drawing/2014/main" id="{4BF76D47-ED2F-43E3-BB8B-6DBD5A9CD074}"/>
                </a:ext>
              </a:extLst>
            </p:cNvPr>
            <p:cNvCxnSpPr/>
            <p:nvPr/>
          </p:nvCxnSpPr>
          <p:spPr>
            <a:xfrm>
              <a:off x="2818614" y="5337143"/>
              <a:ext cx="327738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>
              <a:extLst>
                <a:ext uri="{FF2B5EF4-FFF2-40B4-BE49-F238E27FC236}">
                  <a16:creationId xmlns:a16="http://schemas.microsoft.com/office/drawing/2014/main" id="{FEBDD5CE-3173-4AAC-A9C9-87DCD2041B87}"/>
                </a:ext>
              </a:extLst>
            </p:cNvPr>
            <p:cNvCxnSpPr/>
            <p:nvPr/>
          </p:nvCxnSpPr>
          <p:spPr>
            <a:xfrm>
              <a:off x="2818614" y="5942029"/>
              <a:ext cx="327738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B92FDF38-C358-4C3D-9B6D-5C2F6E710463}"/>
                    </a:ext>
                  </a:extLst>
                </p:cNvPr>
                <p:cNvSpPr/>
                <p:nvPr/>
              </p:nvSpPr>
              <p:spPr>
                <a:xfrm>
                  <a:off x="3668195" y="4218658"/>
                  <a:ext cx="1904214" cy="183334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a14:m>
                  <a:r>
                    <a:rPr lang="en-US" altLang="zh-TW" dirty="0">
                      <a:solidFill>
                        <a:schemeClr val="tx1"/>
                      </a:solidFill>
                    </a:rPr>
                    <a:t>CNOT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poly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TW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zh-TW" dirty="0">
                      <a:solidFill>
                        <a:schemeClr val="tx1"/>
                      </a:solidFill>
                    </a:rPr>
                    <a:t> c-ctrl Clifford and measurement</a:t>
                  </a:r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EA7ACE3E-FDAF-481D-8D09-8879A2C8F7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8195" y="4218658"/>
                  <a:ext cx="1904214" cy="183334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文字方塊 41">
                  <a:extLst>
                    <a:ext uri="{FF2B5EF4-FFF2-40B4-BE49-F238E27FC236}">
                      <a16:creationId xmlns:a16="http://schemas.microsoft.com/office/drawing/2014/main" id="{7D66E44C-8970-40D3-80FE-197726EC02FA}"/>
                    </a:ext>
                  </a:extLst>
                </p:cNvPr>
                <p:cNvSpPr txBox="1"/>
                <p:nvPr/>
              </p:nvSpPr>
              <p:spPr>
                <a:xfrm>
                  <a:off x="2963018" y="5454920"/>
                  <a:ext cx="16510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1" name="文字方塊 20">
                  <a:extLst>
                    <a:ext uri="{FF2B5EF4-FFF2-40B4-BE49-F238E27FC236}">
                      <a16:creationId xmlns:a16="http://schemas.microsoft.com/office/drawing/2014/main" id="{A13EB216-BB77-48AC-BE6F-DBDCB36FF8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3018" y="5454920"/>
                  <a:ext cx="165109" cy="369332"/>
                </a:xfrm>
                <a:prstGeom prst="rect">
                  <a:avLst/>
                </a:prstGeom>
                <a:blipFill>
                  <a:blip r:embed="rId17"/>
                  <a:stretch>
                    <a:fillRect l="-37037" r="-44444" b="-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字方塊 42">
                  <a:extLst>
                    <a:ext uri="{FF2B5EF4-FFF2-40B4-BE49-F238E27FC236}">
                      <a16:creationId xmlns:a16="http://schemas.microsoft.com/office/drawing/2014/main" id="{2A053F7E-4570-4592-BBE3-349521D10A96}"/>
                    </a:ext>
                  </a:extLst>
                </p:cNvPr>
                <p:cNvSpPr txBox="1"/>
                <p:nvPr/>
              </p:nvSpPr>
              <p:spPr>
                <a:xfrm>
                  <a:off x="5788937" y="5454920"/>
                  <a:ext cx="16510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2" name="文字方塊 21">
                  <a:extLst>
                    <a:ext uri="{FF2B5EF4-FFF2-40B4-BE49-F238E27FC236}">
                      <a16:creationId xmlns:a16="http://schemas.microsoft.com/office/drawing/2014/main" id="{4A852778-3712-4595-8B4F-40ED93068C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8937" y="5454920"/>
                  <a:ext cx="165109" cy="369332"/>
                </a:xfrm>
                <a:prstGeom prst="rect">
                  <a:avLst/>
                </a:prstGeom>
                <a:blipFill>
                  <a:blip r:embed="rId18"/>
                  <a:stretch>
                    <a:fillRect l="-40741" r="-40741" b="-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矩形 45">
            <a:extLst>
              <a:ext uri="{FF2B5EF4-FFF2-40B4-BE49-F238E27FC236}">
                <a16:creationId xmlns:a16="http://schemas.microsoft.com/office/drawing/2014/main" id="{B54683CD-222F-4728-9F2A-A097F789C67A}"/>
              </a:ext>
            </a:extLst>
          </p:cNvPr>
          <p:cNvSpPr/>
          <p:nvPr/>
        </p:nvSpPr>
        <p:spPr>
          <a:xfrm>
            <a:off x="5172900" y="6000376"/>
            <a:ext cx="6217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>
                <a:latin typeface="Arial" panose="020B0604020202020204" pitchFamily="34" charset="0"/>
              </a:rPr>
              <a:t>Bravyi</a:t>
            </a:r>
            <a:r>
              <a:rPr lang="en-US" altLang="zh-TW" dirty="0">
                <a:latin typeface="Arial" panose="020B0604020202020204" pitchFamily="34" charset="0"/>
              </a:rPr>
              <a:t> and </a:t>
            </a:r>
            <a:r>
              <a:rPr lang="en-US" altLang="zh-TW" dirty="0" err="1">
                <a:latin typeface="Arial" panose="020B0604020202020204" pitchFamily="34" charset="0"/>
              </a:rPr>
              <a:t>Kitaev</a:t>
            </a:r>
            <a:r>
              <a:rPr lang="en-US" altLang="zh-TW" dirty="0">
                <a:latin typeface="Arial" panose="020B0604020202020204" pitchFamily="34" charset="0"/>
              </a:rPr>
              <a:t>, Physical Review A, (022316), 2005.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640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28242 -0.0011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15" y="-6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28243 -0.0011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15" y="-6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0.28242 -0.0011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15" y="-6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28242 -0.0011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15" y="-6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28242 -0.0011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1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242 -0.00116 L 0.28502 0.33703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1689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243 -0.00116 L 0.28503 0.33704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1689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242 -0.00116 L 0.28502 0.33704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16898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242 -0.00116 L 0.28502 0.33703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502 0.33703 L 0.00013 0.33819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5" y="4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503 0.33704 L 0.00013 0.3382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5" y="4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502 0.33704 L 0.00013 0.33819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33819 L 1.66667E-6 4.81481E-6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692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3382 L -3.54167E-6 -1.48148E-6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5" grpId="0"/>
      <p:bldP spid="57" grpId="0"/>
      <p:bldP spid="38" grpId="0" animBg="1"/>
      <p:bldP spid="38" grpId="1" animBg="1"/>
      <p:bldP spid="38" grpId="2" animBg="1"/>
      <p:bldP spid="38" grpId="3" animBg="1"/>
      <p:bldP spid="38" grpId="4" animBg="1"/>
      <p:bldP spid="24" grpId="0" animBg="1"/>
      <p:bldP spid="24" grpId="1" animBg="1"/>
      <p:bldP spid="24" grpId="2" animBg="1"/>
      <p:bldP spid="24" grpId="3" animBg="1"/>
      <p:bldP spid="24" grpId="4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7" grpId="0" animBg="1"/>
      <p:bldP spid="27" grpId="1" animBg="1"/>
      <p:bldP spid="2" grpId="0" animBg="1"/>
      <p:bldP spid="32" grpId="0" animBg="1"/>
      <p:bldP spid="33" grpId="0" animBg="1"/>
      <p:bldP spid="29" grpId="0" animBg="1"/>
      <p:bldP spid="31" grpId="0" animBg="1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15AA2A-99AC-4E77-BC82-177B25FBA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AF452D5-282B-4D02-BE47-3F24034B28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A QMPC protocol can be realized by Clifford authentication code &amp; </a:t>
                </a:r>
                <a:r>
                  <a:rPr lang="en-US" altLang="zh-TW" dirty="0" err="1"/>
                  <a:t>cMPC</a:t>
                </a:r>
                <a:r>
                  <a:rPr lang="en-US" altLang="zh-TW" dirty="0"/>
                  <a:t>.</a:t>
                </a:r>
              </a:p>
              <a:p>
                <a:r>
                  <a:rPr lang="en-US" altLang="zh-TW" dirty="0"/>
                  <a:t>Against up to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TW" dirty="0"/>
                  <a:t> QPT malicious parties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AF452D5-282B-4D02-BE47-3F24034B28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箭號: 向左 4">
            <a:extLst>
              <a:ext uri="{FF2B5EF4-FFF2-40B4-BE49-F238E27FC236}">
                <a16:creationId xmlns:a16="http://schemas.microsoft.com/office/drawing/2014/main" id="{FA6B1B78-6470-42C2-9310-1781A8154680}"/>
              </a:ext>
            </a:extLst>
          </p:cNvPr>
          <p:cNvSpPr/>
          <p:nvPr/>
        </p:nvSpPr>
        <p:spPr>
          <a:xfrm>
            <a:off x="386080" y="5637530"/>
            <a:ext cx="5323840" cy="8763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latin typeface="Comic Sans MS" panose="030F0702030302020204" pitchFamily="66" charset="0"/>
              </a:rPr>
              <a:t>To Be Continued</a:t>
            </a:r>
            <a:endParaRPr lang="zh-TW" altLang="en-US" sz="3600" dirty="0">
              <a:latin typeface="Comic Sans MS" panose="030F0702030302020204" pitchFamily="66" charset="0"/>
            </a:endParaRPr>
          </a:p>
        </p:txBody>
      </p:sp>
      <p:sp>
        <p:nvSpPr>
          <p:cNvPr id="6" name="直角三角形 5">
            <a:extLst>
              <a:ext uri="{FF2B5EF4-FFF2-40B4-BE49-F238E27FC236}">
                <a16:creationId xmlns:a16="http://schemas.microsoft.com/office/drawing/2014/main" id="{69D82D2F-C598-4336-8DFE-C7FE317C7E71}"/>
              </a:ext>
            </a:extLst>
          </p:cNvPr>
          <p:cNvSpPr/>
          <p:nvPr/>
        </p:nvSpPr>
        <p:spPr>
          <a:xfrm>
            <a:off x="5765800" y="5845810"/>
            <a:ext cx="345440" cy="459740"/>
          </a:xfrm>
          <a:prstGeom prst="rt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直角三角形 7">
            <a:extLst>
              <a:ext uri="{FF2B5EF4-FFF2-40B4-BE49-F238E27FC236}">
                <a16:creationId xmlns:a16="http://schemas.microsoft.com/office/drawing/2014/main" id="{E7F019D6-BDD5-4E60-B335-77E59493CF80}"/>
              </a:ext>
            </a:extLst>
          </p:cNvPr>
          <p:cNvSpPr/>
          <p:nvPr/>
        </p:nvSpPr>
        <p:spPr>
          <a:xfrm rot="10800000">
            <a:off x="5877558" y="5852795"/>
            <a:ext cx="345440" cy="459740"/>
          </a:xfrm>
          <a:prstGeom prst="rt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直角三角形 8">
            <a:extLst>
              <a:ext uri="{FF2B5EF4-FFF2-40B4-BE49-F238E27FC236}">
                <a16:creationId xmlns:a16="http://schemas.microsoft.com/office/drawing/2014/main" id="{5EF2CDA1-5BC9-4592-88D2-EE6E7EB2D5F0}"/>
              </a:ext>
            </a:extLst>
          </p:cNvPr>
          <p:cNvSpPr/>
          <p:nvPr/>
        </p:nvSpPr>
        <p:spPr>
          <a:xfrm rot="10800000" flipH="1">
            <a:off x="6278879" y="5855970"/>
            <a:ext cx="345440" cy="459740"/>
          </a:xfrm>
          <a:prstGeom prst="rt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9158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圖形 23" descr="惡魔的臉 (無填滿)">
            <a:extLst>
              <a:ext uri="{FF2B5EF4-FFF2-40B4-BE49-F238E27FC236}">
                <a16:creationId xmlns:a16="http://schemas.microsoft.com/office/drawing/2014/main" id="{BA83C1A3-6F44-4B55-8C6F-A04907AE3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114" y="4424883"/>
            <a:ext cx="914400" cy="914400"/>
          </a:xfrm>
          <a:prstGeom prst="rect">
            <a:avLst/>
          </a:prstGeom>
        </p:spPr>
      </p:pic>
      <p:pic>
        <p:nvPicPr>
          <p:cNvPr id="35" name="圖形 34" descr="惡魔的臉 (無填滿)">
            <a:extLst>
              <a:ext uri="{FF2B5EF4-FFF2-40B4-BE49-F238E27FC236}">
                <a16:creationId xmlns:a16="http://schemas.microsoft.com/office/drawing/2014/main" id="{32083ABD-FD9A-43C4-89CC-BB389383C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84562" y="4417599"/>
            <a:ext cx="914400" cy="914400"/>
          </a:xfrm>
          <a:prstGeom prst="rect">
            <a:avLst/>
          </a:prstGeom>
        </p:spPr>
      </p:pic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8B4AD91C-D997-481D-BFEE-70DFA041F9AF}"/>
              </a:ext>
            </a:extLst>
          </p:cNvPr>
          <p:cNvCxnSpPr>
            <a:cxnSpLocks/>
          </p:cNvCxnSpPr>
          <p:nvPr/>
        </p:nvCxnSpPr>
        <p:spPr>
          <a:xfrm>
            <a:off x="3002517" y="1479882"/>
            <a:ext cx="1035321" cy="22674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E53BF661-CB95-40F4-8336-2323DBF6F34A}"/>
              </a:ext>
            </a:extLst>
          </p:cNvPr>
          <p:cNvCxnSpPr>
            <a:cxnSpLocks/>
            <a:endCxn id="104" idx="2"/>
          </p:cNvCxnSpPr>
          <p:nvPr/>
        </p:nvCxnSpPr>
        <p:spPr>
          <a:xfrm>
            <a:off x="3225498" y="1314839"/>
            <a:ext cx="736051" cy="11121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1AE39033-168B-44A7-8669-4CB25C934C02}"/>
              </a:ext>
            </a:extLst>
          </p:cNvPr>
          <p:cNvCxnSpPr>
            <a:cxnSpLocks/>
          </p:cNvCxnSpPr>
          <p:nvPr/>
        </p:nvCxnSpPr>
        <p:spPr>
          <a:xfrm flipH="1">
            <a:off x="1363103" y="1421193"/>
            <a:ext cx="1244767" cy="21800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EB1061CC-30C2-400D-8B01-FF2E8243ED31}"/>
              </a:ext>
            </a:extLst>
          </p:cNvPr>
          <p:cNvCxnSpPr>
            <a:cxnSpLocks/>
            <a:stCxn id="61" idx="0"/>
          </p:cNvCxnSpPr>
          <p:nvPr/>
        </p:nvCxnSpPr>
        <p:spPr>
          <a:xfrm flipH="1" flipV="1">
            <a:off x="2869936" y="1543751"/>
            <a:ext cx="843374" cy="27392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5D1E74D3-C3B2-4CA8-A065-B97AF1F5EA1D}"/>
              </a:ext>
            </a:extLst>
          </p:cNvPr>
          <p:cNvCxnSpPr>
            <a:cxnSpLocks/>
            <a:endCxn id="50" idx="3"/>
          </p:cNvCxnSpPr>
          <p:nvPr/>
        </p:nvCxnSpPr>
        <p:spPr>
          <a:xfrm flipH="1">
            <a:off x="1562452" y="1238179"/>
            <a:ext cx="869212" cy="24325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E29D1210-09A7-40BE-A691-E84B39C8D010}"/>
              </a:ext>
            </a:extLst>
          </p:cNvPr>
          <p:cNvCxnSpPr>
            <a:cxnSpLocks/>
            <a:stCxn id="62" idx="0"/>
          </p:cNvCxnSpPr>
          <p:nvPr/>
        </p:nvCxnSpPr>
        <p:spPr>
          <a:xfrm flipV="1">
            <a:off x="1556848" y="1521375"/>
            <a:ext cx="1127311" cy="27616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BDB2019C-43E9-4D2A-96E6-3631674CFFA8}"/>
              </a:ext>
            </a:extLst>
          </p:cNvPr>
          <p:cNvCxnSpPr>
            <a:cxnSpLocks/>
          </p:cNvCxnSpPr>
          <p:nvPr/>
        </p:nvCxnSpPr>
        <p:spPr>
          <a:xfrm flipH="1" flipV="1">
            <a:off x="3074462" y="1407154"/>
            <a:ext cx="763208" cy="59680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51B0B00F-5706-4483-8A76-DD637F22B0F2}"/>
              </a:ext>
            </a:extLst>
          </p:cNvPr>
          <p:cNvCxnSpPr>
            <a:cxnSpLocks/>
            <a:stCxn id="59" idx="0"/>
          </p:cNvCxnSpPr>
          <p:nvPr/>
        </p:nvCxnSpPr>
        <p:spPr>
          <a:xfrm flipV="1">
            <a:off x="1535767" y="1362999"/>
            <a:ext cx="914400" cy="6536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6017A751-583F-4F71-8868-A09378A2E10E}"/>
                  </a:ext>
                </a:extLst>
              </p:cNvPr>
              <p:cNvSpPr/>
              <p:nvPr/>
            </p:nvSpPr>
            <p:spPr>
              <a:xfrm>
                <a:off x="5603468" y="612844"/>
                <a:ext cx="6366773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Players jointly compute a function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Player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sz="2400" dirty="0"/>
                  <a:t> has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After computation, Player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sz="2400" dirty="0"/>
                  <a:t> gets his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/>
                  <a:t> 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 E.g. who is the richest guy? </a:t>
                </a:r>
                <a:br>
                  <a:rPr lang="en-US" altLang="zh-TW" sz="2400" dirty="0"/>
                </a:b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400">
                        <a:latin typeface="Cambria Math" panose="02040503050406030204" pitchFamily="18" charset="0"/>
                      </a:rPr>
                      <m:t>argmax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TW" altLang="en-US" sz="2400" dirty="0"/>
                  <a:t> </a:t>
                </a:r>
                <a:r>
                  <a:rPr lang="zh-TW" altLang="en-US" sz="2400" dirty="0">
                    <a:solidFill>
                      <a:srgbClr val="FF0000"/>
                    </a:solidFill>
                  </a:rPr>
                  <a:t>👿 </a:t>
                </a:r>
                <a:r>
                  <a:rPr lang="en-US" altLang="zh-TW" sz="2400" dirty="0"/>
                  <a:t>can deviate from the protocol and collude with each other.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Privacy : The only information that players can learn is whatever they can infer from their outputs.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Correctness: At the end of the protocol, the honest players will get the correct output, or they abort by detecting errors.  </a:t>
                </a:r>
              </a:p>
            </p:txBody>
          </p:sp>
        </mc:Choice>
        <mc:Fallback xmlns=""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6017A751-583F-4F71-8868-A09378A2E1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468" y="612844"/>
                <a:ext cx="6366773" cy="5262979"/>
              </a:xfrm>
              <a:prstGeom prst="rect">
                <a:avLst/>
              </a:prstGeom>
              <a:blipFill>
                <a:blip r:embed="rId4"/>
                <a:stretch>
                  <a:fillRect l="-1244" t="-927" r="-2679" b="-17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橢圓 58">
                <a:extLst>
                  <a:ext uri="{FF2B5EF4-FFF2-40B4-BE49-F238E27FC236}">
                    <a16:creationId xmlns:a16="http://schemas.microsoft.com/office/drawing/2014/main" id="{D5E62C82-C855-4F52-A54D-7C23E665A266}"/>
                  </a:ext>
                </a:extLst>
              </p:cNvPr>
              <p:cNvSpPr/>
              <p:nvPr/>
            </p:nvSpPr>
            <p:spPr>
              <a:xfrm>
                <a:off x="1078566" y="2016695"/>
                <a:ext cx="914401" cy="53326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TW" sz="16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1337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59" name="橢圓 58">
                <a:extLst>
                  <a:ext uri="{FF2B5EF4-FFF2-40B4-BE49-F238E27FC236}">
                    <a16:creationId xmlns:a16="http://schemas.microsoft.com/office/drawing/2014/main" id="{D5E62C82-C855-4F52-A54D-7C23E665A2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566" y="2016695"/>
                <a:ext cx="914401" cy="53326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橢圓 60">
                <a:extLst>
                  <a:ext uri="{FF2B5EF4-FFF2-40B4-BE49-F238E27FC236}">
                    <a16:creationId xmlns:a16="http://schemas.microsoft.com/office/drawing/2014/main" id="{57DEF361-98C0-4512-9BDC-1DFD33D60132}"/>
                  </a:ext>
                </a:extLst>
              </p:cNvPr>
              <p:cNvSpPr/>
              <p:nvPr/>
            </p:nvSpPr>
            <p:spPr>
              <a:xfrm>
                <a:off x="3191320" y="4282975"/>
                <a:ext cx="1043979" cy="53326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1/137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61" name="橢圓 60">
                <a:extLst>
                  <a:ext uri="{FF2B5EF4-FFF2-40B4-BE49-F238E27FC236}">
                    <a16:creationId xmlns:a16="http://schemas.microsoft.com/office/drawing/2014/main" id="{57DEF361-98C0-4512-9BDC-1DFD33D601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320" y="4282975"/>
                <a:ext cx="1043979" cy="533269"/>
              </a:xfrm>
              <a:prstGeom prst="ellipse">
                <a:avLst/>
              </a:prstGeom>
              <a:blipFill>
                <a:blip r:embed="rId6"/>
                <a:stretch>
                  <a:fillRect b="-101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橢圓 61">
                <a:extLst>
                  <a:ext uri="{FF2B5EF4-FFF2-40B4-BE49-F238E27FC236}">
                    <a16:creationId xmlns:a16="http://schemas.microsoft.com/office/drawing/2014/main" id="{B3AD81B1-F2E0-4574-A1A8-23133DA5AB62}"/>
                  </a:ext>
                </a:extLst>
              </p:cNvPr>
              <p:cNvSpPr/>
              <p:nvPr/>
            </p:nvSpPr>
            <p:spPr>
              <a:xfrm>
                <a:off x="1099647" y="4282975"/>
                <a:ext cx="914401" cy="53326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9487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62" name="橢圓 61">
                <a:extLst>
                  <a:ext uri="{FF2B5EF4-FFF2-40B4-BE49-F238E27FC236}">
                    <a16:creationId xmlns:a16="http://schemas.microsoft.com/office/drawing/2014/main" id="{B3AD81B1-F2E0-4574-A1A8-23133DA5AB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647" y="4282975"/>
                <a:ext cx="914401" cy="53326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橢圓 62">
                <a:extLst>
                  <a:ext uri="{FF2B5EF4-FFF2-40B4-BE49-F238E27FC236}">
                    <a16:creationId xmlns:a16="http://schemas.microsoft.com/office/drawing/2014/main" id="{A5AC8FCC-E395-4AAD-925E-29D67CEEE633}"/>
                  </a:ext>
                </a:extLst>
              </p:cNvPr>
              <p:cNvSpPr/>
              <p:nvPr/>
            </p:nvSpPr>
            <p:spPr>
              <a:xfrm>
                <a:off x="3441310" y="2013263"/>
                <a:ext cx="914400" cy="53326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TW" sz="16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2.718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63" name="橢圓 62">
                <a:extLst>
                  <a:ext uri="{FF2B5EF4-FFF2-40B4-BE49-F238E27FC236}">
                    <a16:creationId xmlns:a16="http://schemas.microsoft.com/office/drawing/2014/main" id="{A5AC8FCC-E395-4AAD-925E-29D67CEEE6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310" y="2013263"/>
                <a:ext cx="914400" cy="53326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圖形 25" descr="紙箱">
            <a:extLst>
              <a:ext uri="{FF2B5EF4-FFF2-40B4-BE49-F238E27FC236}">
                <a16:creationId xmlns:a16="http://schemas.microsoft.com/office/drawing/2014/main" id="{5EDB371C-33C1-4FD5-9A26-8F9D22B1E4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04351" y="458666"/>
            <a:ext cx="914400" cy="914400"/>
          </a:xfrm>
          <a:prstGeom prst="rect">
            <a:avLst/>
          </a:prstGeom>
        </p:spPr>
      </p:pic>
      <p:cxnSp>
        <p:nvCxnSpPr>
          <p:cNvPr id="90" name="直線單箭頭接點 89">
            <a:extLst>
              <a:ext uri="{FF2B5EF4-FFF2-40B4-BE49-F238E27FC236}">
                <a16:creationId xmlns:a16="http://schemas.microsoft.com/office/drawing/2014/main" id="{01F92E21-509F-49B4-BC53-2F9DDB12905B}"/>
              </a:ext>
            </a:extLst>
          </p:cNvPr>
          <p:cNvCxnSpPr>
            <a:cxnSpLocks/>
          </p:cNvCxnSpPr>
          <p:nvPr/>
        </p:nvCxnSpPr>
        <p:spPr>
          <a:xfrm>
            <a:off x="918642" y="2443503"/>
            <a:ext cx="3581755" cy="190053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單箭頭接點 92">
            <a:extLst>
              <a:ext uri="{FF2B5EF4-FFF2-40B4-BE49-F238E27FC236}">
                <a16:creationId xmlns:a16="http://schemas.microsoft.com/office/drawing/2014/main" id="{FB9F7BB0-69E8-4A4B-ADA3-5EE107D22439}"/>
              </a:ext>
            </a:extLst>
          </p:cNvPr>
          <p:cNvCxnSpPr>
            <a:cxnSpLocks/>
          </p:cNvCxnSpPr>
          <p:nvPr/>
        </p:nvCxnSpPr>
        <p:spPr>
          <a:xfrm flipV="1">
            <a:off x="950384" y="2403562"/>
            <a:ext cx="3550013" cy="205665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單箭頭接點 96">
            <a:extLst>
              <a:ext uri="{FF2B5EF4-FFF2-40B4-BE49-F238E27FC236}">
                <a16:creationId xmlns:a16="http://schemas.microsoft.com/office/drawing/2014/main" id="{A89EA250-7341-402D-9D94-5D75597A7D44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714377" y="2429611"/>
            <a:ext cx="8730" cy="199323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單箭頭接點 98">
            <a:extLst>
              <a:ext uri="{FF2B5EF4-FFF2-40B4-BE49-F238E27FC236}">
                <a16:creationId xmlns:a16="http://schemas.microsoft.com/office/drawing/2014/main" id="{C422AC9D-34BD-4280-BC6A-06D082A9418D}"/>
              </a:ext>
            </a:extLst>
          </p:cNvPr>
          <p:cNvCxnSpPr>
            <a:cxnSpLocks/>
            <a:stCxn id="10" idx="2"/>
            <a:endCxn id="8" idx="0"/>
          </p:cNvCxnSpPr>
          <p:nvPr/>
        </p:nvCxnSpPr>
        <p:spPr>
          <a:xfrm flipH="1">
            <a:off x="4641762" y="2433952"/>
            <a:ext cx="4264" cy="198776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單箭頭接點 99">
            <a:extLst>
              <a:ext uri="{FF2B5EF4-FFF2-40B4-BE49-F238E27FC236}">
                <a16:creationId xmlns:a16="http://schemas.microsoft.com/office/drawing/2014/main" id="{722D321E-C37C-4050-BC4D-18FC87E5C26E}"/>
              </a:ext>
            </a:extLst>
          </p:cNvPr>
          <p:cNvCxnSpPr>
            <a:cxnSpLocks/>
            <a:stCxn id="4" idx="3"/>
            <a:endCxn id="10" idx="1"/>
          </p:cNvCxnSpPr>
          <p:nvPr/>
        </p:nvCxnSpPr>
        <p:spPr>
          <a:xfrm>
            <a:off x="1180307" y="1972411"/>
            <a:ext cx="3008519" cy="434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單箭頭接點 101">
            <a:extLst>
              <a:ext uri="{FF2B5EF4-FFF2-40B4-BE49-F238E27FC236}">
                <a16:creationId xmlns:a16="http://schemas.microsoft.com/office/drawing/2014/main" id="{92ED0C29-794A-471F-9038-9327426FF49B}"/>
              </a:ext>
            </a:extLst>
          </p:cNvPr>
          <p:cNvCxnSpPr>
            <a:cxnSpLocks/>
          </p:cNvCxnSpPr>
          <p:nvPr/>
        </p:nvCxnSpPr>
        <p:spPr>
          <a:xfrm>
            <a:off x="1208772" y="4870072"/>
            <a:ext cx="2909393" cy="884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圖形 3" descr="滑稽的臉 (實心填滿)">
            <a:extLst>
              <a:ext uri="{FF2B5EF4-FFF2-40B4-BE49-F238E27FC236}">
                <a16:creationId xmlns:a16="http://schemas.microsoft.com/office/drawing/2014/main" id="{EEC9821F-FF1E-4DED-B3E4-5898C73F31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65907" y="1515211"/>
            <a:ext cx="914400" cy="914400"/>
          </a:xfrm>
          <a:prstGeom prst="rect">
            <a:avLst/>
          </a:prstGeom>
        </p:spPr>
      </p:pic>
      <p:pic>
        <p:nvPicPr>
          <p:cNvPr id="6" name="圖形 5" descr="有小鬍子的臉 (實心填滿)">
            <a:extLst>
              <a:ext uri="{FF2B5EF4-FFF2-40B4-BE49-F238E27FC236}">
                <a16:creationId xmlns:a16="http://schemas.microsoft.com/office/drawing/2014/main" id="{F98EC5A1-8998-4C4A-9098-7D80888BBE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57177" y="4422846"/>
            <a:ext cx="914400" cy="914400"/>
          </a:xfrm>
          <a:prstGeom prst="rect">
            <a:avLst/>
          </a:prstGeom>
        </p:spPr>
      </p:pic>
      <p:pic>
        <p:nvPicPr>
          <p:cNvPr id="8" name="圖形 7" descr="驚訝的臉 (實心填滿)">
            <a:extLst>
              <a:ext uri="{FF2B5EF4-FFF2-40B4-BE49-F238E27FC236}">
                <a16:creationId xmlns:a16="http://schemas.microsoft.com/office/drawing/2014/main" id="{7F346494-913E-43FD-9E1F-A01C9D454CA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84562" y="4421721"/>
            <a:ext cx="914400" cy="914400"/>
          </a:xfrm>
          <a:prstGeom prst="rect">
            <a:avLst/>
          </a:prstGeom>
        </p:spPr>
      </p:pic>
      <p:pic>
        <p:nvPicPr>
          <p:cNvPr id="10" name="圖形 9" descr="露齒笑的臉 (實心填滿)">
            <a:extLst>
              <a:ext uri="{FF2B5EF4-FFF2-40B4-BE49-F238E27FC236}">
                <a16:creationId xmlns:a16="http://schemas.microsoft.com/office/drawing/2014/main" id="{F6D2B95A-1871-406F-9807-F87672009D2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188826" y="1519552"/>
            <a:ext cx="914400" cy="914400"/>
          </a:xfrm>
          <a:prstGeom prst="rect">
            <a:avLst/>
          </a:prstGeom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id="{6953740E-CCEB-40A7-A4CD-95AFDB61AC83}"/>
              </a:ext>
            </a:extLst>
          </p:cNvPr>
          <p:cNvGrpSpPr/>
          <p:nvPr/>
        </p:nvGrpSpPr>
        <p:grpSpPr>
          <a:xfrm>
            <a:off x="1023604" y="1191133"/>
            <a:ext cx="580602" cy="580602"/>
            <a:chOff x="1898088" y="5339072"/>
            <a:chExt cx="823591" cy="823591"/>
          </a:xfrm>
        </p:grpSpPr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F42C9E97-2DD2-4D4E-A98D-9A91B8D4B85E}"/>
                </a:ext>
              </a:extLst>
            </p:cNvPr>
            <p:cNvSpPr/>
            <p:nvPr/>
          </p:nvSpPr>
          <p:spPr>
            <a:xfrm>
              <a:off x="1898088" y="5339072"/>
              <a:ext cx="823591" cy="8235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50" name="圖形 49" descr="有小鬍子的臉 (實心填滿)">
              <a:extLst>
                <a:ext uri="{FF2B5EF4-FFF2-40B4-BE49-F238E27FC236}">
                  <a16:creationId xmlns:a16="http://schemas.microsoft.com/office/drawing/2014/main" id="{2DD24B65-E1DD-4B24-B939-8E3322444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957314" y="5398298"/>
              <a:ext cx="705137" cy="705137"/>
            </a:xfrm>
            <a:prstGeom prst="rect">
              <a:avLst/>
            </a:prstGeom>
          </p:spPr>
        </p:pic>
      </p:grpSp>
      <p:grpSp>
        <p:nvGrpSpPr>
          <p:cNvPr id="92" name="群組 91">
            <a:extLst>
              <a:ext uri="{FF2B5EF4-FFF2-40B4-BE49-F238E27FC236}">
                <a16:creationId xmlns:a16="http://schemas.microsoft.com/office/drawing/2014/main" id="{3A87FD72-9E0B-42F1-BD15-A9CB2B4B12D7}"/>
              </a:ext>
            </a:extLst>
          </p:cNvPr>
          <p:cNvGrpSpPr/>
          <p:nvPr/>
        </p:nvGrpSpPr>
        <p:grpSpPr>
          <a:xfrm>
            <a:off x="3944684" y="3685506"/>
            <a:ext cx="580602" cy="580602"/>
            <a:chOff x="1898088" y="5339072"/>
            <a:chExt cx="823591" cy="823591"/>
          </a:xfrm>
        </p:grpSpPr>
        <p:sp>
          <p:nvSpPr>
            <p:cNvPr id="94" name="橢圓 93">
              <a:extLst>
                <a:ext uri="{FF2B5EF4-FFF2-40B4-BE49-F238E27FC236}">
                  <a16:creationId xmlns:a16="http://schemas.microsoft.com/office/drawing/2014/main" id="{E0F6E747-129C-437F-A999-8F8B3AD51A3A}"/>
                </a:ext>
              </a:extLst>
            </p:cNvPr>
            <p:cNvSpPr/>
            <p:nvPr/>
          </p:nvSpPr>
          <p:spPr>
            <a:xfrm>
              <a:off x="1898088" y="5339072"/>
              <a:ext cx="823591" cy="8235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95" name="圖形 94" descr="有小鬍子的臉 (實心填滿)">
              <a:extLst>
                <a:ext uri="{FF2B5EF4-FFF2-40B4-BE49-F238E27FC236}">
                  <a16:creationId xmlns:a16="http://schemas.microsoft.com/office/drawing/2014/main" id="{1474E54C-BA77-44EA-A62B-9D263D1AA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957314" y="5398298"/>
              <a:ext cx="705137" cy="705137"/>
            </a:xfrm>
            <a:prstGeom prst="rect">
              <a:avLst/>
            </a:prstGeom>
          </p:spPr>
        </p:pic>
      </p:grpSp>
      <p:grpSp>
        <p:nvGrpSpPr>
          <p:cNvPr id="96" name="群組 95">
            <a:extLst>
              <a:ext uri="{FF2B5EF4-FFF2-40B4-BE49-F238E27FC236}">
                <a16:creationId xmlns:a16="http://schemas.microsoft.com/office/drawing/2014/main" id="{0E29E670-4434-4B50-83E8-28E6E3120D96}"/>
              </a:ext>
            </a:extLst>
          </p:cNvPr>
          <p:cNvGrpSpPr/>
          <p:nvPr/>
        </p:nvGrpSpPr>
        <p:grpSpPr>
          <a:xfrm>
            <a:off x="976246" y="3623562"/>
            <a:ext cx="580602" cy="580602"/>
            <a:chOff x="1898088" y="5339072"/>
            <a:chExt cx="823591" cy="823591"/>
          </a:xfrm>
        </p:grpSpPr>
        <p:sp>
          <p:nvSpPr>
            <p:cNvPr id="98" name="橢圓 97">
              <a:extLst>
                <a:ext uri="{FF2B5EF4-FFF2-40B4-BE49-F238E27FC236}">
                  <a16:creationId xmlns:a16="http://schemas.microsoft.com/office/drawing/2014/main" id="{ED9C18B3-DAFF-4ECD-92B8-FEC3D82E270D}"/>
                </a:ext>
              </a:extLst>
            </p:cNvPr>
            <p:cNvSpPr/>
            <p:nvPr/>
          </p:nvSpPr>
          <p:spPr>
            <a:xfrm>
              <a:off x="1898088" y="5339072"/>
              <a:ext cx="823591" cy="8235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01" name="圖形 100" descr="有小鬍子的臉 (實心填滿)">
              <a:extLst>
                <a:ext uri="{FF2B5EF4-FFF2-40B4-BE49-F238E27FC236}">
                  <a16:creationId xmlns:a16="http://schemas.microsoft.com/office/drawing/2014/main" id="{668195B4-5CA2-48B4-9370-07D98D9BA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957314" y="5398298"/>
              <a:ext cx="705137" cy="705137"/>
            </a:xfrm>
            <a:prstGeom prst="rect">
              <a:avLst/>
            </a:prstGeom>
          </p:spPr>
        </p:pic>
      </p:grpSp>
      <p:grpSp>
        <p:nvGrpSpPr>
          <p:cNvPr id="103" name="群組 102">
            <a:extLst>
              <a:ext uri="{FF2B5EF4-FFF2-40B4-BE49-F238E27FC236}">
                <a16:creationId xmlns:a16="http://schemas.microsoft.com/office/drawing/2014/main" id="{BF493178-4B34-4D75-A9F3-E2FB643B1C40}"/>
              </a:ext>
            </a:extLst>
          </p:cNvPr>
          <p:cNvGrpSpPr/>
          <p:nvPr/>
        </p:nvGrpSpPr>
        <p:grpSpPr>
          <a:xfrm>
            <a:off x="3961549" y="1135753"/>
            <a:ext cx="580602" cy="580602"/>
            <a:chOff x="1898088" y="5339072"/>
            <a:chExt cx="823591" cy="823591"/>
          </a:xfrm>
        </p:grpSpPr>
        <p:sp>
          <p:nvSpPr>
            <p:cNvPr id="104" name="橢圓 103">
              <a:extLst>
                <a:ext uri="{FF2B5EF4-FFF2-40B4-BE49-F238E27FC236}">
                  <a16:creationId xmlns:a16="http://schemas.microsoft.com/office/drawing/2014/main" id="{41C7B0AC-6283-472D-B70F-F981B5728D90}"/>
                </a:ext>
              </a:extLst>
            </p:cNvPr>
            <p:cNvSpPr/>
            <p:nvPr/>
          </p:nvSpPr>
          <p:spPr>
            <a:xfrm>
              <a:off x="1898088" y="5339072"/>
              <a:ext cx="823591" cy="8235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05" name="圖形 104" descr="有小鬍子的臉 (實心填滿)">
              <a:extLst>
                <a:ext uri="{FF2B5EF4-FFF2-40B4-BE49-F238E27FC236}">
                  <a16:creationId xmlns:a16="http://schemas.microsoft.com/office/drawing/2014/main" id="{547B16F5-C622-417F-9DF9-1FD2F0457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957314" y="5398298"/>
              <a:ext cx="705137" cy="705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811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2" grpId="0" animBg="1"/>
      <p:bldP spid="6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05603E-68A9-4245-81B9-EFE558EE2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Ongoing work</a:t>
            </a:r>
            <a:endParaRPr lang="zh-TW" altLang="en-US" dirty="0"/>
          </a:p>
        </p:txBody>
      </p:sp>
      <p:pic>
        <p:nvPicPr>
          <p:cNvPr id="5" name="圖形 4" descr="有小鬍子的臉 (實心填滿)">
            <a:extLst>
              <a:ext uri="{FF2B5EF4-FFF2-40B4-BE49-F238E27FC236}">
                <a16:creationId xmlns:a16="http://schemas.microsoft.com/office/drawing/2014/main" id="{8B765174-5778-4523-99DB-71C914A7F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170" y="5134291"/>
            <a:ext cx="914400" cy="914400"/>
          </a:xfrm>
          <a:prstGeom prst="rect">
            <a:avLst/>
          </a:prstGeom>
        </p:spPr>
      </p:pic>
      <p:pic>
        <p:nvPicPr>
          <p:cNvPr id="7" name="圖形 6" descr="露齒笑的臉 (實心填滿)">
            <a:extLst>
              <a:ext uri="{FF2B5EF4-FFF2-40B4-BE49-F238E27FC236}">
                <a16:creationId xmlns:a16="http://schemas.microsoft.com/office/drawing/2014/main" id="{D2C53E52-6E25-4195-AC4A-BFEB084920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31340" y="2971800"/>
            <a:ext cx="914400" cy="914400"/>
          </a:xfrm>
          <a:prstGeom prst="rect">
            <a:avLst/>
          </a:prstGeom>
        </p:spPr>
      </p:pic>
      <p:pic>
        <p:nvPicPr>
          <p:cNvPr id="9" name="圖形 8" descr="滑稽的臉 (實心填滿)">
            <a:extLst>
              <a:ext uri="{FF2B5EF4-FFF2-40B4-BE49-F238E27FC236}">
                <a16:creationId xmlns:a16="http://schemas.microsoft.com/office/drawing/2014/main" id="{86B91400-CC0B-444F-B990-E8203E6EB3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6860" y="2971800"/>
            <a:ext cx="914400" cy="914400"/>
          </a:xfrm>
          <a:prstGeom prst="rect">
            <a:avLst/>
          </a:prstGeom>
        </p:spPr>
      </p:pic>
      <p:pic>
        <p:nvPicPr>
          <p:cNvPr id="11" name="圖形 10" descr="驚訝的臉 (實心填滿)">
            <a:extLst>
              <a:ext uri="{FF2B5EF4-FFF2-40B4-BE49-F238E27FC236}">
                <a16:creationId xmlns:a16="http://schemas.microsoft.com/office/drawing/2014/main" id="{9CBFEAF0-DE79-4226-A86A-F0268F7D5A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31340" y="5124166"/>
            <a:ext cx="914400" cy="914400"/>
          </a:xfrm>
          <a:prstGeom prst="rect">
            <a:avLst/>
          </a:prstGeom>
        </p:spPr>
      </p:pic>
      <p:pic>
        <p:nvPicPr>
          <p:cNvPr id="13" name="圖形 12" descr="禁止標誌">
            <a:extLst>
              <a:ext uri="{FF2B5EF4-FFF2-40B4-BE49-F238E27FC236}">
                <a16:creationId xmlns:a16="http://schemas.microsoft.com/office/drawing/2014/main" id="{1F95AEC6-93B7-477F-BE0B-ED04F2C8F1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9656" y="4992158"/>
            <a:ext cx="914400" cy="914400"/>
          </a:xfrm>
          <a:prstGeom prst="rect">
            <a:avLst/>
          </a:prstGeom>
        </p:spPr>
      </p:pic>
      <p:pic>
        <p:nvPicPr>
          <p:cNvPr id="15" name="圖形 14" descr="箱子">
            <a:extLst>
              <a:ext uri="{FF2B5EF4-FFF2-40B4-BE49-F238E27FC236}">
                <a16:creationId xmlns:a16="http://schemas.microsoft.com/office/drawing/2014/main" id="{26E2E7E2-5927-451D-8795-2EE9FF6000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99100" y="2207400"/>
            <a:ext cx="914400" cy="914400"/>
          </a:xfrm>
          <a:prstGeom prst="rect">
            <a:avLst/>
          </a:prstGeom>
        </p:spPr>
      </p:pic>
      <p:grpSp>
        <p:nvGrpSpPr>
          <p:cNvPr id="20" name="群組 19">
            <a:extLst>
              <a:ext uri="{FF2B5EF4-FFF2-40B4-BE49-F238E27FC236}">
                <a16:creationId xmlns:a16="http://schemas.microsoft.com/office/drawing/2014/main" id="{4CC061FC-AD7B-47AB-8541-3918B39371DA}"/>
              </a:ext>
            </a:extLst>
          </p:cNvPr>
          <p:cNvGrpSpPr/>
          <p:nvPr/>
        </p:nvGrpSpPr>
        <p:grpSpPr>
          <a:xfrm>
            <a:off x="4144179" y="2374829"/>
            <a:ext cx="608007" cy="608007"/>
            <a:chOff x="2705493" y="3886200"/>
            <a:chExt cx="608007" cy="608007"/>
          </a:xfrm>
        </p:grpSpPr>
        <p:sp>
          <p:nvSpPr>
            <p:cNvPr id="17" name="橢圓 16">
              <a:extLst>
                <a:ext uri="{FF2B5EF4-FFF2-40B4-BE49-F238E27FC236}">
                  <a16:creationId xmlns:a16="http://schemas.microsoft.com/office/drawing/2014/main" id="{9B56B13A-824B-475C-9EB8-DAB3002F2238}"/>
                </a:ext>
              </a:extLst>
            </p:cNvPr>
            <p:cNvSpPr/>
            <p:nvPr/>
          </p:nvSpPr>
          <p:spPr>
            <a:xfrm>
              <a:off x="2705493" y="3886200"/>
              <a:ext cx="608007" cy="6080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6" name="圖形 15" descr="有小鬍子的臉 (實心填滿)">
              <a:extLst>
                <a:ext uri="{FF2B5EF4-FFF2-40B4-BE49-F238E27FC236}">
                  <a16:creationId xmlns:a16="http://schemas.microsoft.com/office/drawing/2014/main" id="{730F844F-F5FC-4466-AE3D-54E0F125F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62433" y="3943140"/>
              <a:ext cx="494126" cy="494126"/>
            </a:xfrm>
            <a:prstGeom prst="rect">
              <a:avLst/>
            </a:prstGeom>
          </p:spPr>
        </p:pic>
      </p:grp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AEF126FF-4981-47A6-BED6-1A3F9A491694}"/>
              </a:ext>
            </a:extLst>
          </p:cNvPr>
          <p:cNvCxnSpPr>
            <a:cxnSpLocks/>
          </p:cNvCxnSpPr>
          <p:nvPr/>
        </p:nvCxnSpPr>
        <p:spPr>
          <a:xfrm flipV="1">
            <a:off x="1725105" y="2971800"/>
            <a:ext cx="638042" cy="1500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3DAF0373-232D-4ED3-B952-6587E2095D2A}"/>
              </a:ext>
            </a:extLst>
          </p:cNvPr>
          <p:cNvCxnSpPr>
            <a:cxnSpLocks/>
          </p:cNvCxnSpPr>
          <p:nvPr/>
        </p:nvCxnSpPr>
        <p:spPr>
          <a:xfrm flipH="1" flipV="1">
            <a:off x="3313500" y="2971800"/>
            <a:ext cx="638043" cy="1500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44B3A4F7-3D0B-402D-9E24-B5CA3674D985}"/>
              </a:ext>
            </a:extLst>
          </p:cNvPr>
          <p:cNvCxnSpPr>
            <a:cxnSpLocks/>
          </p:cNvCxnSpPr>
          <p:nvPr/>
        </p:nvCxnSpPr>
        <p:spPr>
          <a:xfrm flipV="1">
            <a:off x="1771311" y="3256737"/>
            <a:ext cx="764123" cy="20050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57441070-902E-4616-B2D5-C164642B6779}"/>
              </a:ext>
            </a:extLst>
          </p:cNvPr>
          <p:cNvCxnSpPr>
            <a:cxnSpLocks/>
          </p:cNvCxnSpPr>
          <p:nvPr/>
        </p:nvCxnSpPr>
        <p:spPr>
          <a:xfrm flipH="1" flipV="1">
            <a:off x="3053274" y="3337089"/>
            <a:ext cx="711322" cy="197074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56A29744-AD24-43F0-8777-F1ECE767AFE7}"/>
              </a:ext>
            </a:extLst>
          </p:cNvPr>
          <p:cNvCxnSpPr>
            <a:cxnSpLocks/>
          </p:cNvCxnSpPr>
          <p:nvPr/>
        </p:nvCxnSpPr>
        <p:spPr>
          <a:xfrm flipV="1">
            <a:off x="1965090" y="3319924"/>
            <a:ext cx="764123" cy="200507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DA871005-FCEC-48CB-8EEC-34FA62A7BE7E}"/>
              </a:ext>
            </a:extLst>
          </p:cNvPr>
          <p:cNvSpPr/>
          <p:nvPr/>
        </p:nvSpPr>
        <p:spPr>
          <a:xfrm>
            <a:off x="2233380" y="4464715"/>
            <a:ext cx="689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abort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FA0B655E-2FAC-479A-B60F-B4A0B1977736}"/>
              </a:ext>
            </a:extLst>
          </p:cNvPr>
          <p:cNvCxnSpPr>
            <a:cxnSpLocks/>
          </p:cNvCxnSpPr>
          <p:nvPr/>
        </p:nvCxnSpPr>
        <p:spPr>
          <a:xfrm flipH="1">
            <a:off x="1725105" y="2888124"/>
            <a:ext cx="559845" cy="14547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8534BE77-9240-4259-BE79-8B8BB0F9E5BD}"/>
                  </a:ext>
                </a:extLst>
              </p:cNvPr>
              <p:cNvSpPr txBox="1"/>
              <p:nvPr/>
            </p:nvSpPr>
            <p:spPr>
              <a:xfrm>
                <a:off x="1478518" y="2558230"/>
                <a:ext cx="5656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8534BE77-9240-4259-BE79-8B8BB0F9E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518" y="2558230"/>
                <a:ext cx="565608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96F6B40E-7C58-4072-850C-7508D65EE265}"/>
                  </a:ext>
                </a:extLst>
              </p:cNvPr>
              <p:cNvSpPr txBox="1"/>
              <p:nvPr/>
            </p:nvSpPr>
            <p:spPr>
              <a:xfrm>
                <a:off x="3735483" y="2547224"/>
                <a:ext cx="5656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96F6B40E-7C58-4072-850C-7508D65EE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483" y="2547224"/>
                <a:ext cx="565608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DADFD3F1-7D16-45D0-A2AF-FB8096857B8D}"/>
              </a:ext>
            </a:extLst>
          </p:cNvPr>
          <p:cNvCxnSpPr>
            <a:cxnSpLocks/>
          </p:cNvCxnSpPr>
          <p:nvPr/>
        </p:nvCxnSpPr>
        <p:spPr>
          <a:xfrm>
            <a:off x="3380245" y="2852198"/>
            <a:ext cx="662796" cy="16769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9D924B64-0B3C-464A-95BE-F80EC2CA4BEE}"/>
              </a:ext>
            </a:extLst>
          </p:cNvPr>
          <p:cNvCxnSpPr>
            <a:cxnSpLocks/>
          </p:cNvCxnSpPr>
          <p:nvPr/>
        </p:nvCxnSpPr>
        <p:spPr>
          <a:xfrm>
            <a:off x="3191282" y="3313863"/>
            <a:ext cx="760261" cy="194794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921A4033-1A24-47C1-99FD-E64BEA64BED9}"/>
                  </a:ext>
                </a:extLst>
              </p:cNvPr>
              <p:cNvSpPr txBox="1"/>
              <p:nvPr/>
            </p:nvSpPr>
            <p:spPr>
              <a:xfrm>
                <a:off x="3805853" y="4418548"/>
                <a:ext cx="5656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921A4033-1A24-47C1-99FD-E64BEA64B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853" y="4418548"/>
                <a:ext cx="565608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矩形 45">
            <a:extLst>
              <a:ext uri="{FF2B5EF4-FFF2-40B4-BE49-F238E27FC236}">
                <a16:creationId xmlns:a16="http://schemas.microsoft.com/office/drawing/2014/main" id="{BCB7D20F-7354-48A8-89F3-CEE646FC5800}"/>
              </a:ext>
            </a:extLst>
          </p:cNvPr>
          <p:cNvSpPr/>
          <p:nvPr/>
        </p:nvSpPr>
        <p:spPr>
          <a:xfrm>
            <a:off x="954641" y="1408642"/>
            <a:ext cx="4908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/>
              <a:t>QMPC with identifiable abort</a:t>
            </a:r>
          </a:p>
        </p:txBody>
      </p: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6ADF4CF9-9B90-43C5-B1B2-504DF60B18BE}"/>
              </a:ext>
            </a:extLst>
          </p:cNvPr>
          <p:cNvGrpSpPr/>
          <p:nvPr/>
        </p:nvGrpSpPr>
        <p:grpSpPr>
          <a:xfrm>
            <a:off x="1019805" y="2438793"/>
            <a:ext cx="608007" cy="608007"/>
            <a:chOff x="2705493" y="3886200"/>
            <a:chExt cx="608007" cy="608007"/>
          </a:xfrm>
        </p:grpSpPr>
        <p:sp>
          <p:nvSpPr>
            <p:cNvPr id="48" name="橢圓 47">
              <a:extLst>
                <a:ext uri="{FF2B5EF4-FFF2-40B4-BE49-F238E27FC236}">
                  <a16:creationId xmlns:a16="http://schemas.microsoft.com/office/drawing/2014/main" id="{153F7DB9-3B72-4670-BC25-21435F1FCEB6}"/>
                </a:ext>
              </a:extLst>
            </p:cNvPr>
            <p:cNvSpPr/>
            <p:nvPr/>
          </p:nvSpPr>
          <p:spPr>
            <a:xfrm>
              <a:off x="2705493" y="3886200"/>
              <a:ext cx="608007" cy="6080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49" name="圖形 48" descr="有小鬍子的臉 (實心填滿)">
              <a:extLst>
                <a:ext uri="{FF2B5EF4-FFF2-40B4-BE49-F238E27FC236}">
                  <a16:creationId xmlns:a16="http://schemas.microsoft.com/office/drawing/2014/main" id="{BE1890A2-871A-4E94-94FE-24A66A633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62433" y="3943140"/>
              <a:ext cx="494126" cy="494126"/>
            </a:xfrm>
            <a:prstGeom prst="rect">
              <a:avLst/>
            </a:prstGeom>
          </p:spPr>
        </p:pic>
      </p:grpSp>
      <p:grpSp>
        <p:nvGrpSpPr>
          <p:cNvPr id="50" name="群組 49">
            <a:extLst>
              <a:ext uri="{FF2B5EF4-FFF2-40B4-BE49-F238E27FC236}">
                <a16:creationId xmlns:a16="http://schemas.microsoft.com/office/drawing/2014/main" id="{326D4413-A8D6-4580-BAEF-CB8C0D1560D6}"/>
              </a:ext>
            </a:extLst>
          </p:cNvPr>
          <p:cNvGrpSpPr/>
          <p:nvPr/>
        </p:nvGrpSpPr>
        <p:grpSpPr>
          <a:xfrm>
            <a:off x="4236766" y="4576209"/>
            <a:ext cx="608007" cy="608007"/>
            <a:chOff x="2705493" y="3886200"/>
            <a:chExt cx="608007" cy="608007"/>
          </a:xfrm>
        </p:grpSpPr>
        <p:sp>
          <p:nvSpPr>
            <p:cNvPr id="51" name="橢圓 50">
              <a:extLst>
                <a:ext uri="{FF2B5EF4-FFF2-40B4-BE49-F238E27FC236}">
                  <a16:creationId xmlns:a16="http://schemas.microsoft.com/office/drawing/2014/main" id="{81F3CA2D-1DE4-40C6-9332-A5678FE2B89E}"/>
                </a:ext>
              </a:extLst>
            </p:cNvPr>
            <p:cNvSpPr/>
            <p:nvPr/>
          </p:nvSpPr>
          <p:spPr>
            <a:xfrm>
              <a:off x="2705493" y="3886200"/>
              <a:ext cx="608007" cy="6080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52" name="圖形 51" descr="有小鬍子的臉 (實心填滿)">
              <a:extLst>
                <a:ext uri="{FF2B5EF4-FFF2-40B4-BE49-F238E27FC236}">
                  <a16:creationId xmlns:a16="http://schemas.microsoft.com/office/drawing/2014/main" id="{2BECFE2A-ECBA-4AE5-AA52-5ADF0E973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62433" y="3943140"/>
              <a:ext cx="494126" cy="494126"/>
            </a:xfrm>
            <a:prstGeom prst="rect">
              <a:avLst/>
            </a:prstGeom>
          </p:spPr>
        </p:pic>
      </p:grpSp>
      <p:sp>
        <p:nvSpPr>
          <p:cNvPr id="53" name="矩形 52">
            <a:extLst>
              <a:ext uri="{FF2B5EF4-FFF2-40B4-BE49-F238E27FC236}">
                <a16:creationId xmlns:a16="http://schemas.microsoft.com/office/drawing/2014/main" id="{171B3053-DFB7-4252-BCDC-109CFFC2390B}"/>
              </a:ext>
            </a:extLst>
          </p:cNvPr>
          <p:cNvSpPr/>
          <p:nvPr/>
        </p:nvSpPr>
        <p:spPr>
          <a:xfrm>
            <a:off x="5596997" y="1958065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/>
              <a:t>If the protocol is aborted, every honest party will agree on the same malicious one.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/>
              <a:t>The honest parties can kick away the identified one and then execute a new protocol.</a:t>
            </a:r>
          </a:p>
        </p:txBody>
      </p:sp>
    </p:spTree>
    <p:extLst>
      <p:ext uri="{BB962C8B-B14F-4D97-AF65-F5344CB8AC3E}">
        <p14:creationId xmlns:p14="http://schemas.microsoft.com/office/powerpoint/2010/main" val="140248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9" grpId="0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C397DD4-463D-4C41-B4E7-1BADF5637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Thank You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3D8925A-551A-4D2C-8BB1-3E6376A88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874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5B2B1B59-C7F5-4522-B938-621415A1A462}"/>
              </a:ext>
            </a:extLst>
          </p:cNvPr>
          <p:cNvGrpSpPr/>
          <p:nvPr/>
        </p:nvGrpSpPr>
        <p:grpSpPr>
          <a:xfrm>
            <a:off x="1664312" y="2905119"/>
            <a:ext cx="2210555" cy="1047762"/>
            <a:chOff x="5684782" y="1880512"/>
            <a:chExt cx="2827622" cy="1340240"/>
          </a:xfrm>
        </p:grpSpPr>
        <p:cxnSp>
          <p:nvCxnSpPr>
            <p:cNvPr id="3" name="直線接點 2">
              <a:extLst>
                <a:ext uri="{FF2B5EF4-FFF2-40B4-BE49-F238E27FC236}">
                  <a16:creationId xmlns:a16="http://schemas.microsoft.com/office/drawing/2014/main" id="{064A0232-E64D-49A7-812E-99ABD82BAD72}"/>
                </a:ext>
              </a:extLst>
            </p:cNvPr>
            <p:cNvCxnSpPr>
              <a:cxnSpLocks/>
            </p:cNvCxnSpPr>
            <p:nvPr/>
          </p:nvCxnSpPr>
          <p:spPr>
            <a:xfrm>
              <a:off x="5684786" y="1977894"/>
              <a:ext cx="282761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直線接點 3">
              <a:extLst>
                <a:ext uri="{FF2B5EF4-FFF2-40B4-BE49-F238E27FC236}">
                  <a16:creationId xmlns:a16="http://schemas.microsoft.com/office/drawing/2014/main" id="{DD7A5059-68D0-4E29-8828-74975C1838FC}"/>
                </a:ext>
              </a:extLst>
            </p:cNvPr>
            <p:cNvCxnSpPr>
              <a:cxnSpLocks/>
            </p:cNvCxnSpPr>
            <p:nvPr/>
          </p:nvCxnSpPr>
          <p:spPr>
            <a:xfrm>
              <a:off x="5684785" y="2219739"/>
              <a:ext cx="2827619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直線接點 4">
              <a:extLst>
                <a:ext uri="{FF2B5EF4-FFF2-40B4-BE49-F238E27FC236}">
                  <a16:creationId xmlns:a16="http://schemas.microsoft.com/office/drawing/2014/main" id="{313A11F1-A2D6-4BE5-AC51-EA763721BC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84783" y="2660023"/>
              <a:ext cx="2827621" cy="277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直線接點 5">
              <a:extLst>
                <a:ext uri="{FF2B5EF4-FFF2-40B4-BE49-F238E27FC236}">
                  <a16:creationId xmlns:a16="http://schemas.microsoft.com/office/drawing/2014/main" id="{F0793D6D-1235-4D31-B389-90F0B6085EDE}"/>
                </a:ext>
              </a:extLst>
            </p:cNvPr>
            <p:cNvCxnSpPr>
              <a:cxnSpLocks/>
            </p:cNvCxnSpPr>
            <p:nvPr/>
          </p:nvCxnSpPr>
          <p:spPr>
            <a:xfrm>
              <a:off x="5684784" y="2435094"/>
              <a:ext cx="282762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線接點 6">
              <a:extLst>
                <a:ext uri="{FF2B5EF4-FFF2-40B4-BE49-F238E27FC236}">
                  <a16:creationId xmlns:a16="http://schemas.microsoft.com/office/drawing/2014/main" id="{3FA08EB1-D8E6-4D17-8FC0-D4C594B81A30}"/>
                </a:ext>
              </a:extLst>
            </p:cNvPr>
            <p:cNvCxnSpPr>
              <a:cxnSpLocks/>
            </p:cNvCxnSpPr>
            <p:nvPr/>
          </p:nvCxnSpPr>
          <p:spPr>
            <a:xfrm>
              <a:off x="5684783" y="2892294"/>
              <a:ext cx="2827621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線接點 7">
              <a:extLst>
                <a:ext uri="{FF2B5EF4-FFF2-40B4-BE49-F238E27FC236}">
                  <a16:creationId xmlns:a16="http://schemas.microsoft.com/office/drawing/2014/main" id="{9B90AA8D-9271-4A4C-B6A7-EDEA688B24A2}"/>
                </a:ext>
              </a:extLst>
            </p:cNvPr>
            <p:cNvCxnSpPr>
              <a:cxnSpLocks/>
            </p:cNvCxnSpPr>
            <p:nvPr/>
          </p:nvCxnSpPr>
          <p:spPr>
            <a:xfrm>
              <a:off x="5684782" y="3127342"/>
              <a:ext cx="2827622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716790D-7C9D-4835-A984-7E471B19CB50}"/>
                </a:ext>
              </a:extLst>
            </p:cNvPr>
            <p:cNvSpPr/>
            <p:nvPr/>
          </p:nvSpPr>
          <p:spPr>
            <a:xfrm>
              <a:off x="5830478" y="1895760"/>
              <a:ext cx="177537" cy="15464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C4E2EBE-FFA5-4BCF-AFAC-7E5A2BF0FB6B}"/>
                </a:ext>
              </a:extLst>
            </p:cNvPr>
            <p:cNvSpPr/>
            <p:nvPr/>
          </p:nvSpPr>
          <p:spPr>
            <a:xfrm>
              <a:off x="6147850" y="1880512"/>
              <a:ext cx="466856" cy="406667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77D43F9-AB57-44D3-81D6-BDE97D45FF33}"/>
                </a:ext>
              </a:extLst>
            </p:cNvPr>
            <p:cNvSpPr/>
            <p:nvPr/>
          </p:nvSpPr>
          <p:spPr>
            <a:xfrm>
              <a:off x="5830479" y="2132542"/>
              <a:ext cx="177537" cy="15464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8800E4E-A205-484F-B20E-C13021E3873A}"/>
                </a:ext>
              </a:extLst>
            </p:cNvPr>
            <p:cNvSpPr/>
            <p:nvPr/>
          </p:nvSpPr>
          <p:spPr>
            <a:xfrm>
              <a:off x="5829691" y="2357770"/>
              <a:ext cx="177537" cy="15464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390359B-4CD8-4806-8770-7991B88781FF}"/>
                </a:ext>
              </a:extLst>
            </p:cNvPr>
            <p:cNvSpPr/>
            <p:nvPr/>
          </p:nvSpPr>
          <p:spPr>
            <a:xfrm>
              <a:off x="5829690" y="2582699"/>
              <a:ext cx="177537" cy="15464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575CFC6-321A-43EB-BED7-9A77F7655090}"/>
                </a:ext>
              </a:extLst>
            </p:cNvPr>
            <p:cNvSpPr/>
            <p:nvPr/>
          </p:nvSpPr>
          <p:spPr>
            <a:xfrm>
              <a:off x="5829689" y="2810403"/>
              <a:ext cx="177537" cy="15464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AA674B7A-68F8-487D-91EA-44DB54DD3DE6}"/>
                </a:ext>
              </a:extLst>
            </p:cNvPr>
            <p:cNvSpPr/>
            <p:nvPr/>
          </p:nvSpPr>
          <p:spPr>
            <a:xfrm>
              <a:off x="5829689" y="3053462"/>
              <a:ext cx="177537" cy="15464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93CB30A2-343E-40F7-86F4-7244ED6613F4}"/>
                </a:ext>
              </a:extLst>
            </p:cNvPr>
            <p:cNvSpPr/>
            <p:nvPr/>
          </p:nvSpPr>
          <p:spPr>
            <a:xfrm>
              <a:off x="6737259" y="2102761"/>
              <a:ext cx="466856" cy="406667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DFC8F123-65EB-4ABB-9235-682AAC9ED099}"/>
                </a:ext>
              </a:extLst>
            </p:cNvPr>
            <p:cNvSpPr/>
            <p:nvPr/>
          </p:nvSpPr>
          <p:spPr>
            <a:xfrm>
              <a:off x="7204115" y="2555212"/>
              <a:ext cx="466856" cy="406667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EF6A7F4-AE85-4F1A-8786-BE38E31428AD}"/>
                </a:ext>
              </a:extLst>
            </p:cNvPr>
            <p:cNvSpPr/>
            <p:nvPr/>
          </p:nvSpPr>
          <p:spPr>
            <a:xfrm>
              <a:off x="6292175" y="3047242"/>
              <a:ext cx="177537" cy="15464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AF60DC01-B69D-4F41-A96A-0462DD1E8919}"/>
                </a:ext>
              </a:extLst>
            </p:cNvPr>
            <p:cNvSpPr/>
            <p:nvPr/>
          </p:nvSpPr>
          <p:spPr>
            <a:xfrm>
              <a:off x="6869959" y="3036908"/>
              <a:ext cx="177537" cy="15464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83358CBA-7B2E-4640-9E75-2C524F82442C}"/>
                </a:ext>
              </a:extLst>
            </p:cNvPr>
            <p:cNvSpPr/>
            <p:nvPr/>
          </p:nvSpPr>
          <p:spPr>
            <a:xfrm>
              <a:off x="7358262" y="3066104"/>
              <a:ext cx="177537" cy="15464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E01669C-C7EF-4D23-85CC-455F42F3D0AD}"/>
                </a:ext>
              </a:extLst>
            </p:cNvPr>
            <p:cNvSpPr/>
            <p:nvPr/>
          </p:nvSpPr>
          <p:spPr>
            <a:xfrm>
              <a:off x="7789487" y="2292727"/>
              <a:ext cx="466856" cy="406667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218BA54F-6324-48EE-9772-173F6EDF2A87}"/>
                </a:ext>
              </a:extLst>
            </p:cNvPr>
            <p:cNvSpPr/>
            <p:nvPr/>
          </p:nvSpPr>
          <p:spPr>
            <a:xfrm>
              <a:off x="7935333" y="3062353"/>
              <a:ext cx="177537" cy="15464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4" name="圖形 23" descr="惡魔的臉 (無填滿)">
            <a:extLst>
              <a:ext uri="{FF2B5EF4-FFF2-40B4-BE49-F238E27FC236}">
                <a16:creationId xmlns:a16="http://schemas.microsoft.com/office/drawing/2014/main" id="{BA83C1A3-6F44-4B55-8C6F-A04907AE3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360" y="4475480"/>
            <a:ext cx="914400" cy="914400"/>
          </a:xfrm>
          <a:prstGeom prst="rect">
            <a:avLst/>
          </a:prstGeom>
        </p:spPr>
      </p:pic>
      <p:pic>
        <p:nvPicPr>
          <p:cNvPr id="28" name="圖形 27" descr="露齒笑的臉 (實心填滿)">
            <a:extLst>
              <a:ext uri="{FF2B5EF4-FFF2-40B4-BE49-F238E27FC236}">
                <a16:creationId xmlns:a16="http://schemas.microsoft.com/office/drawing/2014/main" id="{E3CB28D6-9F82-4B73-8975-03B404C21E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4409" y="1486996"/>
            <a:ext cx="914400" cy="914400"/>
          </a:xfrm>
          <a:prstGeom prst="rect">
            <a:avLst/>
          </a:prstGeom>
        </p:spPr>
      </p:pic>
      <p:pic>
        <p:nvPicPr>
          <p:cNvPr id="30" name="圖形 29" descr="滑稽的臉 (實心填滿)">
            <a:extLst>
              <a:ext uri="{FF2B5EF4-FFF2-40B4-BE49-F238E27FC236}">
                <a16:creationId xmlns:a16="http://schemas.microsoft.com/office/drawing/2014/main" id="{45E8696C-4F76-4FC3-9D56-4024C73105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5360" y="1513415"/>
            <a:ext cx="914400" cy="914400"/>
          </a:xfrm>
          <a:prstGeom prst="rect">
            <a:avLst/>
          </a:prstGeom>
        </p:spPr>
      </p:pic>
      <p:pic>
        <p:nvPicPr>
          <p:cNvPr id="35" name="圖形 34" descr="惡魔的臉 (無填滿)">
            <a:extLst>
              <a:ext uri="{FF2B5EF4-FFF2-40B4-BE49-F238E27FC236}">
                <a16:creationId xmlns:a16="http://schemas.microsoft.com/office/drawing/2014/main" id="{32083ABD-FD9A-43C4-89CC-BB389383C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67205" y="4538001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B0070FFF-F7A3-4FC7-8C82-F86A2F0E05E4}"/>
                  </a:ext>
                </a:extLst>
              </p:cNvPr>
              <p:cNvSpPr txBox="1"/>
              <p:nvPr/>
            </p:nvSpPr>
            <p:spPr>
              <a:xfrm>
                <a:off x="1185890" y="2060552"/>
                <a:ext cx="599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B0070FFF-F7A3-4FC7-8C82-F86A2F0E0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890" y="2060552"/>
                <a:ext cx="599440" cy="369332"/>
              </a:xfrm>
              <a:prstGeom prst="rect">
                <a:avLst/>
              </a:prstGeom>
              <a:blipFill>
                <a:blip r:embed="rId12"/>
                <a:stretch>
                  <a:fillRect l="-3061" r="-408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78081CF7-F921-405C-A1C7-A99D97D2F926}"/>
                  </a:ext>
                </a:extLst>
              </p:cNvPr>
              <p:cNvSpPr txBox="1"/>
              <p:nvPr/>
            </p:nvSpPr>
            <p:spPr>
              <a:xfrm>
                <a:off x="1108452" y="2902484"/>
                <a:ext cx="599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78081CF7-F921-405C-A1C7-A99D97D2F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452" y="2902484"/>
                <a:ext cx="599440" cy="369332"/>
              </a:xfrm>
              <a:prstGeom prst="rect">
                <a:avLst/>
              </a:prstGeom>
              <a:blipFill>
                <a:blip r:embed="rId13"/>
                <a:stretch>
                  <a:fillRect l="-3061" r="-408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8B4AD91C-D997-481D-BFEE-70DFA041F9AF}"/>
              </a:ext>
            </a:extLst>
          </p:cNvPr>
          <p:cNvCxnSpPr/>
          <p:nvPr/>
        </p:nvCxnSpPr>
        <p:spPr>
          <a:xfrm>
            <a:off x="1137920" y="2347282"/>
            <a:ext cx="526392" cy="53326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E53BF661-CB95-40F4-8336-2323DBF6F34A}"/>
              </a:ext>
            </a:extLst>
          </p:cNvPr>
          <p:cNvCxnSpPr>
            <a:cxnSpLocks/>
          </p:cNvCxnSpPr>
          <p:nvPr/>
        </p:nvCxnSpPr>
        <p:spPr>
          <a:xfrm flipV="1">
            <a:off x="1137920" y="3980556"/>
            <a:ext cx="526392" cy="53326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1AE39033-168B-44A7-8669-4CB25C934C02}"/>
              </a:ext>
            </a:extLst>
          </p:cNvPr>
          <p:cNvCxnSpPr>
            <a:cxnSpLocks/>
          </p:cNvCxnSpPr>
          <p:nvPr/>
        </p:nvCxnSpPr>
        <p:spPr>
          <a:xfrm flipH="1">
            <a:off x="3888934" y="2347281"/>
            <a:ext cx="526392" cy="53326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EB1061CC-30C2-400D-8B01-FF2E8243ED31}"/>
              </a:ext>
            </a:extLst>
          </p:cNvPr>
          <p:cNvCxnSpPr>
            <a:cxnSpLocks/>
          </p:cNvCxnSpPr>
          <p:nvPr/>
        </p:nvCxnSpPr>
        <p:spPr>
          <a:xfrm flipH="1" flipV="1">
            <a:off x="3868017" y="3980093"/>
            <a:ext cx="526392" cy="53326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5D1E74D3-C3B2-4CA8-A065-B97AF1F5EA1D}"/>
              </a:ext>
            </a:extLst>
          </p:cNvPr>
          <p:cNvCxnSpPr/>
          <p:nvPr/>
        </p:nvCxnSpPr>
        <p:spPr>
          <a:xfrm>
            <a:off x="4034422" y="3980093"/>
            <a:ext cx="526392" cy="53326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E29D1210-09A7-40BE-A691-E84B39C8D010}"/>
              </a:ext>
            </a:extLst>
          </p:cNvPr>
          <p:cNvCxnSpPr>
            <a:cxnSpLocks/>
          </p:cNvCxnSpPr>
          <p:nvPr/>
        </p:nvCxnSpPr>
        <p:spPr>
          <a:xfrm flipH="1">
            <a:off x="958118" y="3961384"/>
            <a:ext cx="526392" cy="53326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BDB2019C-43E9-4D2A-96E6-3631674CFFA8}"/>
              </a:ext>
            </a:extLst>
          </p:cNvPr>
          <p:cNvCxnSpPr>
            <a:cxnSpLocks/>
          </p:cNvCxnSpPr>
          <p:nvPr/>
        </p:nvCxnSpPr>
        <p:spPr>
          <a:xfrm flipH="1" flipV="1">
            <a:off x="952686" y="2381635"/>
            <a:ext cx="526392" cy="53326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51B0B00F-5706-4483-8A76-DD637F22B0F2}"/>
              </a:ext>
            </a:extLst>
          </p:cNvPr>
          <p:cNvCxnSpPr>
            <a:cxnSpLocks/>
          </p:cNvCxnSpPr>
          <p:nvPr/>
        </p:nvCxnSpPr>
        <p:spPr>
          <a:xfrm flipV="1">
            <a:off x="4068871" y="2364901"/>
            <a:ext cx="526392" cy="53326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343F91DD-F98D-4339-915F-4C855F2A3071}"/>
                  </a:ext>
                </a:extLst>
              </p:cNvPr>
              <p:cNvSpPr txBox="1"/>
              <p:nvPr/>
            </p:nvSpPr>
            <p:spPr>
              <a:xfrm>
                <a:off x="3710232" y="2060552"/>
                <a:ext cx="599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343F91DD-F98D-4339-915F-4C855F2A3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232" y="2060552"/>
                <a:ext cx="599440" cy="369332"/>
              </a:xfrm>
              <a:prstGeom prst="rect">
                <a:avLst/>
              </a:prstGeom>
              <a:blipFill>
                <a:blip r:embed="rId14"/>
                <a:stretch>
                  <a:fillRect l="-3061" r="-510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E4A07358-0B1C-47A9-840E-DCBA5D5D0490}"/>
                  </a:ext>
                </a:extLst>
              </p:cNvPr>
              <p:cNvSpPr txBox="1"/>
              <p:nvPr/>
            </p:nvSpPr>
            <p:spPr>
              <a:xfrm>
                <a:off x="3958126" y="2902484"/>
                <a:ext cx="599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E4A07358-0B1C-47A9-840E-DCBA5D5D0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126" y="2902484"/>
                <a:ext cx="599440" cy="369332"/>
              </a:xfrm>
              <a:prstGeom prst="rect">
                <a:avLst/>
              </a:prstGeom>
              <a:blipFill>
                <a:blip r:embed="rId15"/>
                <a:stretch>
                  <a:fillRect l="-3030" r="-303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E959E616-E399-4EF5-B796-45BD5119E196}"/>
                  </a:ext>
                </a:extLst>
              </p:cNvPr>
              <p:cNvSpPr txBox="1"/>
              <p:nvPr/>
            </p:nvSpPr>
            <p:spPr>
              <a:xfrm>
                <a:off x="3710232" y="4317078"/>
                <a:ext cx="599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E959E616-E399-4EF5-B796-45BD5119E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232" y="4317078"/>
                <a:ext cx="599440" cy="369332"/>
              </a:xfrm>
              <a:prstGeom prst="rect">
                <a:avLst/>
              </a:prstGeom>
              <a:blipFill>
                <a:blip r:embed="rId16"/>
                <a:stretch>
                  <a:fillRect l="-3061" r="-510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5B7A8E12-DB5C-4782-BB25-7248D3CF65BC}"/>
                  </a:ext>
                </a:extLst>
              </p:cNvPr>
              <p:cNvSpPr txBox="1"/>
              <p:nvPr/>
            </p:nvSpPr>
            <p:spPr>
              <a:xfrm>
                <a:off x="1215027" y="4317078"/>
                <a:ext cx="599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5B7A8E12-DB5C-4782-BB25-7248D3CF6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027" y="4317078"/>
                <a:ext cx="599440" cy="369332"/>
              </a:xfrm>
              <a:prstGeom prst="rect">
                <a:avLst/>
              </a:prstGeom>
              <a:blipFill>
                <a:blip r:embed="rId17"/>
                <a:stretch>
                  <a:fillRect l="-3030" r="-303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BA937E24-1CBB-4797-8B89-A167244E5623}"/>
                  </a:ext>
                </a:extLst>
              </p:cNvPr>
              <p:cNvSpPr txBox="1"/>
              <p:nvPr/>
            </p:nvSpPr>
            <p:spPr>
              <a:xfrm>
                <a:off x="3935685" y="3627027"/>
                <a:ext cx="599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BA937E24-1CBB-4797-8B89-A167244E5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685" y="3627027"/>
                <a:ext cx="599440" cy="369332"/>
              </a:xfrm>
              <a:prstGeom prst="rect">
                <a:avLst/>
              </a:prstGeom>
              <a:blipFill>
                <a:blip r:embed="rId18"/>
                <a:stretch>
                  <a:fillRect l="-3061" r="-4082" b="-114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206A366D-B11F-4BE9-90C5-6BAC7AFFF97C}"/>
                  </a:ext>
                </a:extLst>
              </p:cNvPr>
              <p:cNvSpPr txBox="1"/>
              <p:nvPr/>
            </p:nvSpPr>
            <p:spPr>
              <a:xfrm>
                <a:off x="1108470" y="3583549"/>
                <a:ext cx="599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206A366D-B11F-4BE9-90C5-6BAC7AFFF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470" y="3583549"/>
                <a:ext cx="599440" cy="369332"/>
              </a:xfrm>
              <a:prstGeom prst="rect">
                <a:avLst/>
              </a:prstGeom>
              <a:blipFill>
                <a:blip r:embed="rId19"/>
                <a:stretch>
                  <a:fillRect l="-2041" r="-4082"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6017A751-583F-4F71-8868-A09378A2E10E}"/>
                  </a:ext>
                </a:extLst>
              </p:cNvPr>
              <p:cNvSpPr/>
              <p:nvPr/>
            </p:nvSpPr>
            <p:spPr>
              <a:xfrm>
                <a:off x="5620943" y="1468120"/>
                <a:ext cx="6102142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Players jointly execute a quantum circuit.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Inputs: Player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sz="2400" dirty="0"/>
                  <a:t> has a q-state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After executing the protocol, Player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sz="2400" dirty="0"/>
                  <a:t> gets his outputs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zh-TW" sz="2400" dirty="0"/>
                  <a:t> 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 </a:t>
                </a:r>
                <a:r>
                  <a:rPr lang="zh-TW" altLang="en-US" sz="2400" dirty="0">
                    <a:solidFill>
                      <a:srgbClr val="FF0000"/>
                    </a:solidFill>
                  </a:rPr>
                  <a:t>👿 </a:t>
                </a:r>
                <a:r>
                  <a:rPr lang="en-US" altLang="zh-TW" sz="2400" dirty="0"/>
                  <a:t>can deviate from the protocol and collude with each other.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Privacy : The only information that players can learn is whatever they can inferred from their outputs.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Correctness: At the end of the protocol, the honest players will get the correct output, or they abort by detecting errors.  </a:t>
                </a:r>
              </a:p>
            </p:txBody>
          </p:sp>
        </mc:Choice>
        <mc:Fallback xmlns=""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6017A751-583F-4F71-8868-A09378A2E1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943" y="1468120"/>
                <a:ext cx="6102142" cy="4524315"/>
              </a:xfrm>
              <a:prstGeom prst="rect">
                <a:avLst/>
              </a:prstGeom>
              <a:blipFill>
                <a:blip r:embed="rId20"/>
                <a:stretch>
                  <a:fillRect l="-1299" t="-1078" r="-2198" b="-21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252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A73C91EC-A4A7-4396-A4C8-DB026AFCF225}"/>
              </a:ext>
            </a:extLst>
          </p:cNvPr>
          <p:cNvSpPr txBox="1"/>
          <p:nvPr/>
        </p:nvSpPr>
        <p:spPr>
          <a:xfrm>
            <a:off x="313060" y="1653164"/>
            <a:ext cx="10428733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3200" dirty="0"/>
              <a:t>Adversary’s behavior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bg1">
                    <a:lumMod val="85000"/>
                  </a:schemeClr>
                </a:solidFill>
              </a:rPr>
              <a:t>Honest but curious (passive, semi-honest):</a:t>
            </a:r>
          </a:p>
          <a:p>
            <a:pPr lvl="1"/>
            <a:r>
              <a:rPr lang="en-US" altLang="zh-TW" sz="2800" dirty="0">
                <a:solidFill>
                  <a:schemeClr val="bg1">
                    <a:lumMod val="85000"/>
                  </a:schemeClr>
                </a:solidFill>
              </a:rPr>
              <a:t>	She follows the protocol but tries to learn more than allowed.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bg1">
                    <a:lumMod val="85000"/>
                  </a:schemeClr>
                </a:solidFill>
              </a:rPr>
              <a:t>Malicious (active):</a:t>
            </a:r>
          </a:p>
          <a:p>
            <a:r>
              <a:rPr lang="en-US" altLang="zh-TW" sz="2800" dirty="0">
                <a:solidFill>
                  <a:schemeClr val="bg1">
                    <a:lumMod val="85000"/>
                  </a:schemeClr>
                </a:solidFill>
              </a:rPr>
              <a:t>	She can deviate from the protocol.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3200" dirty="0"/>
              <a:t>Adversary’s power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bg1">
                    <a:lumMod val="85000"/>
                  </a:schemeClr>
                </a:solidFill>
              </a:rPr>
              <a:t>Computational</a:t>
            </a:r>
            <a:r>
              <a:rPr lang="zh-TW" altLang="en-US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2800" dirty="0">
                <a:solidFill>
                  <a:schemeClr val="bg1">
                    <a:lumMod val="85000"/>
                  </a:schemeClr>
                </a:solidFill>
              </a:rPr>
              <a:t>unbounded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bg1">
                    <a:lumMod val="85000"/>
                  </a:schemeClr>
                </a:solidFill>
              </a:rPr>
              <a:t>Computational bounded</a:t>
            </a:r>
          </a:p>
          <a:p>
            <a:r>
              <a:rPr lang="en-US" altLang="zh-TW" sz="2800" dirty="0">
                <a:solidFill>
                  <a:schemeClr val="bg1">
                    <a:lumMod val="85000"/>
                  </a:schemeClr>
                </a:solidFill>
              </a:rPr>
              <a:t>	Polynomial</a:t>
            </a:r>
            <a:r>
              <a:rPr lang="zh-TW" altLang="en-US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2800" dirty="0">
                <a:solidFill>
                  <a:schemeClr val="bg1">
                    <a:lumMod val="85000"/>
                  </a:schemeClr>
                </a:solidFill>
              </a:rPr>
              <a:t>time</a:t>
            </a:r>
          </a:p>
          <a:p>
            <a:r>
              <a:rPr lang="en-US" altLang="zh-TW" sz="2800" dirty="0">
                <a:solidFill>
                  <a:schemeClr val="bg1">
                    <a:lumMod val="85000"/>
                  </a:schemeClr>
                </a:solidFill>
              </a:rPr>
              <a:t>	Quantum polynomial-time</a:t>
            </a:r>
            <a:r>
              <a:rPr lang="zh-TW" altLang="en-US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2800" dirty="0">
                <a:solidFill>
                  <a:schemeClr val="bg1">
                    <a:lumMod val="85000"/>
                  </a:schemeClr>
                </a:solidFill>
              </a:rPr>
              <a:t>(QPT)</a:t>
            </a:r>
          </a:p>
          <a:p>
            <a:endParaRPr lang="en-US" altLang="zh-TW" sz="2800" dirty="0"/>
          </a:p>
          <a:p>
            <a:endParaRPr lang="en-US" altLang="zh-TW" sz="2800" dirty="0"/>
          </a:p>
          <a:p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1EBFF79-6D23-4ECF-88EA-F0541AB38F95}"/>
              </a:ext>
            </a:extLst>
          </p:cNvPr>
          <p:cNvSpPr txBox="1"/>
          <p:nvPr/>
        </p:nvSpPr>
        <p:spPr>
          <a:xfrm>
            <a:off x="313061" y="675631"/>
            <a:ext cx="5161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/>
              <a:t>Adversary model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69694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圖形 27" descr="露齒笑的臉 (實心填滿)">
            <a:extLst>
              <a:ext uri="{FF2B5EF4-FFF2-40B4-BE49-F238E27FC236}">
                <a16:creationId xmlns:a16="http://schemas.microsoft.com/office/drawing/2014/main" id="{E3CB28D6-9F82-4B73-8975-03B404C21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64084" y="2700350"/>
            <a:ext cx="914400" cy="914400"/>
          </a:xfrm>
          <a:prstGeom prst="rect">
            <a:avLst/>
          </a:prstGeom>
        </p:spPr>
      </p:pic>
      <p:pic>
        <p:nvPicPr>
          <p:cNvPr id="30" name="圖形 29" descr="滑稽的臉 (實心填滿)">
            <a:extLst>
              <a:ext uri="{FF2B5EF4-FFF2-40B4-BE49-F238E27FC236}">
                <a16:creationId xmlns:a16="http://schemas.microsoft.com/office/drawing/2014/main" id="{45E8696C-4F76-4FC3-9D56-4024C73105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3631" y="2620442"/>
            <a:ext cx="914400" cy="914400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9965D573-7BA8-423D-ADCC-0F76E373F860}"/>
              </a:ext>
            </a:extLst>
          </p:cNvPr>
          <p:cNvSpPr txBox="1"/>
          <p:nvPr/>
        </p:nvSpPr>
        <p:spPr>
          <a:xfrm>
            <a:off x="5097277" y="799996"/>
            <a:ext cx="649109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Ideal functionality of QMPC </a:t>
            </a:r>
            <a:r>
              <a:rPr lang="en-US" altLang="zh-TW" sz="2400" dirty="0"/>
              <a:t>(secure w/ abort)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2400" dirty="0"/>
              <a:t>Every players send his input to </a:t>
            </a:r>
            <a:r>
              <a:rPr lang="zh-TW" altLang="en-US" sz="2400" dirty="0">
                <a:solidFill>
                  <a:srgbClr val="FFC000"/>
                </a:solidFill>
              </a:rPr>
              <a:t>📦</a:t>
            </a:r>
            <a:r>
              <a:rPr lang="en-US" altLang="zh-TW" sz="24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2400" dirty="0"/>
              <a:t> </a:t>
            </a:r>
            <a:r>
              <a:rPr lang="zh-TW" altLang="en-US" sz="2400" dirty="0">
                <a:solidFill>
                  <a:srgbClr val="FFC000"/>
                </a:solidFill>
              </a:rPr>
              <a:t>📦 </a:t>
            </a:r>
            <a:r>
              <a:rPr lang="en-US" altLang="zh-TW" sz="2400" dirty="0"/>
              <a:t>executes the q-circuit.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2400" dirty="0"/>
              <a:t> </a:t>
            </a:r>
            <a:r>
              <a:rPr lang="zh-TW" altLang="en-US" sz="2400" dirty="0">
                <a:solidFill>
                  <a:srgbClr val="FFC000"/>
                </a:solidFill>
              </a:rPr>
              <a:t>📦 </a:t>
            </a:r>
            <a:r>
              <a:rPr lang="en-US" altLang="zh-TW" sz="2400" dirty="0"/>
              <a:t>returns</a:t>
            </a:r>
            <a:r>
              <a:rPr lang="zh-TW" altLang="en-US" sz="2400" dirty="0">
                <a:solidFill>
                  <a:srgbClr val="FF0000"/>
                </a:solidFill>
              </a:rPr>
              <a:t>👿</a:t>
            </a:r>
            <a:r>
              <a:rPr lang="en-US" altLang="zh-TW" sz="2400" dirty="0"/>
              <a:t>’s output.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2400" dirty="0"/>
              <a:t> </a:t>
            </a:r>
            <a:r>
              <a:rPr lang="zh-TW" altLang="en-US" sz="2400" dirty="0">
                <a:solidFill>
                  <a:srgbClr val="FF0000"/>
                </a:solidFill>
              </a:rPr>
              <a:t>👿 </a:t>
            </a:r>
            <a:r>
              <a:rPr lang="en-US" altLang="zh-TW" sz="2400" dirty="0"/>
              <a:t>chooses to </a:t>
            </a:r>
            <a:r>
              <a:rPr lang="en-US" altLang="zh-TW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continue</a:t>
            </a:r>
            <a:r>
              <a:rPr lang="en-US" altLang="zh-TW" sz="2400" dirty="0"/>
              <a:t> or </a:t>
            </a:r>
            <a:r>
              <a:rPr lang="en-US" altLang="zh-TW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abort.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2400" dirty="0"/>
              <a:t>If </a:t>
            </a:r>
            <a:r>
              <a:rPr lang="en-US" altLang="zh-TW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continue</a:t>
            </a:r>
            <a:r>
              <a:rPr lang="en-US" altLang="zh-TW" sz="2400" dirty="0"/>
              <a:t>,</a:t>
            </a:r>
            <a:r>
              <a:rPr lang="zh-TW" altLang="en-US" sz="2400" dirty="0">
                <a:solidFill>
                  <a:srgbClr val="FFC000"/>
                </a:solidFill>
              </a:rPr>
              <a:t>📦  </a:t>
            </a:r>
            <a:r>
              <a:rPr lang="en-US" altLang="zh-TW" sz="2400" dirty="0"/>
              <a:t>returns honest players’ output.</a:t>
            </a:r>
            <a:br>
              <a:rPr lang="en-US" altLang="zh-TW" sz="2400" dirty="0"/>
            </a:br>
            <a:endParaRPr lang="en-US" altLang="zh-TW" dirty="0"/>
          </a:p>
          <a:p>
            <a:endParaRPr lang="zh-TW" altLang="en-US" dirty="0"/>
          </a:p>
        </p:txBody>
      </p:sp>
      <p:pic>
        <p:nvPicPr>
          <p:cNvPr id="16" name="圖形 15" descr="惡魔的臉 (無填滿)">
            <a:extLst>
              <a:ext uri="{FF2B5EF4-FFF2-40B4-BE49-F238E27FC236}">
                <a16:creationId xmlns:a16="http://schemas.microsoft.com/office/drawing/2014/main" id="{C053F0AB-C2F9-4F9C-92B6-0A3ECE2F4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64084" y="4823574"/>
            <a:ext cx="914400" cy="914400"/>
          </a:xfrm>
          <a:prstGeom prst="rect">
            <a:avLst/>
          </a:prstGeom>
        </p:spPr>
      </p:pic>
      <p:pic>
        <p:nvPicPr>
          <p:cNvPr id="17" name="圖形 16" descr="惡魔的臉 (無填滿)">
            <a:extLst>
              <a:ext uri="{FF2B5EF4-FFF2-40B4-BE49-F238E27FC236}">
                <a16:creationId xmlns:a16="http://schemas.microsoft.com/office/drawing/2014/main" id="{4D457333-F3DD-4B48-907B-F812C01F88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3631" y="4846259"/>
            <a:ext cx="914400" cy="914400"/>
          </a:xfrm>
          <a:prstGeom prst="rect">
            <a:avLst/>
          </a:prstGeom>
        </p:spPr>
      </p:pic>
      <p:pic>
        <p:nvPicPr>
          <p:cNvPr id="3" name="圖形 2" descr="紙箱">
            <a:extLst>
              <a:ext uri="{FF2B5EF4-FFF2-40B4-BE49-F238E27FC236}">
                <a16:creationId xmlns:a16="http://schemas.microsoft.com/office/drawing/2014/main" id="{675105C4-3796-4864-B3BD-84E5FC9323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88590" y="1178735"/>
            <a:ext cx="914400" cy="914400"/>
          </a:xfrm>
          <a:prstGeom prst="rect">
            <a:avLst/>
          </a:prstGeom>
        </p:spPr>
      </p:pic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B8EBD7AC-E4E6-4E7D-B19C-175C7C69383C}"/>
              </a:ext>
            </a:extLst>
          </p:cNvPr>
          <p:cNvCxnSpPr>
            <a:cxnSpLocks/>
          </p:cNvCxnSpPr>
          <p:nvPr/>
        </p:nvCxnSpPr>
        <p:spPr>
          <a:xfrm flipV="1">
            <a:off x="1375081" y="1923068"/>
            <a:ext cx="991205" cy="80665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7F69C064-4B8E-46AF-8228-75AB78CFE548}"/>
              </a:ext>
            </a:extLst>
          </p:cNvPr>
          <p:cNvCxnSpPr>
            <a:cxnSpLocks/>
          </p:cNvCxnSpPr>
          <p:nvPr/>
        </p:nvCxnSpPr>
        <p:spPr>
          <a:xfrm flipH="1" flipV="1">
            <a:off x="2887043" y="1923068"/>
            <a:ext cx="1109922" cy="8955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762EB106-3A79-4004-8A1A-7FE183FBB4F9}"/>
              </a:ext>
            </a:extLst>
          </p:cNvPr>
          <p:cNvCxnSpPr>
            <a:cxnSpLocks/>
          </p:cNvCxnSpPr>
          <p:nvPr/>
        </p:nvCxnSpPr>
        <p:spPr>
          <a:xfrm flipV="1">
            <a:off x="1560579" y="2093135"/>
            <a:ext cx="845528" cy="28759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D76E51FC-FED5-4673-872D-140CAC14344F}"/>
              </a:ext>
            </a:extLst>
          </p:cNvPr>
          <p:cNvCxnSpPr>
            <a:cxnSpLocks/>
          </p:cNvCxnSpPr>
          <p:nvPr/>
        </p:nvCxnSpPr>
        <p:spPr>
          <a:xfrm flipH="1" flipV="1">
            <a:off x="2786739" y="2093135"/>
            <a:ext cx="1077345" cy="28759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5DA14750-38CA-406D-A9AE-74D54DBA16BD}"/>
              </a:ext>
            </a:extLst>
          </p:cNvPr>
          <p:cNvCxnSpPr>
            <a:cxnSpLocks/>
          </p:cNvCxnSpPr>
          <p:nvPr/>
        </p:nvCxnSpPr>
        <p:spPr>
          <a:xfrm>
            <a:off x="3366506" y="1957039"/>
            <a:ext cx="646355" cy="280782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46B3B96E-2F9E-404B-B675-82413E7E9F27}"/>
              </a:ext>
            </a:extLst>
          </p:cNvPr>
          <p:cNvCxnSpPr>
            <a:cxnSpLocks/>
          </p:cNvCxnSpPr>
          <p:nvPr/>
        </p:nvCxnSpPr>
        <p:spPr>
          <a:xfrm flipH="1">
            <a:off x="1492649" y="1913343"/>
            <a:ext cx="524896" cy="30486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542B4C1E-DA37-4A3D-934C-622635EC2CCB}"/>
                  </a:ext>
                </a:extLst>
              </p:cNvPr>
              <p:cNvSpPr txBox="1"/>
              <p:nvPr/>
            </p:nvSpPr>
            <p:spPr>
              <a:xfrm>
                <a:off x="761111" y="2354467"/>
                <a:ext cx="599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542B4C1E-DA37-4A3D-934C-622635EC2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11" y="2354467"/>
                <a:ext cx="599440" cy="369332"/>
              </a:xfrm>
              <a:prstGeom prst="rect">
                <a:avLst/>
              </a:prstGeom>
              <a:blipFill>
                <a:blip r:embed="rId11"/>
                <a:stretch>
                  <a:fillRect l="-3061" r="-408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FF48220A-FA6B-4B8B-B741-096761CB9FBB}"/>
                  </a:ext>
                </a:extLst>
              </p:cNvPr>
              <p:cNvSpPr txBox="1"/>
              <p:nvPr/>
            </p:nvSpPr>
            <p:spPr>
              <a:xfrm>
                <a:off x="1683623" y="653105"/>
                <a:ext cx="599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FF48220A-FA6B-4B8B-B741-096761CB9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623" y="653105"/>
                <a:ext cx="599440" cy="369332"/>
              </a:xfrm>
              <a:prstGeom prst="rect">
                <a:avLst/>
              </a:prstGeom>
              <a:blipFill>
                <a:blip r:embed="rId12"/>
                <a:stretch>
                  <a:fillRect l="-3030" r="-303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2A46F769-D0A1-48B0-AE6B-54F5EA8DA2BD}"/>
                  </a:ext>
                </a:extLst>
              </p:cNvPr>
              <p:cNvSpPr txBox="1"/>
              <p:nvPr/>
            </p:nvSpPr>
            <p:spPr>
              <a:xfrm>
                <a:off x="4012861" y="2395164"/>
                <a:ext cx="599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2A46F769-D0A1-48B0-AE6B-54F5EA8DA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861" y="2395164"/>
                <a:ext cx="599440" cy="369332"/>
              </a:xfrm>
              <a:prstGeom prst="rect">
                <a:avLst/>
              </a:prstGeom>
              <a:blipFill>
                <a:blip r:embed="rId13"/>
                <a:stretch>
                  <a:fillRect l="-3030" r="-4040"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7523EC17-66AF-4112-88C1-30B1A3751E1E}"/>
                  </a:ext>
                </a:extLst>
              </p:cNvPr>
              <p:cNvSpPr txBox="1"/>
              <p:nvPr/>
            </p:nvSpPr>
            <p:spPr>
              <a:xfrm>
                <a:off x="3564364" y="632525"/>
                <a:ext cx="599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7523EC17-66AF-4112-88C1-30B1A3751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364" y="632525"/>
                <a:ext cx="599440" cy="369332"/>
              </a:xfrm>
              <a:prstGeom prst="rect">
                <a:avLst/>
              </a:prstGeom>
              <a:blipFill>
                <a:blip r:embed="rId14"/>
                <a:stretch>
                  <a:fillRect l="-3061" r="-4082"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8EF5B345-F229-4E2B-ABE1-74E5ACBA292A}"/>
                  </a:ext>
                </a:extLst>
              </p:cNvPr>
              <p:cNvSpPr txBox="1"/>
              <p:nvPr/>
            </p:nvSpPr>
            <p:spPr>
              <a:xfrm>
                <a:off x="3442004" y="4984182"/>
                <a:ext cx="599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8EF5B345-F229-4E2B-ABE1-74E5ACBA2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004" y="4984182"/>
                <a:ext cx="599440" cy="369332"/>
              </a:xfrm>
              <a:prstGeom prst="rect">
                <a:avLst/>
              </a:prstGeom>
              <a:blipFill>
                <a:blip r:embed="rId15"/>
                <a:stretch>
                  <a:fillRect l="-3061" r="-5102"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E9F3770D-5B6E-4B37-AA4C-7BBAE50DE669}"/>
                  </a:ext>
                </a:extLst>
              </p:cNvPr>
              <p:cNvSpPr txBox="1"/>
              <p:nvPr/>
            </p:nvSpPr>
            <p:spPr>
              <a:xfrm>
                <a:off x="1428957" y="5050363"/>
                <a:ext cx="599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E9F3770D-5B6E-4B37-AA4C-7BBAE50DE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957" y="5050363"/>
                <a:ext cx="599440" cy="369332"/>
              </a:xfrm>
              <a:prstGeom prst="rect">
                <a:avLst/>
              </a:prstGeom>
              <a:blipFill>
                <a:blip r:embed="rId16"/>
                <a:stretch>
                  <a:fillRect l="-3030" r="-303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DA1CB677-53B0-4F4D-8C77-A4A1302FF1F9}"/>
                  </a:ext>
                </a:extLst>
              </p:cNvPr>
              <p:cNvSpPr txBox="1"/>
              <p:nvPr/>
            </p:nvSpPr>
            <p:spPr>
              <a:xfrm>
                <a:off x="3025691" y="1538608"/>
                <a:ext cx="599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DA1CB677-53B0-4F4D-8C77-A4A1302FF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691" y="1538608"/>
                <a:ext cx="599440" cy="369332"/>
              </a:xfrm>
              <a:prstGeom prst="rect">
                <a:avLst/>
              </a:prstGeom>
              <a:blipFill>
                <a:blip r:embed="rId17"/>
                <a:stretch>
                  <a:fillRect l="-3030" r="-303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93B1E8F1-42C5-4F96-B008-636EB4D2357F}"/>
                  </a:ext>
                </a:extLst>
              </p:cNvPr>
              <p:cNvSpPr txBox="1"/>
              <p:nvPr/>
            </p:nvSpPr>
            <p:spPr>
              <a:xfrm>
                <a:off x="1707981" y="1526706"/>
                <a:ext cx="599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93B1E8F1-42C5-4F96-B008-636EB4D23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981" y="1526706"/>
                <a:ext cx="599440" cy="369332"/>
              </a:xfrm>
              <a:prstGeom prst="rect">
                <a:avLst/>
              </a:prstGeom>
              <a:blipFill>
                <a:blip r:embed="rId18"/>
                <a:stretch>
                  <a:fillRect l="-2020" r="-303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接點: 弧形 36">
            <a:extLst>
              <a:ext uri="{FF2B5EF4-FFF2-40B4-BE49-F238E27FC236}">
                <a16:creationId xmlns:a16="http://schemas.microsoft.com/office/drawing/2014/main" id="{7C20DB17-B896-483C-8A9A-7DEA0EB0F84E}"/>
              </a:ext>
            </a:extLst>
          </p:cNvPr>
          <p:cNvCxnSpPr/>
          <p:nvPr/>
        </p:nvCxnSpPr>
        <p:spPr>
          <a:xfrm rot="16200000" flipV="1">
            <a:off x="1727032" y="3124631"/>
            <a:ext cx="2756091" cy="918574"/>
          </a:xfrm>
          <a:prstGeom prst="curvedConnector3">
            <a:avLst>
              <a:gd name="adj1" fmla="val 1431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接點: 弧形 47">
            <a:extLst>
              <a:ext uri="{FF2B5EF4-FFF2-40B4-BE49-F238E27FC236}">
                <a16:creationId xmlns:a16="http://schemas.microsoft.com/office/drawing/2014/main" id="{B2A7E4E4-2807-48D2-A5FF-EDAAC09DE754}"/>
              </a:ext>
            </a:extLst>
          </p:cNvPr>
          <p:cNvCxnSpPr>
            <a:stCxn id="44" idx="0"/>
          </p:cNvCxnSpPr>
          <p:nvPr/>
        </p:nvCxnSpPr>
        <p:spPr>
          <a:xfrm rot="5400000" flipH="1" flipV="1">
            <a:off x="657608" y="3224118"/>
            <a:ext cx="2897315" cy="755177"/>
          </a:xfrm>
          <a:prstGeom prst="curvedConnector3">
            <a:avLst>
              <a:gd name="adj1" fmla="val 282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68086D6D-1759-4732-B26D-FD3EA82CB988}"/>
              </a:ext>
            </a:extLst>
          </p:cNvPr>
          <p:cNvCxnSpPr>
            <a:cxnSpLocks/>
            <a:endCxn id="39" idx="3"/>
          </p:cNvCxnSpPr>
          <p:nvPr/>
        </p:nvCxnSpPr>
        <p:spPr>
          <a:xfrm flipH="1">
            <a:off x="1360551" y="1105625"/>
            <a:ext cx="510132" cy="14335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8E54B866-FDE0-4353-8F48-76F5D168A132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3872032" y="1068873"/>
            <a:ext cx="140829" cy="15109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11A1FB05-45C9-43E3-BC54-35F2C36A1106}"/>
              </a:ext>
            </a:extLst>
          </p:cNvPr>
          <p:cNvSpPr txBox="1"/>
          <p:nvPr/>
        </p:nvSpPr>
        <p:spPr>
          <a:xfrm>
            <a:off x="2793530" y="4846259"/>
            <a:ext cx="112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conti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7" name="文字方塊 66">
            <a:extLst>
              <a:ext uri="{FF2B5EF4-FFF2-40B4-BE49-F238E27FC236}">
                <a16:creationId xmlns:a16="http://schemas.microsoft.com/office/drawing/2014/main" id="{E67F9BF0-4F3D-4272-B2CC-38BED5BB6A96}"/>
              </a:ext>
            </a:extLst>
          </p:cNvPr>
          <p:cNvSpPr txBox="1"/>
          <p:nvPr/>
        </p:nvSpPr>
        <p:spPr>
          <a:xfrm>
            <a:off x="2039007" y="4823574"/>
            <a:ext cx="112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conti</a:t>
            </a:r>
            <a:endParaRPr lang="zh-TW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5F37079D-5E42-4A48-8C3C-BED06EC9369B}"/>
                  </a:ext>
                </a:extLst>
              </p:cNvPr>
              <p:cNvSpPr txBox="1"/>
              <p:nvPr/>
            </p:nvSpPr>
            <p:spPr>
              <a:xfrm>
                <a:off x="3420897" y="1417728"/>
                <a:ext cx="15459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5F37079D-5E42-4A48-8C3C-BED06EC93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897" y="1417728"/>
                <a:ext cx="1545996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>
                <a:extLst>
                  <a:ext uri="{FF2B5EF4-FFF2-40B4-BE49-F238E27FC236}">
                    <a16:creationId xmlns:a16="http://schemas.microsoft.com/office/drawing/2014/main" id="{EFF95B05-F75B-452F-8E23-BED4F911FFBD}"/>
                  </a:ext>
                </a:extLst>
              </p:cNvPr>
              <p:cNvSpPr txBox="1"/>
              <p:nvPr/>
            </p:nvSpPr>
            <p:spPr>
              <a:xfrm>
                <a:off x="702723" y="1344658"/>
                <a:ext cx="15459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8" name="文字方塊 67">
                <a:extLst>
                  <a:ext uri="{FF2B5EF4-FFF2-40B4-BE49-F238E27FC236}">
                    <a16:creationId xmlns:a16="http://schemas.microsoft.com/office/drawing/2014/main" id="{EFF95B05-F75B-452F-8E23-BED4F911F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23" y="1344658"/>
                <a:ext cx="1545996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文字方塊 68">
            <a:extLst>
              <a:ext uri="{FF2B5EF4-FFF2-40B4-BE49-F238E27FC236}">
                <a16:creationId xmlns:a16="http://schemas.microsoft.com/office/drawing/2014/main" id="{23E72107-1DA4-4840-BC24-69B9B0730C4B}"/>
              </a:ext>
            </a:extLst>
          </p:cNvPr>
          <p:cNvSpPr txBox="1"/>
          <p:nvPr/>
        </p:nvSpPr>
        <p:spPr>
          <a:xfrm>
            <a:off x="2806318" y="4858691"/>
            <a:ext cx="112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abort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DD09A1AC-B78C-49A0-A6E0-D532E05E7F55}"/>
              </a:ext>
            </a:extLst>
          </p:cNvPr>
          <p:cNvSpPr txBox="1"/>
          <p:nvPr/>
        </p:nvSpPr>
        <p:spPr>
          <a:xfrm>
            <a:off x="5464354" y="3360952"/>
            <a:ext cx="29794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If </a:t>
            </a:r>
            <a:r>
              <a:rPr lang="en-US" altLang="zh-TW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abort</a:t>
            </a:r>
            <a:r>
              <a:rPr lang="en-US" altLang="zh-TW" sz="2400" dirty="0"/>
              <a:t>, returns abort.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505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5" grpId="0"/>
      <p:bldP spid="46" grpId="0"/>
      <p:bldP spid="54" grpId="0"/>
      <p:bldP spid="54" grpId="1"/>
      <p:bldP spid="67" grpId="0"/>
      <p:bldP spid="58" grpId="0"/>
      <p:bldP spid="68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07CCBA6C-77F8-4EED-93E9-FF5F533D2536}"/>
              </a:ext>
            </a:extLst>
          </p:cNvPr>
          <p:cNvSpPr txBox="1"/>
          <p:nvPr/>
        </p:nvSpPr>
        <p:spPr>
          <a:xfrm>
            <a:off x="497023" y="802030"/>
            <a:ext cx="9273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What does it mean that a protocol is secure?</a:t>
            </a:r>
            <a:endParaRPr lang="en-US" altLang="zh-TW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/>
              <a:t>Simulation paradigm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TW" altLang="en-US" sz="2800" dirty="0"/>
          </a:p>
        </p:txBody>
      </p:sp>
      <p:pic>
        <p:nvPicPr>
          <p:cNvPr id="6" name="圖形 5" descr="露齒笑的臉 (實心填滿)">
            <a:extLst>
              <a:ext uri="{FF2B5EF4-FFF2-40B4-BE49-F238E27FC236}">
                <a16:creationId xmlns:a16="http://schemas.microsoft.com/office/drawing/2014/main" id="{7001EE9B-923A-416A-9613-608BF87FF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3332" y="3157550"/>
            <a:ext cx="914400" cy="914400"/>
          </a:xfrm>
          <a:prstGeom prst="rect">
            <a:avLst/>
          </a:prstGeom>
        </p:spPr>
      </p:pic>
      <p:pic>
        <p:nvPicPr>
          <p:cNvPr id="7" name="圖形 6" descr="滑稽的臉 (實心填滿)">
            <a:extLst>
              <a:ext uri="{FF2B5EF4-FFF2-40B4-BE49-F238E27FC236}">
                <a16:creationId xmlns:a16="http://schemas.microsoft.com/office/drawing/2014/main" id="{C97007E1-ED8F-47DC-9E97-7F9C7F1DC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8363" y="3157550"/>
            <a:ext cx="914400" cy="914400"/>
          </a:xfrm>
          <a:prstGeom prst="rect">
            <a:avLst/>
          </a:prstGeom>
        </p:spPr>
      </p:pic>
      <p:pic>
        <p:nvPicPr>
          <p:cNvPr id="8" name="圖形 7" descr="惡魔的臉 (無填滿)">
            <a:extLst>
              <a:ext uri="{FF2B5EF4-FFF2-40B4-BE49-F238E27FC236}">
                <a16:creationId xmlns:a16="http://schemas.microsoft.com/office/drawing/2014/main" id="{CB07261F-B80B-4AC3-A2A1-C95280A644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23332" y="4714283"/>
            <a:ext cx="914400" cy="914400"/>
          </a:xfrm>
          <a:prstGeom prst="rect">
            <a:avLst/>
          </a:prstGeom>
        </p:spPr>
      </p:pic>
      <p:pic>
        <p:nvPicPr>
          <p:cNvPr id="9" name="圖形 8" descr="惡魔的臉 (無填滿)">
            <a:extLst>
              <a:ext uri="{FF2B5EF4-FFF2-40B4-BE49-F238E27FC236}">
                <a16:creationId xmlns:a16="http://schemas.microsoft.com/office/drawing/2014/main" id="{0E11D449-DE00-4506-9954-FEA586CEA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88363" y="4714283"/>
            <a:ext cx="914400" cy="914400"/>
          </a:xfrm>
          <a:prstGeom prst="rect">
            <a:avLst/>
          </a:prstGeom>
        </p:spPr>
      </p:pic>
      <p:pic>
        <p:nvPicPr>
          <p:cNvPr id="10" name="圖形 9" descr="紙箱">
            <a:extLst>
              <a:ext uri="{FF2B5EF4-FFF2-40B4-BE49-F238E27FC236}">
                <a16:creationId xmlns:a16="http://schemas.microsoft.com/office/drawing/2014/main" id="{65AC1B5C-4E13-40FB-B19C-413C53F079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40802" y="2109831"/>
            <a:ext cx="914400" cy="914400"/>
          </a:xfrm>
          <a:prstGeom prst="rect">
            <a:avLst/>
          </a:prstGeom>
        </p:spPr>
      </p:pic>
      <p:pic>
        <p:nvPicPr>
          <p:cNvPr id="11" name="圖形 10" descr="露齒笑的臉 (實心填滿)">
            <a:extLst>
              <a:ext uri="{FF2B5EF4-FFF2-40B4-BE49-F238E27FC236}">
                <a16:creationId xmlns:a16="http://schemas.microsoft.com/office/drawing/2014/main" id="{05CCFF58-4879-4673-9B55-84AF729A0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43930" y="3157550"/>
            <a:ext cx="914400" cy="914400"/>
          </a:xfrm>
          <a:prstGeom prst="rect">
            <a:avLst/>
          </a:prstGeom>
        </p:spPr>
      </p:pic>
      <p:pic>
        <p:nvPicPr>
          <p:cNvPr id="12" name="圖形 11" descr="滑稽的臉 (實心填滿)">
            <a:extLst>
              <a:ext uri="{FF2B5EF4-FFF2-40B4-BE49-F238E27FC236}">
                <a16:creationId xmlns:a16="http://schemas.microsoft.com/office/drawing/2014/main" id="{1C992B16-6A29-4A11-9C6D-5A66DBD287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08961" y="3157550"/>
            <a:ext cx="914400" cy="914400"/>
          </a:xfrm>
          <a:prstGeom prst="rect">
            <a:avLst/>
          </a:prstGeom>
        </p:spPr>
      </p:pic>
      <p:pic>
        <p:nvPicPr>
          <p:cNvPr id="13" name="圖形 12" descr="惡魔的臉 (無填滿)">
            <a:extLst>
              <a:ext uri="{FF2B5EF4-FFF2-40B4-BE49-F238E27FC236}">
                <a16:creationId xmlns:a16="http://schemas.microsoft.com/office/drawing/2014/main" id="{AEBE849E-1D05-43BD-91EC-03C34924AE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43930" y="4714283"/>
            <a:ext cx="914400" cy="914400"/>
          </a:xfrm>
          <a:prstGeom prst="rect">
            <a:avLst/>
          </a:prstGeom>
        </p:spPr>
      </p:pic>
      <p:pic>
        <p:nvPicPr>
          <p:cNvPr id="14" name="圖形 13" descr="惡魔的臉 (無填滿)">
            <a:extLst>
              <a:ext uri="{FF2B5EF4-FFF2-40B4-BE49-F238E27FC236}">
                <a16:creationId xmlns:a16="http://schemas.microsoft.com/office/drawing/2014/main" id="{8C21429E-AA76-44A7-9211-006C914563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08961" y="4714283"/>
            <a:ext cx="914400" cy="914400"/>
          </a:xfrm>
          <a:prstGeom prst="rect">
            <a:avLst/>
          </a:prstGeom>
        </p:spPr>
      </p:pic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1BEEAB55-7EC7-4D3A-B54B-173C60160111}"/>
              </a:ext>
            </a:extLst>
          </p:cNvPr>
          <p:cNvCxnSpPr>
            <a:stCxn id="9" idx="0"/>
            <a:endCxn id="7" idx="2"/>
          </p:cNvCxnSpPr>
          <p:nvPr/>
        </p:nvCxnSpPr>
        <p:spPr>
          <a:xfrm flipV="1">
            <a:off x="1745563" y="4071950"/>
            <a:ext cx="0" cy="64233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05355D1A-F8E7-405E-AA8E-1546A5ED0751}"/>
              </a:ext>
            </a:extLst>
          </p:cNvPr>
          <p:cNvSpPr/>
          <p:nvPr/>
        </p:nvSpPr>
        <p:spPr>
          <a:xfrm>
            <a:off x="1090085" y="1923068"/>
            <a:ext cx="3308809" cy="3799883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536D91C0-CD15-4CFE-8CE0-8E1BC526EB27}"/>
                  </a:ext>
                </a:extLst>
              </p:cNvPr>
              <p:cNvSpPr txBox="1"/>
              <p:nvPr/>
            </p:nvSpPr>
            <p:spPr>
              <a:xfrm>
                <a:off x="5651968" y="3429000"/>
                <a:ext cx="888064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7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zh-TW" altLang="en-US" sz="72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536D91C0-CD15-4CFE-8CE0-8E1BC526E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968" y="3429000"/>
                <a:ext cx="888064" cy="11079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083C5CA2-4702-4752-9E48-8E7473A413EC}"/>
              </a:ext>
            </a:extLst>
          </p:cNvPr>
          <p:cNvCxnSpPr/>
          <p:nvPr/>
        </p:nvCxnSpPr>
        <p:spPr>
          <a:xfrm flipV="1">
            <a:off x="3780532" y="4071950"/>
            <a:ext cx="0" cy="64233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28B7362E-6733-49DC-965D-9B42198FDD09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>
            <a:off x="2202763" y="3614750"/>
            <a:ext cx="1120569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F5126C44-E2C1-476F-8C49-56FE107E86D9}"/>
              </a:ext>
            </a:extLst>
          </p:cNvPr>
          <p:cNvCxnSpPr>
            <a:cxnSpLocks/>
          </p:cNvCxnSpPr>
          <p:nvPr/>
        </p:nvCxnSpPr>
        <p:spPr>
          <a:xfrm>
            <a:off x="2184204" y="5171483"/>
            <a:ext cx="1120569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FD09463D-083C-4CFB-9F25-FC191956A1CE}"/>
              </a:ext>
            </a:extLst>
          </p:cNvPr>
          <p:cNvCxnSpPr>
            <a:cxnSpLocks/>
          </p:cNvCxnSpPr>
          <p:nvPr/>
        </p:nvCxnSpPr>
        <p:spPr>
          <a:xfrm>
            <a:off x="2081786" y="3979426"/>
            <a:ext cx="1241546" cy="73485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382A5E55-D7BC-459B-A036-832B1B8D6912}"/>
              </a:ext>
            </a:extLst>
          </p:cNvPr>
          <p:cNvCxnSpPr>
            <a:cxnSpLocks/>
          </p:cNvCxnSpPr>
          <p:nvPr/>
        </p:nvCxnSpPr>
        <p:spPr>
          <a:xfrm flipV="1">
            <a:off x="2156730" y="3933122"/>
            <a:ext cx="1252349" cy="80289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DDBDABF4-0EE2-4088-B3F1-9756C7CAA969}"/>
              </a:ext>
            </a:extLst>
          </p:cNvPr>
          <p:cNvCxnSpPr>
            <a:cxnSpLocks/>
          </p:cNvCxnSpPr>
          <p:nvPr/>
        </p:nvCxnSpPr>
        <p:spPr>
          <a:xfrm flipV="1">
            <a:off x="8638393" y="2931736"/>
            <a:ext cx="516588" cy="363644"/>
          </a:xfrm>
          <a:prstGeom prst="straightConnector1">
            <a:avLst/>
          </a:prstGeom>
          <a:ln w="190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52D241CC-A29D-4F6D-A875-7A72AEE01453}"/>
              </a:ext>
            </a:extLst>
          </p:cNvPr>
          <p:cNvCxnSpPr>
            <a:cxnSpLocks/>
          </p:cNvCxnSpPr>
          <p:nvPr/>
        </p:nvCxnSpPr>
        <p:spPr>
          <a:xfrm>
            <a:off x="9664029" y="2931736"/>
            <a:ext cx="493582" cy="363644"/>
          </a:xfrm>
          <a:prstGeom prst="straightConnector1">
            <a:avLst/>
          </a:prstGeom>
          <a:ln w="190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BFF8FC74-489A-411D-9842-1291065AEDEF}"/>
              </a:ext>
            </a:extLst>
          </p:cNvPr>
          <p:cNvCxnSpPr>
            <a:cxnSpLocks/>
          </p:cNvCxnSpPr>
          <p:nvPr/>
        </p:nvCxnSpPr>
        <p:spPr>
          <a:xfrm flipV="1">
            <a:off x="8874956" y="3113558"/>
            <a:ext cx="421427" cy="1619756"/>
          </a:xfrm>
          <a:prstGeom prst="straightConnector1">
            <a:avLst/>
          </a:prstGeom>
          <a:ln w="190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9DC45285-09F8-4724-8BB5-CD3EBCDC594A}"/>
              </a:ext>
            </a:extLst>
          </p:cNvPr>
          <p:cNvCxnSpPr>
            <a:cxnSpLocks/>
          </p:cNvCxnSpPr>
          <p:nvPr/>
        </p:nvCxnSpPr>
        <p:spPr>
          <a:xfrm flipH="1" flipV="1">
            <a:off x="9532946" y="3113558"/>
            <a:ext cx="624665" cy="1619757"/>
          </a:xfrm>
          <a:prstGeom prst="straightConnector1">
            <a:avLst/>
          </a:prstGeom>
          <a:ln w="190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矩形 37">
            <a:extLst>
              <a:ext uri="{FF2B5EF4-FFF2-40B4-BE49-F238E27FC236}">
                <a16:creationId xmlns:a16="http://schemas.microsoft.com/office/drawing/2014/main" id="{D97B2AD4-0651-40DD-B02C-628255A13CE2}"/>
              </a:ext>
            </a:extLst>
          </p:cNvPr>
          <p:cNvSpPr/>
          <p:nvPr/>
        </p:nvSpPr>
        <p:spPr>
          <a:xfrm>
            <a:off x="7870718" y="1923068"/>
            <a:ext cx="3308809" cy="3799883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BAE05B43-92D7-40A9-A75E-7BC40BA44CA5}"/>
              </a:ext>
            </a:extLst>
          </p:cNvPr>
          <p:cNvGrpSpPr/>
          <p:nvPr/>
        </p:nvGrpSpPr>
        <p:grpSpPr>
          <a:xfrm>
            <a:off x="9105716" y="3373902"/>
            <a:ext cx="701551" cy="1446550"/>
            <a:chOff x="5633261" y="1910836"/>
            <a:chExt cx="701551" cy="1446550"/>
          </a:xfrm>
        </p:grpSpPr>
        <p:sp>
          <p:nvSpPr>
            <p:cNvPr id="39" name="五邊形 38">
              <a:extLst>
                <a:ext uri="{FF2B5EF4-FFF2-40B4-BE49-F238E27FC236}">
                  <a16:creationId xmlns:a16="http://schemas.microsoft.com/office/drawing/2014/main" id="{6BDE1EEB-9B18-4AD2-8848-67AEFB8E389D}"/>
                </a:ext>
              </a:extLst>
            </p:cNvPr>
            <p:cNvSpPr/>
            <p:nvPr/>
          </p:nvSpPr>
          <p:spPr>
            <a:xfrm flipV="1">
              <a:off x="5633261" y="2248580"/>
              <a:ext cx="701551" cy="889688"/>
            </a:xfrm>
            <a:prstGeom prst="pentagon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6000" dirty="0"/>
            </a:p>
          </p:txBody>
        </p:sp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id="{D90A76A6-5F25-44E3-B6E4-9E31A8F2FFD0}"/>
                </a:ext>
              </a:extLst>
            </p:cNvPr>
            <p:cNvSpPr txBox="1"/>
            <p:nvPr/>
          </p:nvSpPr>
          <p:spPr>
            <a:xfrm>
              <a:off x="5651968" y="1910836"/>
              <a:ext cx="60139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8800" b="1" dirty="0">
                  <a:solidFill>
                    <a:srgbClr val="FFC000"/>
                  </a:solidFill>
                </a:rPr>
                <a:t>S</a:t>
              </a:r>
              <a:endParaRPr lang="zh-TW" altLang="en-US" sz="8800" b="1" dirty="0">
                <a:solidFill>
                  <a:srgbClr val="FFC000"/>
                </a:solidFill>
              </a:endParaRPr>
            </a:p>
          </p:txBody>
        </p:sp>
      </p:grp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F34DFD0F-F5E0-4805-A58A-2A97A6811687}"/>
              </a:ext>
            </a:extLst>
          </p:cNvPr>
          <p:cNvCxnSpPr>
            <a:cxnSpLocks/>
          </p:cNvCxnSpPr>
          <p:nvPr/>
        </p:nvCxnSpPr>
        <p:spPr>
          <a:xfrm>
            <a:off x="8922384" y="5171483"/>
            <a:ext cx="1120569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BE1DC006-9FF1-4117-A0B6-374CFA84634B}"/>
              </a:ext>
            </a:extLst>
          </p:cNvPr>
          <p:cNvCxnSpPr>
            <a:cxnSpLocks/>
          </p:cNvCxnSpPr>
          <p:nvPr/>
        </p:nvCxnSpPr>
        <p:spPr>
          <a:xfrm flipV="1">
            <a:off x="8871173" y="4507384"/>
            <a:ext cx="283808" cy="41964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8081EBA1-734F-4BFF-9FEB-0A5A0E2DE44A}"/>
              </a:ext>
            </a:extLst>
          </p:cNvPr>
          <p:cNvCxnSpPr>
            <a:cxnSpLocks/>
          </p:cNvCxnSpPr>
          <p:nvPr/>
        </p:nvCxnSpPr>
        <p:spPr>
          <a:xfrm>
            <a:off x="9725814" y="4524476"/>
            <a:ext cx="342590" cy="39066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F143F8C5-5B04-4F39-973D-484D0BF87A17}"/>
              </a:ext>
            </a:extLst>
          </p:cNvPr>
          <p:cNvCxnSpPr>
            <a:cxnSpLocks/>
          </p:cNvCxnSpPr>
          <p:nvPr/>
        </p:nvCxnSpPr>
        <p:spPr>
          <a:xfrm flipV="1">
            <a:off x="9294258" y="3129443"/>
            <a:ext cx="126177" cy="515608"/>
          </a:xfrm>
          <a:prstGeom prst="straightConnector1">
            <a:avLst/>
          </a:prstGeom>
          <a:ln w="190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906B11A9-6F66-499E-80F4-C61432683E16}"/>
              </a:ext>
            </a:extLst>
          </p:cNvPr>
          <p:cNvCxnSpPr>
            <a:cxnSpLocks/>
          </p:cNvCxnSpPr>
          <p:nvPr/>
        </p:nvCxnSpPr>
        <p:spPr>
          <a:xfrm flipH="1" flipV="1">
            <a:off x="9479000" y="3151938"/>
            <a:ext cx="93540" cy="514626"/>
          </a:xfrm>
          <a:prstGeom prst="straightConnector1">
            <a:avLst/>
          </a:prstGeom>
          <a:ln w="190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6356CE23-5FEA-4021-8FF5-C5B96286446F}"/>
              </a:ext>
            </a:extLst>
          </p:cNvPr>
          <p:cNvSpPr txBox="1"/>
          <p:nvPr/>
        </p:nvSpPr>
        <p:spPr>
          <a:xfrm>
            <a:off x="4237732" y="6284504"/>
            <a:ext cx="3752774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Distinguisher </a:t>
            </a:r>
            <a:endParaRPr lang="zh-TW" altLang="en-US" sz="2400" dirty="0"/>
          </a:p>
        </p:txBody>
      </p:sp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9D1E5283-F9F3-4121-99CD-4C97E022F789}"/>
              </a:ext>
            </a:extLst>
          </p:cNvPr>
          <p:cNvCxnSpPr/>
          <p:nvPr/>
        </p:nvCxnSpPr>
        <p:spPr>
          <a:xfrm flipH="1" flipV="1">
            <a:off x="4398894" y="5722951"/>
            <a:ext cx="465337" cy="47988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F8D7F605-8268-485C-9128-A79BA3166089}"/>
              </a:ext>
            </a:extLst>
          </p:cNvPr>
          <p:cNvCxnSpPr>
            <a:cxnSpLocks/>
          </p:cNvCxnSpPr>
          <p:nvPr/>
        </p:nvCxnSpPr>
        <p:spPr>
          <a:xfrm flipV="1">
            <a:off x="7503736" y="5729695"/>
            <a:ext cx="366982" cy="5413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8936FEEF-1E2E-484D-AA7B-DEA80F10801B}"/>
              </a:ext>
            </a:extLst>
          </p:cNvPr>
          <p:cNvCxnSpPr>
            <a:cxnSpLocks/>
          </p:cNvCxnSpPr>
          <p:nvPr/>
        </p:nvCxnSpPr>
        <p:spPr>
          <a:xfrm>
            <a:off x="4237732" y="5763785"/>
            <a:ext cx="393830" cy="45253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55B84F7E-ECF8-4A44-8FF6-B7FC3FE385DC}"/>
              </a:ext>
            </a:extLst>
          </p:cNvPr>
          <p:cNvCxnSpPr>
            <a:cxnSpLocks/>
          </p:cNvCxnSpPr>
          <p:nvPr/>
        </p:nvCxnSpPr>
        <p:spPr>
          <a:xfrm flipH="1">
            <a:off x="7687227" y="5838682"/>
            <a:ext cx="288898" cy="4458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B6739438-BE2B-41E3-B91B-39B96EAC4253}"/>
                  </a:ext>
                </a:extLst>
              </p:cNvPr>
              <p:cNvSpPr txBox="1"/>
              <p:nvPr/>
            </p:nvSpPr>
            <p:spPr>
              <a:xfrm>
                <a:off x="4621803" y="5641284"/>
                <a:ext cx="38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B6739438-BE2B-41E3-B91B-39B96EAC4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803" y="5641284"/>
                <a:ext cx="38649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CC49AEFA-EDA8-4551-8A1D-3AE1D46B11B5}"/>
                  </a:ext>
                </a:extLst>
              </p:cNvPr>
              <p:cNvSpPr txBox="1"/>
              <p:nvPr/>
            </p:nvSpPr>
            <p:spPr>
              <a:xfrm>
                <a:off x="7300728" y="5676674"/>
                <a:ext cx="38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CC49AEFA-EDA8-4551-8A1D-3AE1D46B1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728" y="5676674"/>
                <a:ext cx="38649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F7DF254D-2906-41A4-89FF-6B38D06B4D69}"/>
                  </a:ext>
                </a:extLst>
              </p:cNvPr>
              <p:cNvSpPr txBox="1"/>
              <p:nvPr/>
            </p:nvSpPr>
            <p:spPr>
              <a:xfrm>
                <a:off x="3972975" y="5838682"/>
                <a:ext cx="38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F7DF254D-2906-41A4-89FF-6B38D06B4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975" y="5838682"/>
                <a:ext cx="386499" cy="369332"/>
              </a:xfrm>
              <a:prstGeom prst="rect">
                <a:avLst/>
              </a:prstGeom>
              <a:blipFill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FBA701C8-A14B-46A7-B3A4-35F46C8CF3A9}"/>
                  </a:ext>
                </a:extLst>
              </p:cNvPr>
              <p:cNvSpPr txBox="1"/>
              <p:nvPr/>
            </p:nvSpPr>
            <p:spPr>
              <a:xfrm>
                <a:off x="7976125" y="5859451"/>
                <a:ext cx="386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FBA701C8-A14B-46A7-B3A4-35F46C8CF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125" y="5859451"/>
                <a:ext cx="386499" cy="369332"/>
              </a:xfrm>
              <a:prstGeom prst="rect">
                <a:avLst/>
              </a:prstGeom>
              <a:blipFill>
                <a:blip r:embed="rId1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字方塊 66">
                <a:extLst>
                  <a:ext uri="{FF2B5EF4-FFF2-40B4-BE49-F238E27FC236}">
                    <a16:creationId xmlns:a16="http://schemas.microsoft.com/office/drawing/2014/main" id="{A6F57B72-4FDC-4EE4-94A2-AC76033CB4E2}"/>
                  </a:ext>
                </a:extLst>
              </p:cNvPr>
              <p:cNvSpPr txBox="1"/>
              <p:nvPr/>
            </p:nvSpPr>
            <p:spPr>
              <a:xfrm>
                <a:off x="513947" y="1296948"/>
                <a:ext cx="8704446" cy="57868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8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𝒟</m:t>
                                </m:r>
                                <m:d>
                                  <m:dPr>
                                    <m:ctrlP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sz="2800" b="0" i="0" smtClean="0">
                                            <a:latin typeface="Cambria Math" panose="02040503050406030204" pitchFamily="18" charset="0"/>
                                          </a:rPr>
                                          <m:t>Π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d>
                          </m:e>
                        </m:func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8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TW" altLang="en-US" sz="2800" i="1" smtClean="0">
                                    <a:latin typeface="Cambria Math" panose="02040503050406030204" pitchFamily="18" charset="0"/>
                                  </a:rPr>
                                  <m:t>𝒟</m:t>
                                </m:r>
                                <m:d>
                                  <m:dPr>
                                    <m:ctrlP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ℑ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TW" sz="2800" dirty="0"/>
                  <a:t>.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67" name="文字方塊 66">
                <a:extLst>
                  <a:ext uri="{FF2B5EF4-FFF2-40B4-BE49-F238E27FC236}">
                    <a16:creationId xmlns:a16="http://schemas.microsoft.com/office/drawing/2014/main" id="{A6F57B72-4FDC-4EE4-94A2-AC76033CB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47" y="1296948"/>
                <a:ext cx="8704446" cy="578685"/>
              </a:xfrm>
              <a:prstGeom prst="rect">
                <a:avLst/>
              </a:prstGeom>
              <a:blipFill>
                <a:blip r:embed="rId15"/>
                <a:stretch>
                  <a:fillRect t="-5263" b="-25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BC2FD7AF-FA5A-46E9-94F9-8923C76B17C7}"/>
                  </a:ext>
                </a:extLst>
              </p:cNvPr>
              <p:cNvSpPr/>
              <p:nvPr/>
            </p:nvSpPr>
            <p:spPr>
              <a:xfrm>
                <a:off x="512008" y="439411"/>
                <a:ext cx="8704446" cy="954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altLang="zh-TW" sz="2800" dirty="0"/>
                  <a:t> is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TW" sz="2800" dirty="0"/>
                  <a:t>-secure if</a:t>
                </a:r>
                <a:r>
                  <a:rPr lang="zh-TW" altLang="en-US" sz="2800" dirty="0"/>
                  <a:t> </a:t>
                </a:r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QPT Adversary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sz="2800" dirty="0"/>
                  <a:t> and q-circuit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TW" sz="2800" dirty="0"/>
                  <a:t>, 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a QPT simulator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sz="2800" dirty="0"/>
                  <a:t> </a:t>
                </a:r>
                <a:r>
                  <a:rPr lang="en-US" altLang="zh-TW" sz="2800" dirty="0" err="1"/>
                  <a:t>s.t.</a:t>
                </a:r>
                <a:r>
                  <a:rPr lang="en-US" altLang="zh-TW" sz="2800" dirty="0"/>
                  <a:t> </a:t>
                </a:r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zh-TW" sz="2800" dirty="0"/>
                  <a:t> distinguidher </a:t>
                </a:r>
                <a14:m>
                  <m:oMath xmlns:m="http://schemas.openxmlformats.org/officeDocument/2006/math">
                    <m:r>
                      <a:rPr lang="zh-TW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altLang="zh-TW" sz="2800" dirty="0"/>
                  <a:t>,</a:t>
                </a:r>
              </a:p>
            </p:txBody>
          </p:sp>
        </mc:Choice>
        <mc:Fallback xmlns=""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BC2FD7AF-FA5A-46E9-94F9-8923C76B17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08" y="439411"/>
                <a:ext cx="8704446" cy="954107"/>
              </a:xfrm>
              <a:prstGeom prst="rect">
                <a:avLst/>
              </a:prstGeom>
              <a:blipFill>
                <a:blip r:embed="rId16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112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8" grpId="0" animBg="1"/>
      <p:bldP spid="52" grpId="0" animBg="1"/>
      <p:bldP spid="63" grpId="0"/>
      <p:bldP spid="64" grpId="0"/>
      <p:bldP spid="65" grpId="0"/>
      <p:bldP spid="66" grpId="0"/>
      <p:bldP spid="67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7C9E7C-7261-4ABB-949B-DF9A50ECA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Historical review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94CE888-9987-4C40-B74C-43E1105E6D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Using secret sharing </a:t>
                </a:r>
              </a:p>
              <a:p>
                <a:pPr lvl="1"/>
                <a:r>
                  <a:rPr lang="en-US" altLang="zh-TW" dirty="0"/>
                  <a:t>Up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to</a:t>
                </a:r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zh-TW" altLang="en-US" dirty="0">
                    <a:solidFill>
                      <a:schemeClr val="accent2"/>
                    </a:solidFill>
                  </a:rPr>
                  <a:t> 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👿 </a:t>
                </a:r>
                <a:r>
                  <a:rPr lang="en-US" altLang="zh-TW" dirty="0"/>
                  <a:t>[CGS02]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#</m:t>
                    </m:r>
                  </m:oMath>
                </a14:m>
                <a:r>
                  <a:rPr lang="en-US" altLang="zh-TW" b="0" dirty="0"/>
                  <a:t> of 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👿</a:t>
                </a:r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type m:val="lin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dirty="0"/>
                  <a:t> is optimal [BOCG+06]</a:t>
                </a:r>
              </a:p>
              <a:p>
                <a:r>
                  <a:rPr lang="en-US" altLang="zh-TW" dirty="0"/>
                  <a:t>Introducing authentication &amp; classical MPC</a:t>
                </a:r>
              </a:p>
              <a:p>
                <a:pPr lvl="1"/>
                <a:r>
                  <a:rPr lang="en-US" altLang="zh-TW" dirty="0"/>
                  <a:t>Two-party protocol [DNS12]</a:t>
                </a:r>
              </a:p>
              <a:p>
                <a:pPr lvl="1"/>
                <a:r>
                  <a:rPr lang="en-US" altLang="zh-TW" b="0" dirty="0"/>
                  <a:t>Extended to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b="0" dirty="0"/>
                  <a:t>-party, against up to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👿 </a:t>
                </a:r>
                <a:r>
                  <a:rPr lang="en-US" altLang="zh-TW" dirty="0"/>
                  <a:t>[DGJ+20]</a:t>
                </a:r>
              </a:p>
              <a:p>
                <a:pPr lvl="1"/>
                <a:r>
                  <a:rPr lang="en-US" altLang="zh-TW" dirty="0"/>
                  <a:t>The above two protocol are computational secure against QPT adversary.</a:t>
                </a:r>
              </a:p>
              <a:p>
                <a:pPr marL="457200" lvl="1" indent="0">
                  <a:buNone/>
                </a:pPr>
                <a:endParaRPr lang="en-US" altLang="zh-TW" dirty="0"/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94CE888-9987-4C40-B74C-43E1105E6D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7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>
            <a:extLst>
              <a:ext uri="{FF2B5EF4-FFF2-40B4-BE49-F238E27FC236}">
                <a16:creationId xmlns:a16="http://schemas.microsoft.com/office/drawing/2014/main" id="{EB8068C9-28CE-411B-8F20-D2A83A79D461}"/>
              </a:ext>
            </a:extLst>
          </p:cNvPr>
          <p:cNvSpPr txBox="1"/>
          <p:nvPr/>
        </p:nvSpPr>
        <p:spPr>
          <a:xfrm>
            <a:off x="989814" y="5354425"/>
            <a:ext cx="8691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err="1"/>
              <a:t>Crépeau</a:t>
            </a:r>
            <a:r>
              <a:rPr lang="en-US" altLang="zh-TW" sz="2000" dirty="0"/>
              <a:t>, Gottesman, and Smith. STOC, 2002.</a:t>
            </a:r>
          </a:p>
          <a:p>
            <a:r>
              <a:rPr lang="en-US" altLang="zh-TW" sz="2000" dirty="0"/>
              <a:t>Ben-Or, </a:t>
            </a:r>
            <a:r>
              <a:rPr lang="en-US" altLang="zh-TW" sz="2000" dirty="0" err="1"/>
              <a:t>Crépeau</a:t>
            </a:r>
            <a:r>
              <a:rPr lang="en-US" altLang="zh-TW" sz="2000" dirty="0"/>
              <a:t>, Gottesman, Hassidim, and Smith. FOCS, 2006.</a:t>
            </a:r>
          </a:p>
          <a:p>
            <a:r>
              <a:rPr lang="en-US" altLang="zh-TW" sz="2000" dirty="0"/>
              <a:t>Dupuis, Nielsen, and </a:t>
            </a:r>
            <a:r>
              <a:rPr lang="en-US" altLang="zh-TW" sz="2000" dirty="0" err="1"/>
              <a:t>Salvail</a:t>
            </a:r>
            <a:r>
              <a:rPr lang="en-US" altLang="zh-TW" sz="2000" dirty="0"/>
              <a:t>. CRYPTO 2012.</a:t>
            </a:r>
          </a:p>
          <a:p>
            <a:r>
              <a:rPr lang="en-US" altLang="zh-TW" sz="2000" dirty="0" err="1"/>
              <a:t>Dulek</a:t>
            </a:r>
            <a:r>
              <a:rPr lang="en-US" altLang="zh-TW" sz="2000" dirty="0"/>
              <a:t>, </a:t>
            </a:r>
            <a:r>
              <a:rPr lang="en-US" altLang="zh-TW" sz="2000" dirty="0" err="1"/>
              <a:t>Grilo</a:t>
            </a:r>
            <a:r>
              <a:rPr lang="en-US" altLang="zh-TW" sz="2000" dirty="0"/>
              <a:t>, Jeffery, </a:t>
            </a:r>
            <a:r>
              <a:rPr lang="en-US" altLang="zh-TW" sz="2000" dirty="0" err="1"/>
              <a:t>Majenz</a:t>
            </a:r>
            <a:r>
              <a:rPr lang="en-US" altLang="zh-TW" sz="2000" dirty="0"/>
              <a:t>, and Schaffner. EUROCRYPT, 2020.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87818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圖形 27" descr="露齒笑的臉 (實心填滿)">
            <a:extLst>
              <a:ext uri="{FF2B5EF4-FFF2-40B4-BE49-F238E27FC236}">
                <a16:creationId xmlns:a16="http://schemas.microsoft.com/office/drawing/2014/main" id="{E3CB28D6-9F82-4B73-8975-03B404C21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067" y="1468120"/>
            <a:ext cx="914400" cy="914400"/>
          </a:xfrm>
          <a:prstGeom prst="rect">
            <a:avLst/>
          </a:prstGeom>
        </p:spPr>
      </p:pic>
      <p:pic>
        <p:nvPicPr>
          <p:cNvPr id="30" name="圖形 29" descr="滑稽的臉 (實心填滿)">
            <a:extLst>
              <a:ext uri="{FF2B5EF4-FFF2-40B4-BE49-F238E27FC236}">
                <a16:creationId xmlns:a16="http://schemas.microsoft.com/office/drawing/2014/main" id="{45E8696C-4F76-4FC3-9D56-4024C73105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5360" y="1468120"/>
            <a:ext cx="914400" cy="914400"/>
          </a:xfrm>
          <a:prstGeom prst="rect">
            <a:avLst/>
          </a:prstGeom>
        </p:spPr>
      </p:pic>
      <p:pic>
        <p:nvPicPr>
          <p:cNvPr id="32" name="圖形 31" descr="驚訝的臉 (實心填滿)">
            <a:extLst>
              <a:ext uri="{FF2B5EF4-FFF2-40B4-BE49-F238E27FC236}">
                <a16:creationId xmlns:a16="http://schemas.microsoft.com/office/drawing/2014/main" id="{280A3256-EBCE-43C4-BEDD-09A8EC2805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47585" y="4475480"/>
            <a:ext cx="914400" cy="914400"/>
          </a:xfrm>
          <a:prstGeom prst="rect">
            <a:avLst/>
          </a:prstGeom>
        </p:spPr>
      </p:pic>
      <p:pic>
        <p:nvPicPr>
          <p:cNvPr id="34" name="圖形 33" descr="有小鬍子的臉 (實心填滿)">
            <a:extLst>
              <a:ext uri="{FF2B5EF4-FFF2-40B4-BE49-F238E27FC236}">
                <a16:creationId xmlns:a16="http://schemas.microsoft.com/office/drawing/2014/main" id="{3EC6A9C6-CAE3-4938-B4A1-D94C1653A6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5360" y="447548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9965D573-7BA8-423D-ADCC-0F76E373F860}"/>
                  </a:ext>
                </a:extLst>
              </p:cNvPr>
              <p:cNvSpPr txBox="1"/>
              <p:nvPr/>
            </p:nvSpPr>
            <p:spPr>
              <a:xfrm>
                <a:off x="5985777" y="1468120"/>
                <a:ext cx="4628561" cy="2923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Subroutine: Classical MPC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Has internal memory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Against up to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r>
                  <a:rPr lang="en-US" altLang="zh-TW" sz="2400" dirty="0"/>
                  <a:t> QPT </a:t>
                </a:r>
                <a:r>
                  <a:rPr lang="zh-TW" altLang="en-US" sz="2400" dirty="0">
                    <a:solidFill>
                      <a:srgbClr val="FF0000"/>
                    </a:solidFill>
                  </a:rPr>
                  <a:t>👿</a:t>
                </a:r>
                <a:endParaRPr lang="en-US" altLang="zh-TW" sz="2400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Secure with abort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dirty="0" err="1"/>
                  <a:t>cMPC</a:t>
                </a:r>
                <a:r>
                  <a:rPr lang="en-US" altLang="zh-TW" sz="2400" dirty="0"/>
                  <a:t> is modeled as a classical trusted party</a:t>
                </a:r>
                <a:r>
                  <a:rPr lang="zh-TW" altLang="en-US" sz="2400" dirty="0">
                    <a:solidFill>
                      <a:schemeClr val="accent2"/>
                    </a:solidFill>
                  </a:rPr>
                  <a:t>😇</a:t>
                </a:r>
                <a:r>
                  <a:rPr lang="en-US" altLang="zh-TW" sz="24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9965D573-7BA8-423D-ADCC-0F76E373F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777" y="1468120"/>
                <a:ext cx="4628561" cy="2923877"/>
              </a:xfrm>
              <a:prstGeom prst="rect">
                <a:avLst/>
              </a:prstGeom>
              <a:blipFill>
                <a:blip r:embed="rId10"/>
                <a:stretch>
                  <a:fillRect l="-2767" t="-20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圖形 60" descr="天使的臉 (無填滿)">
            <a:extLst>
              <a:ext uri="{FF2B5EF4-FFF2-40B4-BE49-F238E27FC236}">
                <a16:creationId xmlns:a16="http://schemas.microsoft.com/office/drawing/2014/main" id="{938883FC-3496-4D0B-99F7-D36F716089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93714" y="2971800"/>
            <a:ext cx="914400" cy="914400"/>
          </a:xfrm>
          <a:prstGeom prst="rect">
            <a:avLst/>
          </a:prstGeom>
        </p:spPr>
      </p:pic>
      <p:cxnSp>
        <p:nvCxnSpPr>
          <p:cNvPr id="63" name="直線單箭頭接點 62">
            <a:extLst>
              <a:ext uri="{FF2B5EF4-FFF2-40B4-BE49-F238E27FC236}">
                <a16:creationId xmlns:a16="http://schemas.microsoft.com/office/drawing/2014/main" id="{88839111-1ED1-4021-BF64-F86A16E80384}"/>
              </a:ext>
            </a:extLst>
          </p:cNvPr>
          <p:cNvCxnSpPr/>
          <p:nvPr/>
        </p:nvCxnSpPr>
        <p:spPr>
          <a:xfrm flipH="1" flipV="1">
            <a:off x="1197204" y="2253006"/>
            <a:ext cx="1263192" cy="9615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線單箭頭接點 63">
            <a:extLst>
              <a:ext uri="{FF2B5EF4-FFF2-40B4-BE49-F238E27FC236}">
                <a16:creationId xmlns:a16="http://schemas.microsoft.com/office/drawing/2014/main" id="{195C170A-9BCE-4CFF-8FCA-948E0A21B20D}"/>
              </a:ext>
            </a:extLst>
          </p:cNvPr>
          <p:cNvCxnSpPr>
            <a:cxnSpLocks/>
          </p:cNvCxnSpPr>
          <p:nvPr/>
        </p:nvCxnSpPr>
        <p:spPr>
          <a:xfrm flipV="1">
            <a:off x="3210728" y="2228420"/>
            <a:ext cx="1293896" cy="9403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直線單箭頭接點 64">
            <a:extLst>
              <a:ext uri="{FF2B5EF4-FFF2-40B4-BE49-F238E27FC236}">
                <a16:creationId xmlns:a16="http://schemas.microsoft.com/office/drawing/2014/main" id="{C899CDBA-7C7B-4DD3-A1A4-1E74CF975F94}"/>
              </a:ext>
            </a:extLst>
          </p:cNvPr>
          <p:cNvCxnSpPr>
            <a:cxnSpLocks/>
          </p:cNvCxnSpPr>
          <p:nvPr/>
        </p:nvCxnSpPr>
        <p:spPr>
          <a:xfrm>
            <a:off x="3210728" y="3758048"/>
            <a:ext cx="1293896" cy="8698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18A3C9C9-0286-4412-890F-47D394FC77E4}"/>
              </a:ext>
            </a:extLst>
          </p:cNvPr>
          <p:cNvCxnSpPr>
            <a:cxnSpLocks/>
          </p:cNvCxnSpPr>
          <p:nvPr/>
        </p:nvCxnSpPr>
        <p:spPr>
          <a:xfrm flipH="1">
            <a:off x="1197204" y="3758048"/>
            <a:ext cx="1293896" cy="8698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CF1BFB8A-480D-4A00-9AC2-2E38AA8F9727}"/>
              </a:ext>
            </a:extLst>
          </p:cNvPr>
          <p:cNvCxnSpPr>
            <a:stCxn id="30" idx="3"/>
            <a:endCxn id="28" idx="1"/>
          </p:cNvCxnSpPr>
          <p:nvPr/>
        </p:nvCxnSpPr>
        <p:spPr>
          <a:xfrm>
            <a:off x="1369760" y="1925320"/>
            <a:ext cx="2962307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0B28678D-D116-4A22-A991-F988073EA8DE}"/>
              </a:ext>
            </a:extLst>
          </p:cNvPr>
          <p:cNvCxnSpPr/>
          <p:nvPr/>
        </p:nvCxnSpPr>
        <p:spPr>
          <a:xfrm>
            <a:off x="1369760" y="4934041"/>
            <a:ext cx="2962307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D9E01B0A-030F-4A43-A3A0-9D14BBFFF054}"/>
              </a:ext>
            </a:extLst>
          </p:cNvPr>
          <p:cNvCxnSpPr>
            <a:cxnSpLocks/>
            <a:stCxn id="30" idx="2"/>
            <a:endCxn id="34" idx="0"/>
          </p:cNvCxnSpPr>
          <p:nvPr/>
        </p:nvCxnSpPr>
        <p:spPr>
          <a:xfrm>
            <a:off x="912560" y="2382520"/>
            <a:ext cx="0" cy="209296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9FDB5B26-02B2-49C5-8732-A750CB7627FF}"/>
              </a:ext>
            </a:extLst>
          </p:cNvPr>
          <p:cNvCxnSpPr>
            <a:cxnSpLocks/>
          </p:cNvCxnSpPr>
          <p:nvPr/>
        </p:nvCxnSpPr>
        <p:spPr>
          <a:xfrm>
            <a:off x="4826255" y="2382520"/>
            <a:ext cx="0" cy="209296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704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CF9BFAD6-1A7B-4A4D-AB8E-27AE0DC29BB9}"/>
              </a:ext>
            </a:extLst>
          </p:cNvPr>
          <p:cNvSpPr txBox="1"/>
          <p:nvPr/>
        </p:nvSpPr>
        <p:spPr>
          <a:xfrm>
            <a:off x="364272" y="697584"/>
            <a:ext cx="523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Authentication code</a:t>
            </a:r>
            <a:endParaRPr lang="zh-TW" altLang="en-US" sz="36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561BBE2-A466-4A5C-90D2-49AA3A8DC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791" y="3307780"/>
            <a:ext cx="5496232" cy="2736045"/>
          </a:xfrm>
          <a:prstGeom prst="rect">
            <a:avLst/>
          </a:prstGeom>
        </p:spPr>
      </p:pic>
      <p:pic>
        <p:nvPicPr>
          <p:cNvPr id="6" name="圖形 5" descr="滑稽的臉 (實心填滿)">
            <a:extLst>
              <a:ext uri="{FF2B5EF4-FFF2-40B4-BE49-F238E27FC236}">
                <a16:creationId xmlns:a16="http://schemas.microsoft.com/office/drawing/2014/main" id="{A1E958C3-FEC1-4E28-81C8-EE1F1894A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0917" y="1205595"/>
            <a:ext cx="914400" cy="914400"/>
          </a:xfrm>
          <a:prstGeom prst="rect">
            <a:avLst/>
          </a:prstGeom>
        </p:spPr>
      </p:pic>
      <p:pic>
        <p:nvPicPr>
          <p:cNvPr id="8" name="圖形 7" descr="露齒笑的臉 (實心填滿)">
            <a:extLst>
              <a:ext uri="{FF2B5EF4-FFF2-40B4-BE49-F238E27FC236}">
                <a16:creationId xmlns:a16="http://schemas.microsoft.com/office/drawing/2014/main" id="{B2B886EC-FFFD-4981-8474-8DC30CE3D5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61907" y="1343915"/>
            <a:ext cx="914400" cy="914400"/>
          </a:xfrm>
          <a:prstGeom prst="rect">
            <a:avLst/>
          </a:prstGeom>
        </p:spPr>
      </p:pic>
      <p:pic>
        <p:nvPicPr>
          <p:cNvPr id="10" name="圖形 9" descr="惡魔的臉 (無填滿)">
            <a:extLst>
              <a:ext uri="{FF2B5EF4-FFF2-40B4-BE49-F238E27FC236}">
                <a16:creationId xmlns:a16="http://schemas.microsoft.com/office/drawing/2014/main" id="{A65A6103-51A7-4912-B15E-BD427D91F7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54509" y="2119995"/>
            <a:ext cx="914400" cy="914400"/>
          </a:xfrm>
          <a:prstGeom prst="rect">
            <a:avLst/>
          </a:prstGeom>
        </p:spPr>
      </p:pic>
      <p:pic>
        <p:nvPicPr>
          <p:cNvPr id="12" name="圖形 11" descr="信封">
            <a:extLst>
              <a:ext uri="{FF2B5EF4-FFF2-40B4-BE49-F238E27FC236}">
                <a16:creationId xmlns:a16="http://schemas.microsoft.com/office/drawing/2014/main" id="{7FE8EE42-241F-4132-A522-EA3E82F0F2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7111" y="1826425"/>
            <a:ext cx="914400" cy="914400"/>
          </a:xfrm>
          <a:prstGeom prst="rect">
            <a:avLst/>
          </a:prstGeom>
        </p:spPr>
      </p:pic>
      <p:sp>
        <p:nvSpPr>
          <p:cNvPr id="14" name="雲朵形 13">
            <a:extLst>
              <a:ext uri="{FF2B5EF4-FFF2-40B4-BE49-F238E27FC236}">
                <a16:creationId xmlns:a16="http://schemas.microsoft.com/office/drawing/2014/main" id="{B212BA5F-7A7C-4312-8E95-182BCA2DBEF2}"/>
              </a:ext>
            </a:extLst>
          </p:cNvPr>
          <p:cNvSpPr/>
          <p:nvPr/>
        </p:nvSpPr>
        <p:spPr>
          <a:xfrm>
            <a:off x="1373304" y="2119995"/>
            <a:ext cx="462013" cy="327259"/>
          </a:xfrm>
          <a:prstGeom prst="clou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782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0.32162 -0.00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-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32149 -0.001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18700</TotalTime>
  <Words>1298</Words>
  <Application>Microsoft Office PowerPoint</Application>
  <PresentationFormat>寬螢幕</PresentationFormat>
  <Paragraphs>229</Paragraphs>
  <Slides>21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8" baseType="lpstr">
      <vt:lpstr>新細明體</vt:lpstr>
      <vt:lpstr>Arial</vt:lpstr>
      <vt:lpstr>Calibri</vt:lpstr>
      <vt:lpstr>Calibri Light</vt:lpstr>
      <vt:lpstr>Cambria Math</vt:lpstr>
      <vt:lpstr>Comic Sans MS</vt:lpstr>
      <vt:lpstr>Office 佈景主題</vt:lpstr>
      <vt:lpstr>Secure Quantum Multi-party Computation </vt:lpstr>
      <vt:lpstr>PowerPoint 簡報</vt:lpstr>
      <vt:lpstr>PowerPoint 簡報</vt:lpstr>
      <vt:lpstr>PowerPoint 簡報</vt:lpstr>
      <vt:lpstr>PowerPoint 簡報</vt:lpstr>
      <vt:lpstr>PowerPoint 簡報</vt:lpstr>
      <vt:lpstr>Historical review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Summary</vt:lpstr>
      <vt:lpstr>Ongoing work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Yu-Ching</dc:creator>
  <cp:lastModifiedBy>Yu-Ching</cp:lastModifiedBy>
  <cp:revision>361</cp:revision>
  <dcterms:created xsi:type="dcterms:W3CDTF">2020-06-23T05:59:39Z</dcterms:created>
  <dcterms:modified xsi:type="dcterms:W3CDTF">2020-08-27T02:14:34Z</dcterms:modified>
</cp:coreProperties>
</file>