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sldIdLst>
    <p:sldId id="256" r:id="rId2"/>
    <p:sldId id="262" r:id="rId3"/>
    <p:sldId id="269" r:id="rId4"/>
    <p:sldId id="270" r:id="rId5"/>
    <p:sldId id="271" r:id="rId6"/>
    <p:sldId id="272" r:id="rId7"/>
    <p:sldId id="273" r:id="rId8"/>
    <p:sldId id="342" r:id="rId9"/>
    <p:sldId id="275" r:id="rId10"/>
    <p:sldId id="281" r:id="rId11"/>
    <p:sldId id="352" r:id="rId12"/>
    <p:sldId id="282" r:id="rId13"/>
    <p:sldId id="283" r:id="rId14"/>
    <p:sldId id="371" r:id="rId15"/>
    <p:sldId id="331" r:id="rId16"/>
    <p:sldId id="340" r:id="rId17"/>
    <p:sldId id="341" r:id="rId18"/>
    <p:sldId id="339" r:id="rId19"/>
    <p:sldId id="344" r:id="rId20"/>
    <p:sldId id="343" r:id="rId21"/>
    <p:sldId id="345" r:id="rId22"/>
    <p:sldId id="347" r:id="rId23"/>
    <p:sldId id="346" r:id="rId24"/>
    <p:sldId id="348" r:id="rId25"/>
    <p:sldId id="355" r:id="rId26"/>
    <p:sldId id="334" r:id="rId27"/>
    <p:sldId id="335" r:id="rId28"/>
    <p:sldId id="349" r:id="rId29"/>
    <p:sldId id="330" r:id="rId30"/>
    <p:sldId id="337" r:id="rId31"/>
    <p:sldId id="336" r:id="rId32"/>
    <p:sldId id="350" r:id="rId33"/>
    <p:sldId id="351" r:id="rId34"/>
    <p:sldId id="287" r:id="rId35"/>
    <p:sldId id="372" r:id="rId36"/>
    <p:sldId id="294" r:id="rId37"/>
    <p:sldId id="307" r:id="rId38"/>
    <p:sldId id="365" r:id="rId39"/>
    <p:sldId id="361" r:id="rId40"/>
    <p:sldId id="369" r:id="rId41"/>
    <p:sldId id="370" r:id="rId42"/>
    <p:sldId id="367" r:id="rId43"/>
    <p:sldId id="360" r:id="rId44"/>
    <p:sldId id="362" r:id="rId45"/>
    <p:sldId id="363" r:id="rId46"/>
    <p:sldId id="364" r:id="rId47"/>
    <p:sldId id="308" r:id="rId48"/>
    <p:sldId id="265" r:id="rId49"/>
    <p:sldId id="309" r:id="rId50"/>
    <p:sldId id="310" r:id="rId51"/>
    <p:sldId id="312" r:id="rId52"/>
    <p:sldId id="338" r:id="rId53"/>
    <p:sldId id="313" r:id="rId54"/>
    <p:sldId id="314" r:id="rId55"/>
    <p:sldId id="316" r:id="rId56"/>
    <p:sldId id="315" r:id="rId57"/>
    <p:sldId id="317" r:id="rId58"/>
    <p:sldId id="319" r:id="rId59"/>
    <p:sldId id="267" r:id="rId60"/>
    <p:sldId id="375" r:id="rId61"/>
    <p:sldId id="373" r:id="rId62"/>
    <p:sldId id="321" r:id="rId63"/>
    <p:sldId id="322" r:id="rId64"/>
    <p:sldId id="324" r:id="rId65"/>
    <p:sldId id="376" r:id="rId66"/>
    <p:sldId id="325" r:id="rId67"/>
    <p:sldId id="266" r:id="rId68"/>
    <p:sldId id="374" r:id="rId69"/>
    <p:sldId id="368" r:id="rId70"/>
    <p:sldId id="326" r:id="rId7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7E24-FBE5-3F4E-A971-15B0FF03C8C3}" type="datetimeFigureOut">
              <a:rPr kumimoji="1" lang="zh-TW" altLang="en-US" smtClean="0"/>
              <a:t>2020/8/24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E5732-39AE-5C4A-BB8F-8544E4EE00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1773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5732-39AE-5C4A-BB8F-8544E4EE0085}" type="slidenum">
              <a:rPr kumimoji="1" lang="zh-TW" altLang="en-US" smtClean="0"/>
              <a:t>26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3482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5732-39AE-5C4A-BB8F-8544E4EE0085}" type="slidenum">
              <a:rPr kumimoji="1" lang="zh-TW" altLang="en-US" smtClean="0"/>
              <a:t>27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0415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5732-39AE-5C4A-BB8F-8544E4EE0085}" type="slidenum">
              <a:rPr kumimoji="1" lang="zh-TW" altLang="en-US" smtClean="0"/>
              <a:t>28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6006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5732-39AE-5C4A-BB8F-8544E4EE0085}" type="slidenum">
              <a:rPr kumimoji="1" lang="zh-TW" altLang="en-US" smtClean="0"/>
              <a:t>33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90996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5732-39AE-5C4A-BB8F-8544E4EE0085}" type="slidenum">
              <a:rPr kumimoji="1" lang="zh-TW" altLang="en-US" smtClean="0"/>
              <a:t>34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903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7E4684-4DA0-3041-A47B-36613F3C5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7810B32-062C-6349-8279-913CBD854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F33F99-EC14-8346-8451-729AFE92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9E66-2280-7B41-A1EF-B63154959D5D}" type="datetimeFigureOut">
              <a:rPr kumimoji="1" lang="zh-TW" altLang="en-US" smtClean="0"/>
              <a:t>2020/8/24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B7A549-57DC-2042-B714-9B21D026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84DF93-9E74-A241-BC9E-C5C6CE431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30E-EBEE-B042-98F7-4656C867E20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4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F44D50-04F7-3248-8532-62206456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192F601-EB46-194C-BB53-73DB64049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B4A2CA-B185-5644-BBBB-3FD0C0E7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9E66-2280-7B41-A1EF-B63154959D5D}" type="datetimeFigureOut">
              <a:rPr kumimoji="1" lang="zh-TW" altLang="en-US" smtClean="0"/>
              <a:t>2020/8/24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0016AC4-D4A2-8747-B75D-66948229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7D1CC8-7F3C-354B-BC08-56F08860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30E-EBEE-B042-98F7-4656C867E20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2328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0271BA9-7CE0-D541-BDCD-9A77AC3B4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754524A-CF44-BB41-8DE2-C939906A3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00A7D0-6292-F343-963F-3E2D6ACC9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9E66-2280-7B41-A1EF-B63154959D5D}" type="datetimeFigureOut">
              <a:rPr kumimoji="1" lang="zh-TW" altLang="en-US" smtClean="0"/>
              <a:t>2020/8/24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CBF886-25A6-4749-8121-D39DACBE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F596E1-C03E-064A-A186-71983988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30E-EBEE-B042-98F7-4656C867E20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908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218298-1A62-2746-96DC-FEF36E89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BCD31F-7896-CE49-912D-0C2DA3A11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E5F2D1-555C-0A41-924C-B81214F9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9E66-2280-7B41-A1EF-B63154959D5D}" type="datetimeFigureOut">
              <a:rPr kumimoji="1" lang="zh-TW" altLang="en-US" smtClean="0"/>
              <a:t>2020/8/24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2F03A0-E781-724B-8843-D169DA18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86CD16-4449-2342-990F-65C2F22D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30E-EBEE-B042-98F7-4656C867E20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615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E8E268-E7C8-F94D-82A8-EC48010F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7CE034-C05E-4A46-8EFB-60E7DDDD8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0EC915-DED7-0B42-BD00-DE1A397F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9E66-2280-7B41-A1EF-B63154959D5D}" type="datetimeFigureOut">
              <a:rPr kumimoji="1" lang="zh-TW" altLang="en-US" smtClean="0"/>
              <a:t>2020/8/24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B8D360-B444-DC48-B6E8-D32314D5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1F2B18-C6F5-A049-B91D-E4A9B339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30E-EBEE-B042-98F7-4656C867E20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3160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812BB0-7C56-D843-A743-3A17D3DB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0F1A8A-DFCB-5F4B-81B0-582CCCC0D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73457D2-AB31-204E-B344-5D2C21829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835B14-2314-D045-9848-AF1E5650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9E66-2280-7B41-A1EF-B63154959D5D}" type="datetimeFigureOut">
              <a:rPr kumimoji="1" lang="zh-TW" altLang="en-US" smtClean="0"/>
              <a:t>2020/8/24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68E94C3-1564-1941-BBEE-AE8A64D4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9DE28FC-381A-054B-AA9F-05602FD3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30E-EBEE-B042-98F7-4656C867E20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2605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C76E24-34F1-D246-B935-671C7922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20B79B-622D-9948-931A-B83AB1626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5D16E58-555B-DC47-B926-115954F23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22FF8F3-0B28-5540-B308-9432B0F3F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1AA31F5-918D-0943-A744-298DC450A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B7846C3-E336-CE43-B7FB-1C537373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9E66-2280-7B41-A1EF-B63154959D5D}" type="datetimeFigureOut">
              <a:rPr kumimoji="1" lang="zh-TW" altLang="en-US" smtClean="0"/>
              <a:t>2020/8/24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10305C9-1C16-FB40-87E1-50F7B62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56C7466-F781-DA4A-BBD3-C7C93385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30E-EBEE-B042-98F7-4656C867E20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2532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3A80E7-9778-354C-B133-1990B269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61D7B11-7B0E-CB42-8F6E-861451D6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9E66-2280-7B41-A1EF-B63154959D5D}" type="datetimeFigureOut">
              <a:rPr kumimoji="1" lang="zh-TW" altLang="en-US" smtClean="0"/>
              <a:t>2020/8/24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CFB899D-0888-D84A-988A-8F2071C0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CEDF14-45CE-374C-863E-6709C7EB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30E-EBEE-B042-98F7-4656C867E20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347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D069332-00F1-E043-A9E4-1FD55A66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9E66-2280-7B41-A1EF-B63154959D5D}" type="datetimeFigureOut">
              <a:rPr kumimoji="1" lang="zh-TW" altLang="en-US" smtClean="0"/>
              <a:t>2020/8/24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B8292AA-6B45-B441-B8A3-ED0338A0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8724C8A-15A5-BA46-B00F-CE33DBEF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30E-EBEE-B042-98F7-4656C867E20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904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A370E1-F2B0-5A4B-9BF8-7676C2C6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1C7FEF-4CBF-F447-8C5E-FCEE5AB55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3C3A995-A69C-0C45-B631-E7B18C80F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913BC31-DA11-C249-937D-8505EDDA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9E66-2280-7B41-A1EF-B63154959D5D}" type="datetimeFigureOut">
              <a:rPr kumimoji="1" lang="zh-TW" altLang="en-US" smtClean="0"/>
              <a:t>2020/8/24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2481DB-49B9-9C4C-BC45-0BE970B1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8E1CC81-11ED-4F44-8934-E049AD04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30E-EBEE-B042-98F7-4656C867E20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0234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62D922-FD1A-A14B-B144-C598467C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397A610-BE64-2243-97A7-3E95499C4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5A3D35B-5762-384A-9B84-C1F0EF9A6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AA70A6B-76D8-1041-817E-50BC2E86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9E66-2280-7B41-A1EF-B63154959D5D}" type="datetimeFigureOut">
              <a:rPr kumimoji="1" lang="zh-TW" altLang="en-US" smtClean="0"/>
              <a:t>2020/8/24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9C3A36-DA9C-E148-B0D5-2673CF3F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60170A8-420E-1749-94C8-4D96A9E1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30E-EBEE-B042-98F7-4656C867E20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0964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266DDC0-A7A4-4F4B-AFE8-0FFC4130A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FAE9F4-2BB8-2C46-A144-C0B29FAE3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4F7C81-193D-1C4F-859D-BE3373FFE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9E66-2280-7B41-A1EF-B63154959D5D}" type="datetimeFigureOut">
              <a:rPr kumimoji="1" lang="zh-TW" altLang="en-US" smtClean="0"/>
              <a:t>2020/8/24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A6159E-6D86-4440-B991-34E61EFB3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5E29FF-E477-E047-8E98-AF1A865A4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E30E-EBEE-B042-98F7-4656C867E20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57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image" Target="../media/image8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1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18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18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8" Type="http://schemas.openxmlformats.org/officeDocument/2006/relationships/image" Target="../media/image59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54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53.png"/><Relationship Id="rId5" Type="http://schemas.openxmlformats.org/officeDocument/2006/relationships/image" Target="../media/image62.png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4" Type="http://schemas.openxmlformats.org/officeDocument/2006/relationships/image" Target="../media/image61.png"/><Relationship Id="rId9" Type="http://schemas.openxmlformats.org/officeDocument/2006/relationships/image" Target="../media/image51.png"/><Relationship Id="rId1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54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53.png"/><Relationship Id="rId5" Type="http://schemas.openxmlformats.org/officeDocument/2006/relationships/image" Target="../media/image62.png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4" Type="http://schemas.openxmlformats.org/officeDocument/2006/relationships/image" Target="../media/image61.png"/><Relationship Id="rId9" Type="http://schemas.openxmlformats.org/officeDocument/2006/relationships/image" Target="../media/image51.png"/><Relationship Id="rId1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84.png"/><Relationship Id="rId4" Type="http://schemas.openxmlformats.org/officeDocument/2006/relationships/image" Target="../media/image1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178481a0" TargetMode="External"/><Relationship Id="rId2" Type="http://schemas.openxmlformats.org/officeDocument/2006/relationships/hyperlink" Target="https://doi.org/10.1038/1781046a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81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5.png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5.png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ceptdraw.com/examples/diagram-of-a-stop-watch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11.jpeg"/><Relationship Id="rId7" Type="http://schemas.openxmlformats.org/officeDocument/2006/relationships/image" Target="../media/image112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nceptdraw.com/examples/diagram-of-a-stop-watch" TargetMode="External"/><Relationship Id="rId4" Type="http://schemas.openxmlformats.org/officeDocument/2006/relationships/image" Target="../media/image11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hyperlink" Target="https://www.conceptdraw.com/examples/diagram-of-a-stop-wat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520.png"/><Relationship Id="rId4" Type="http://schemas.openxmlformats.org/officeDocument/2006/relationships/image" Target="../media/image49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hyperlink" Target="https://www.conceptdraw.com/examples/diagram-of-a-stop-wat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520.png"/><Relationship Id="rId4" Type="http://schemas.openxmlformats.org/officeDocument/2006/relationships/image" Target="../media/image49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hyperlink" Target="https://www.conceptdraw.com/examples/diagram-of-a-stop-watch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5F8230-DBF7-6B42-B655-482F93B6C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altLang="zh-TW" dirty="0" err="1"/>
              <a:t>Preservation</a:t>
            </a:r>
            <a:r>
              <a:rPr lang="de-DE" altLang="zh-TW" dirty="0"/>
              <a:t> </a:t>
            </a:r>
            <a:r>
              <a:rPr lang="de-DE" altLang="zh-TW" dirty="0" err="1"/>
              <a:t>of</a:t>
            </a:r>
            <a:r>
              <a:rPr lang="de-DE" altLang="zh-TW" dirty="0"/>
              <a:t> Non-</a:t>
            </a:r>
            <a:r>
              <a:rPr lang="de-DE" altLang="zh-TW" dirty="0" err="1"/>
              <a:t>Classical</a:t>
            </a:r>
            <a:r>
              <a:rPr lang="de-DE" altLang="zh-TW" dirty="0"/>
              <a:t> Property in Quantum </a:t>
            </a:r>
            <a:r>
              <a:rPr lang="de-DE" altLang="zh-TW" dirty="0" err="1"/>
              <a:t>Memories</a:t>
            </a:r>
            <a:endParaRPr kumimoji="1"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BF78FEE-812F-AE47-8633-DCC8E6DAA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2226" y="4119888"/>
            <a:ext cx="9144000" cy="1655762"/>
          </a:xfrm>
        </p:spPr>
        <p:txBody>
          <a:bodyPr/>
          <a:lstStyle/>
          <a:p>
            <a:r>
              <a:rPr kumimoji="1" lang="en-US" altLang="zh-TW" dirty="0"/>
              <a:t>Yan-Cheng Wei</a:t>
            </a:r>
            <a:r>
              <a:rPr kumimoji="1" lang="en-US" altLang="zh-TW" baseline="30000" dirty="0"/>
              <a:t>*</a:t>
            </a:r>
            <a:r>
              <a:rPr kumimoji="1" lang="en-US" altLang="zh-TW" dirty="0"/>
              <a:t>, Yu-</a:t>
            </a:r>
            <a:r>
              <a:rPr kumimoji="1" lang="en-US" altLang="zh-TW" dirty="0" err="1"/>
              <a:t>Zhi</a:t>
            </a:r>
            <a:r>
              <a:rPr kumimoji="1" lang="en-US" altLang="zh-TW" dirty="0"/>
              <a:t> Tseng, and Ying-Cheng Chen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2815662-828B-7D43-BAAA-A410DC6991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535" y="4759634"/>
            <a:ext cx="1560692" cy="177351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4D9A626-31C0-8A41-921B-6840E93FCE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88" y="5018151"/>
            <a:ext cx="1526475" cy="151499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6C5DE20-ECF3-2740-85E9-E36AAEBA997D}"/>
              </a:ext>
            </a:extLst>
          </p:cNvPr>
          <p:cNvSpPr txBox="1"/>
          <p:nvPr/>
        </p:nvSpPr>
        <p:spPr>
          <a:xfrm>
            <a:off x="2963964" y="4488091"/>
            <a:ext cx="5815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2">
                    <a:lumMod val="50000"/>
                  </a:schemeClr>
                </a:solidFill>
                <a:latin typeface="Corbel Light" panose="020B0303020204020204" pitchFamily="34" charset="0"/>
              </a:rPr>
              <a:t>Institute of Atomic and Molecular Sciences, Academia </a:t>
            </a:r>
            <a:r>
              <a:rPr lang="en-US" altLang="zh-TW" dirty="0" err="1">
                <a:solidFill>
                  <a:schemeClr val="bg2">
                    <a:lumMod val="50000"/>
                  </a:schemeClr>
                </a:solidFill>
                <a:latin typeface="Corbel Light" panose="020B0303020204020204" pitchFamily="34" charset="0"/>
              </a:rPr>
              <a:t>Sinica</a:t>
            </a:r>
            <a:endParaRPr lang="en-US" altLang="zh-TW" dirty="0">
              <a:solidFill>
                <a:schemeClr val="bg2">
                  <a:lumMod val="50000"/>
                </a:schemeClr>
              </a:solidFill>
              <a:latin typeface="Corbel Light" panose="020B0303020204020204" pitchFamily="34" charset="0"/>
            </a:endParaRPr>
          </a:p>
          <a:p>
            <a:r>
              <a:rPr kumimoji="1" lang="en-US" altLang="zh-TW" dirty="0">
                <a:solidFill>
                  <a:schemeClr val="bg2">
                    <a:lumMod val="50000"/>
                  </a:schemeClr>
                </a:solidFill>
              </a:rPr>
              <a:t>Dept. of Physics, National Taiwan University</a:t>
            </a:r>
            <a:endParaRPr kumimoji="1"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5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4D0984-F858-5A47-812C-775634FD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Quantum Memory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091715-D0AB-5C40-9265-90A638147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8"/>
            <a:ext cx="10515600" cy="4351338"/>
          </a:xfrm>
        </p:spPr>
        <p:txBody>
          <a:bodyPr/>
          <a:lstStyle/>
          <a:p>
            <a:r>
              <a:rPr kumimoji="1" lang="en-US" altLang="zh-TW" dirty="0"/>
              <a:t>Preserve non-classical property</a:t>
            </a:r>
          </a:p>
          <a:p>
            <a:r>
              <a:rPr kumimoji="1" lang="en-US" altLang="zh-TW" dirty="0"/>
              <a:t>Storage efficiency</a:t>
            </a:r>
          </a:p>
          <a:p>
            <a:r>
              <a:rPr kumimoji="1" lang="en-US" altLang="zh-TW" dirty="0"/>
              <a:t>Delay Bandwidth Product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Fidelity</a:t>
            </a:r>
          </a:p>
          <a:p>
            <a:r>
              <a:rPr kumimoji="1" lang="en-US" altLang="zh-TW" dirty="0"/>
              <a:t>Multimode Capacity</a:t>
            </a:r>
          </a:p>
          <a:p>
            <a:pPr marL="0" indent="0">
              <a:buNone/>
            </a:pPr>
            <a:endParaRPr kumimoji="1"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0EB0ED4-59D5-D34A-9980-E178D588D7F2}"/>
              </a:ext>
            </a:extLst>
          </p:cNvPr>
          <p:cNvSpPr/>
          <p:nvPr/>
        </p:nvSpPr>
        <p:spPr>
          <a:xfrm>
            <a:off x="3114675" y="6228448"/>
            <a:ext cx="99869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TW" sz="1200" b="0" i="0" dirty="0" err="1">
                <a:solidFill>
                  <a:srgbClr val="222222"/>
                </a:solidFill>
                <a:effectLst/>
                <a:latin typeface="-apple-system"/>
              </a:rPr>
              <a:t>Lvovsky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, A., Sanders, B. &amp; Tittel, W. Optical </a:t>
            </a:r>
            <a:r>
              <a:rPr lang="de-DE" altLang="zh-TW" sz="1200" b="0" i="0" dirty="0" err="1">
                <a:solidFill>
                  <a:srgbClr val="222222"/>
                </a:solidFill>
                <a:effectLst/>
                <a:latin typeface="-apple-system"/>
              </a:rPr>
              <a:t>quantum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de-DE" altLang="zh-TW" sz="1200" b="0" i="0" dirty="0" err="1">
                <a:solidFill>
                  <a:srgbClr val="222222"/>
                </a:solidFill>
                <a:effectLst/>
                <a:latin typeface="-apple-system"/>
              </a:rPr>
              <a:t>memory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. </a:t>
            </a:r>
            <a:r>
              <a:rPr lang="de-DE" altLang="zh-TW" sz="1200" b="0" i="1" dirty="0">
                <a:solidFill>
                  <a:srgbClr val="222222"/>
                </a:solidFill>
                <a:effectLst/>
                <a:latin typeface="-apple-system"/>
              </a:rPr>
              <a:t>Nature Photon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de-DE" altLang="zh-TW" sz="1200" b="1" i="0" dirty="0">
                <a:solidFill>
                  <a:srgbClr val="222222"/>
                </a:solidFill>
                <a:effectLst/>
                <a:latin typeface="-apple-system"/>
              </a:rPr>
              <a:t>3, 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706–714 (2009). https://</a:t>
            </a:r>
            <a:r>
              <a:rPr lang="de-DE" altLang="zh-TW" sz="1200" b="0" i="0" dirty="0" err="1">
                <a:solidFill>
                  <a:srgbClr val="222222"/>
                </a:solidFill>
                <a:effectLst/>
                <a:latin typeface="-apple-system"/>
              </a:rPr>
              <a:t>doi.org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/10.1038/nphoton.2009.231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4598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4D0984-F858-5A47-812C-775634FD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Quantum Memory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091715-D0AB-5C40-9265-90A638147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8"/>
            <a:ext cx="10515600" cy="4351338"/>
          </a:xfrm>
        </p:spPr>
        <p:txBody>
          <a:bodyPr/>
          <a:lstStyle/>
          <a:p>
            <a:r>
              <a:rPr kumimoji="1" lang="en-US" altLang="zh-TW" dirty="0"/>
              <a:t>Preserve non-classical property</a:t>
            </a:r>
          </a:p>
          <a:p>
            <a:r>
              <a:rPr kumimoji="1" lang="en-US" altLang="zh-TW" dirty="0"/>
              <a:t>Storage efficiency</a:t>
            </a:r>
          </a:p>
          <a:p>
            <a:r>
              <a:rPr kumimoji="1" lang="en-US" altLang="zh-TW" dirty="0"/>
              <a:t>Delay Bandwidth Product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Fidelity</a:t>
            </a:r>
          </a:p>
          <a:p>
            <a:r>
              <a:rPr kumimoji="1" lang="en-US" altLang="zh-TW" dirty="0"/>
              <a:t>Multimode Capacity</a:t>
            </a:r>
          </a:p>
          <a:p>
            <a:pPr marL="0" indent="0">
              <a:buNone/>
            </a:pPr>
            <a:endParaRPr kumimoji="1"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0EB0ED4-59D5-D34A-9980-E178D588D7F2}"/>
              </a:ext>
            </a:extLst>
          </p:cNvPr>
          <p:cNvSpPr/>
          <p:nvPr/>
        </p:nvSpPr>
        <p:spPr>
          <a:xfrm>
            <a:off x="3114675" y="6228448"/>
            <a:ext cx="99869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TW" sz="1200" b="0" i="0" dirty="0" err="1">
                <a:solidFill>
                  <a:srgbClr val="222222"/>
                </a:solidFill>
                <a:effectLst/>
                <a:latin typeface="-apple-system"/>
              </a:rPr>
              <a:t>Lvovsky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, A., Sanders, B. &amp; Tittel, W. Optical </a:t>
            </a:r>
            <a:r>
              <a:rPr lang="de-DE" altLang="zh-TW" sz="1200" b="0" i="0" dirty="0" err="1">
                <a:solidFill>
                  <a:srgbClr val="222222"/>
                </a:solidFill>
                <a:effectLst/>
                <a:latin typeface="-apple-system"/>
              </a:rPr>
              <a:t>quantum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de-DE" altLang="zh-TW" sz="1200" b="0" i="0" dirty="0" err="1">
                <a:solidFill>
                  <a:srgbClr val="222222"/>
                </a:solidFill>
                <a:effectLst/>
                <a:latin typeface="-apple-system"/>
              </a:rPr>
              <a:t>memory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. </a:t>
            </a:r>
            <a:r>
              <a:rPr lang="de-DE" altLang="zh-TW" sz="1200" b="0" i="1" dirty="0">
                <a:solidFill>
                  <a:srgbClr val="222222"/>
                </a:solidFill>
                <a:effectLst/>
                <a:latin typeface="-apple-system"/>
              </a:rPr>
              <a:t>Nature Photon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de-DE" altLang="zh-TW" sz="1200" b="1" i="0" dirty="0">
                <a:solidFill>
                  <a:srgbClr val="222222"/>
                </a:solidFill>
                <a:effectLst/>
                <a:latin typeface="-apple-system"/>
              </a:rPr>
              <a:t>3, 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706–714 (2009). https://</a:t>
            </a:r>
            <a:r>
              <a:rPr lang="de-DE" altLang="zh-TW" sz="1200" b="0" i="0" dirty="0" err="1">
                <a:solidFill>
                  <a:srgbClr val="222222"/>
                </a:solidFill>
                <a:effectLst/>
                <a:latin typeface="-apple-system"/>
              </a:rPr>
              <a:t>doi.org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/10.1038/nphoton.2009.231</a:t>
            </a:r>
            <a:endParaRPr lang="zh-TW" altLang="en-US" sz="12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E19FD31-7726-9840-AC81-B70C16B5DA27}"/>
              </a:ext>
            </a:extLst>
          </p:cNvPr>
          <p:cNvSpPr/>
          <p:nvPr/>
        </p:nvSpPr>
        <p:spPr>
          <a:xfrm>
            <a:off x="485775" y="1557338"/>
            <a:ext cx="5629275" cy="16716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F7D72B6-F0DD-4A44-BCD7-AE3CD6BD847E}"/>
              </a:ext>
            </a:extLst>
          </p:cNvPr>
          <p:cNvSpPr/>
          <p:nvPr/>
        </p:nvSpPr>
        <p:spPr>
          <a:xfrm>
            <a:off x="485774" y="3657599"/>
            <a:ext cx="5757864" cy="107156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4DF73C9-3077-6546-A624-310198CDE253}"/>
              </a:ext>
            </a:extLst>
          </p:cNvPr>
          <p:cNvSpPr txBox="1"/>
          <p:nvPr/>
        </p:nvSpPr>
        <p:spPr>
          <a:xfrm>
            <a:off x="6367463" y="4453041"/>
            <a:ext cx="132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C000"/>
                </a:solidFill>
              </a:rPr>
              <a:t>Future work</a:t>
            </a:r>
            <a:endParaRPr kumimoji="1" lang="zh-TW" altLang="en-US" dirty="0">
              <a:solidFill>
                <a:srgbClr val="FFC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E264D79-3895-2540-9644-4D9E8A39C1E2}"/>
              </a:ext>
            </a:extLst>
          </p:cNvPr>
          <p:cNvSpPr txBox="1"/>
          <p:nvPr/>
        </p:nvSpPr>
        <p:spPr>
          <a:xfrm>
            <a:off x="6238875" y="2911746"/>
            <a:ext cx="111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This Work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23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D1B419-DECB-C244-99FB-32160D7E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3F11EE-7524-AF47-BF0D-F088E99C7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Experimental Scheme</a:t>
            </a:r>
          </a:p>
          <a:p>
            <a:r>
              <a:rPr kumimoji="1" lang="en-US" altLang="zh-TW" dirty="0"/>
              <a:t>Experimental Design</a:t>
            </a:r>
          </a:p>
          <a:p>
            <a:r>
              <a:rPr kumimoji="1" lang="en-US" altLang="zh-TW" dirty="0"/>
              <a:t>Shaping technique</a:t>
            </a:r>
          </a:p>
          <a:p>
            <a:r>
              <a:rPr kumimoji="1" lang="en-US" altLang="zh-TW" dirty="0"/>
              <a:t>Results</a:t>
            </a:r>
          </a:p>
          <a:p>
            <a:r>
              <a:rPr kumimoji="1" lang="en-US" altLang="zh-TW" dirty="0"/>
              <a:t>Future plan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6974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ECE9D6-5797-924E-BCB8-E28611AF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3512"/>
            <a:ext cx="5214938" cy="948603"/>
          </a:xfrm>
        </p:spPr>
        <p:txBody>
          <a:bodyPr/>
          <a:lstStyle/>
          <a:p>
            <a:r>
              <a:rPr kumimoji="1" lang="en-US" altLang="zh-TW" dirty="0"/>
              <a:t>Single Photon Source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042242-8B47-9C4F-9434-8DD2778EF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3" y="1025525"/>
            <a:ext cx="10515600" cy="4351338"/>
          </a:xfrm>
        </p:spPr>
        <p:txBody>
          <a:bodyPr/>
          <a:lstStyle/>
          <a:p>
            <a:r>
              <a:rPr kumimoji="1" lang="en-US" altLang="zh-TW" dirty="0"/>
              <a:t>Four - Wave Mixing Process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Raman transitions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Single atoms in the cavity</a:t>
            </a:r>
            <a:endParaRPr kumimoji="1" lang="zh-TW" altLang="en-US" dirty="0"/>
          </a:p>
          <a:p>
            <a:pPr marL="0" indent="0">
              <a:buNone/>
            </a:pPr>
            <a:endParaRPr kumimoji="1" lang="en-US" altLang="zh-TW" dirty="0"/>
          </a:p>
          <a:p>
            <a:r>
              <a:rPr kumimoji="1" lang="en-US" altLang="zh-TW" dirty="0"/>
              <a:t>SPDC Process (THz)</a:t>
            </a:r>
          </a:p>
          <a:p>
            <a:pPr lvl="1"/>
            <a:r>
              <a:rPr kumimoji="1" lang="en-US" altLang="zh-TW" dirty="0"/>
              <a:t>Cavity-enhanced (MHz)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C34C746-2F54-2D43-897E-BD1DC8BE663E}"/>
              </a:ext>
            </a:extLst>
          </p:cNvPr>
          <p:cNvSpPr txBox="1"/>
          <p:nvPr/>
        </p:nvSpPr>
        <p:spPr>
          <a:xfrm>
            <a:off x="0" y="5191687"/>
            <a:ext cx="11446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TW" sz="1200" dirty="0"/>
              <a:t>1. S. Du, P. </a:t>
            </a:r>
            <a:r>
              <a:rPr lang="de-DE" altLang="zh-TW" sz="1200" dirty="0" err="1"/>
              <a:t>Kolchin</a:t>
            </a:r>
            <a:r>
              <a:rPr lang="de-DE" altLang="zh-TW" sz="1200" dirty="0"/>
              <a:t>, C. </a:t>
            </a:r>
            <a:r>
              <a:rPr lang="de-DE" altLang="zh-TW" sz="1200" dirty="0" err="1"/>
              <a:t>Belthangady</a:t>
            </a:r>
            <a:r>
              <a:rPr lang="de-DE" altLang="zh-TW" sz="1200" dirty="0"/>
              <a:t>, G. Y. Yin,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S. E. Harris,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</a:t>
            </a:r>
            <a:r>
              <a:rPr lang="de-DE" altLang="zh-TW" sz="1200" dirty="0" err="1"/>
              <a:t>Lett</a:t>
            </a:r>
            <a:r>
              <a:rPr lang="de-DE" altLang="zh-TW" sz="1200" dirty="0"/>
              <a:t>. 100, 183603 (2008).</a:t>
            </a:r>
          </a:p>
          <a:p>
            <a:r>
              <a:rPr lang="de-DE" altLang="zh-TW" sz="1200" dirty="0"/>
              <a:t>2. J. </a:t>
            </a:r>
            <a:r>
              <a:rPr lang="de-DE" altLang="zh-TW" sz="1200" dirty="0" err="1"/>
              <a:t>McKeever</a:t>
            </a:r>
            <a:r>
              <a:rPr lang="de-DE" altLang="zh-TW" sz="1200" dirty="0"/>
              <a:t>, A. </a:t>
            </a:r>
            <a:r>
              <a:rPr lang="de-DE" altLang="zh-TW" sz="1200" dirty="0" err="1"/>
              <a:t>Boca</a:t>
            </a:r>
            <a:r>
              <a:rPr lang="de-DE" altLang="zh-TW" sz="1200" dirty="0"/>
              <a:t>, A. D. </a:t>
            </a:r>
            <a:r>
              <a:rPr lang="de-DE" altLang="zh-TW" sz="1200" dirty="0" err="1"/>
              <a:t>Boozer</a:t>
            </a:r>
            <a:r>
              <a:rPr lang="de-DE" altLang="zh-TW" sz="1200" dirty="0"/>
              <a:t>, R. Miller, J. R. Buck, A. </a:t>
            </a:r>
            <a:r>
              <a:rPr lang="de-DE" altLang="zh-TW" sz="1200" dirty="0" err="1"/>
              <a:t>Kuzmich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H. J. </a:t>
            </a:r>
            <a:r>
              <a:rPr lang="de-DE" altLang="zh-TW" sz="1200" dirty="0" err="1"/>
              <a:t>Kimble</a:t>
            </a:r>
            <a:r>
              <a:rPr lang="de-DE" altLang="zh-TW" sz="1200" dirty="0"/>
              <a:t>, Science 303, 1992 (2004).</a:t>
            </a:r>
          </a:p>
          <a:p>
            <a:r>
              <a:rPr lang="de-DE" altLang="zh-TW" sz="1200" dirty="0"/>
              <a:t>3. C. W. Chou, S. V. </a:t>
            </a:r>
            <a:r>
              <a:rPr lang="de-DE" altLang="zh-TW" sz="1200" dirty="0" err="1"/>
              <a:t>Polyakov</a:t>
            </a:r>
            <a:r>
              <a:rPr lang="de-DE" altLang="zh-TW" sz="1200" dirty="0"/>
              <a:t>, A. </a:t>
            </a:r>
            <a:r>
              <a:rPr lang="de-DE" altLang="zh-TW" sz="1200" dirty="0" err="1"/>
              <a:t>Kuzmich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H. </a:t>
            </a:r>
            <a:r>
              <a:rPr lang="de-DE" altLang="zh-TW" sz="1200" dirty="0" err="1"/>
              <a:t>J.Kimble</a:t>
            </a:r>
            <a:r>
              <a:rPr lang="de-DE" altLang="zh-TW" sz="1200" dirty="0"/>
              <a:t>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</a:t>
            </a:r>
            <a:r>
              <a:rPr lang="de-DE" altLang="zh-TW" sz="1200" dirty="0" err="1"/>
              <a:t>Lett</a:t>
            </a:r>
            <a:r>
              <a:rPr lang="de-DE" altLang="zh-TW" sz="1200" dirty="0"/>
              <a:t>. 92, 213601 (2004).</a:t>
            </a:r>
          </a:p>
          <a:p>
            <a:r>
              <a:rPr lang="de-DE" altLang="zh-TW" sz="1200" dirty="0"/>
              <a:t>4. X.-H. Bao, Y. Qian, J. Yang, H. Zhang, Z.-B. </a:t>
            </a:r>
            <a:r>
              <a:rPr lang="de-DE" altLang="zh-TW" sz="1200" dirty="0" err="1"/>
              <a:t>Chen,T</a:t>
            </a:r>
            <a:r>
              <a:rPr lang="de-DE" altLang="zh-TW" sz="1200" dirty="0"/>
              <a:t>. Yang,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J.-W. Pan,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</a:t>
            </a:r>
            <a:r>
              <a:rPr lang="de-DE" altLang="zh-TW" sz="1200" dirty="0" err="1"/>
              <a:t>Lett</a:t>
            </a:r>
            <a:r>
              <a:rPr lang="de-DE" altLang="zh-TW" sz="1200" dirty="0"/>
              <a:t>. 101, 190501 (2008).</a:t>
            </a:r>
          </a:p>
          <a:p>
            <a:r>
              <a:rPr lang="de-DE" altLang="zh-TW" sz="1200" dirty="0"/>
              <a:t>5. C. Clausen, I. </a:t>
            </a:r>
            <a:r>
              <a:rPr lang="de-DE" altLang="zh-TW" sz="1200" dirty="0" err="1"/>
              <a:t>Usmani</a:t>
            </a:r>
            <a:r>
              <a:rPr lang="de-DE" altLang="zh-TW" sz="1200" dirty="0"/>
              <a:t>, F. </a:t>
            </a:r>
            <a:r>
              <a:rPr lang="de-DE" altLang="zh-TW" sz="1200" dirty="0" err="1"/>
              <a:t>Bussires</a:t>
            </a:r>
            <a:r>
              <a:rPr lang="de-DE" altLang="zh-TW" sz="1200" dirty="0"/>
              <a:t>, N. </a:t>
            </a:r>
            <a:r>
              <a:rPr lang="de-DE" altLang="zh-TW" sz="1200" dirty="0" err="1"/>
              <a:t>Sangouard</a:t>
            </a:r>
            <a:r>
              <a:rPr lang="de-DE" altLang="zh-TW" sz="1200" dirty="0"/>
              <a:t>, M. </a:t>
            </a:r>
            <a:r>
              <a:rPr lang="de-DE" altLang="zh-TW" sz="1200" dirty="0" err="1"/>
              <a:t>Afzlius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H. de Riedmatten, Nature 469, 508 (2011).</a:t>
            </a:r>
          </a:p>
          <a:p>
            <a:r>
              <a:rPr lang="de-DE" altLang="zh-TW" sz="1200" dirty="0"/>
              <a:t>6. H. Zhang, X.-M. Jin, J. Yang, H.-N. Dai, S.-J. Yang, T.- M. Zhao, J. Rui, Y. He, X. Jiang, F. Yang, G.-S. Pan, Z.-S. Yuan, Y. Deng, Z.-B. Chen, X.-H. Bao, S. Chen, B. Zhao,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J.-W. Pan, Nature </a:t>
            </a:r>
            <a:r>
              <a:rPr lang="de-DE" altLang="zh-TW" sz="1200" dirty="0" err="1"/>
              <a:t>Photonics</a:t>
            </a:r>
            <a:r>
              <a:rPr lang="de-DE" altLang="zh-TW" sz="1200" dirty="0"/>
              <a:t> 5, 628 (2011).</a:t>
            </a:r>
          </a:p>
          <a:p>
            <a:r>
              <a:rPr lang="de-DE" altLang="zh-TW" sz="1200" dirty="0"/>
              <a:t>7. Specht, H., </a:t>
            </a:r>
            <a:r>
              <a:rPr lang="de-DE" altLang="zh-TW" sz="1200" dirty="0" err="1"/>
              <a:t>Nölleke</a:t>
            </a:r>
            <a:r>
              <a:rPr lang="de-DE" altLang="zh-TW" sz="1200" dirty="0"/>
              <a:t>, C., </a:t>
            </a:r>
            <a:r>
              <a:rPr lang="de-DE" altLang="zh-TW" sz="1200" dirty="0" err="1"/>
              <a:t>Reiserer</a:t>
            </a:r>
            <a:r>
              <a:rPr lang="de-DE" altLang="zh-TW" sz="1200" dirty="0"/>
              <a:t>, A. </a:t>
            </a:r>
            <a:r>
              <a:rPr lang="de-DE" altLang="zh-TW" sz="1200" i="1" dirty="0"/>
              <a:t>et al.</a:t>
            </a:r>
            <a:r>
              <a:rPr lang="de-DE" altLang="zh-TW" sz="1200" dirty="0"/>
              <a:t> A single-atom </a:t>
            </a:r>
            <a:r>
              <a:rPr lang="de-DE" altLang="zh-TW" sz="1200" dirty="0" err="1"/>
              <a:t>quantum</a:t>
            </a:r>
            <a:r>
              <a:rPr lang="de-DE" altLang="zh-TW" sz="1200" dirty="0"/>
              <a:t> </a:t>
            </a:r>
            <a:r>
              <a:rPr lang="de-DE" altLang="zh-TW" sz="1200" dirty="0" err="1"/>
              <a:t>memory</a:t>
            </a:r>
            <a:r>
              <a:rPr lang="de-DE" altLang="zh-TW" sz="1200" dirty="0"/>
              <a:t>. </a:t>
            </a:r>
            <a:r>
              <a:rPr lang="de-DE" altLang="zh-TW" sz="1200" i="1" dirty="0"/>
              <a:t>Nature</a:t>
            </a:r>
            <a:r>
              <a:rPr lang="de-DE" altLang="zh-TW" sz="1200" dirty="0"/>
              <a:t> </a:t>
            </a:r>
            <a:r>
              <a:rPr lang="de-DE" altLang="zh-TW" sz="1200" b="1" dirty="0"/>
              <a:t>473, </a:t>
            </a:r>
            <a:r>
              <a:rPr lang="de-DE" altLang="zh-TW" sz="1200" dirty="0"/>
              <a:t>190–193 (2011)</a:t>
            </a:r>
          </a:p>
          <a:p>
            <a:r>
              <a:rPr lang="de-DE" altLang="zh-TW" sz="1200" dirty="0"/>
              <a:t>8. P S </a:t>
            </a:r>
            <a:r>
              <a:rPr lang="de-DE" altLang="zh-TW" sz="1200" dirty="0" err="1"/>
              <a:t>Michelberger</a:t>
            </a:r>
            <a:r>
              <a:rPr lang="de-DE" altLang="zh-TW" sz="1200" dirty="0"/>
              <a:t> et al 2015 New J. Phys. 17 043006</a:t>
            </a:r>
          </a:p>
          <a:p>
            <a:endParaRPr lang="de-DE" altLang="zh-TW" sz="1200" dirty="0"/>
          </a:p>
          <a:p>
            <a:endParaRPr lang="de-DE" altLang="zh-TW" sz="1200" dirty="0"/>
          </a:p>
          <a:p>
            <a:endParaRPr kumimoji="1" lang="zh-TW" altLang="en-US" sz="12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5A4D91F-F853-D64F-9148-67C850B0874F}"/>
              </a:ext>
            </a:extLst>
          </p:cNvPr>
          <p:cNvSpPr txBox="1">
            <a:spLocks/>
          </p:cNvSpPr>
          <p:nvPr/>
        </p:nvSpPr>
        <p:spPr>
          <a:xfrm>
            <a:off x="7153275" y="-163513"/>
            <a:ext cx="5214938" cy="948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dirty="0"/>
              <a:t>Quantum Memory</a:t>
            </a:r>
            <a:endParaRPr kumimoji="1" lang="zh-TW" altLang="en-US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003027F0-BA20-604E-B323-D6058E5E955A}"/>
              </a:ext>
            </a:extLst>
          </p:cNvPr>
          <p:cNvSpPr txBox="1">
            <a:spLocks/>
          </p:cNvSpPr>
          <p:nvPr/>
        </p:nvSpPr>
        <p:spPr>
          <a:xfrm>
            <a:off x="6934200" y="10255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dirty="0"/>
              <a:t>Free space atomic ensemble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Warm atomic vapor</a:t>
            </a:r>
          </a:p>
          <a:p>
            <a:endParaRPr kumimoji="1" lang="en-US" altLang="zh-TW" dirty="0"/>
          </a:p>
          <a:p>
            <a:r>
              <a:rPr lang="de-DE" altLang="zh-TW" dirty="0"/>
              <a:t>Rare-</a:t>
            </a:r>
            <a:r>
              <a:rPr lang="de-DE" altLang="zh-TW" dirty="0" err="1"/>
              <a:t>earth</a:t>
            </a:r>
            <a:r>
              <a:rPr lang="de-DE" altLang="zh-TW" dirty="0"/>
              <a:t>-</a:t>
            </a:r>
            <a:r>
              <a:rPr lang="de-DE" altLang="zh-TW" dirty="0" err="1"/>
              <a:t>doped</a:t>
            </a:r>
            <a:r>
              <a:rPr lang="de-DE" altLang="zh-TW" dirty="0"/>
              <a:t> </a:t>
            </a:r>
            <a:r>
              <a:rPr lang="de-DE" altLang="zh-TW" dirty="0" err="1"/>
              <a:t>crystals</a:t>
            </a:r>
            <a:endParaRPr lang="de-DE" altLang="zh-TW" dirty="0"/>
          </a:p>
          <a:p>
            <a:endParaRPr lang="de-DE" altLang="zh-TW" dirty="0"/>
          </a:p>
          <a:p>
            <a:r>
              <a:rPr lang="de-DE" altLang="zh-TW" dirty="0"/>
              <a:t>Single-atom </a:t>
            </a:r>
            <a:r>
              <a:rPr lang="de-DE" altLang="zh-TW" dirty="0" err="1"/>
              <a:t>quantum</a:t>
            </a:r>
            <a:r>
              <a:rPr lang="de-DE" altLang="zh-TW" dirty="0"/>
              <a:t> </a:t>
            </a:r>
            <a:r>
              <a:rPr lang="de-DE" altLang="zh-TW" dirty="0" err="1"/>
              <a:t>memory</a:t>
            </a:r>
            <a:endParaRPr lang="de-DE" altLang="zh-TW" dirty="0"/>
          </a:p>
          <a:p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11249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ECE9D6-5797-924E-BCB8-E28611AF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3512"/>
            <a:ext cx="5214938" cy="948603"/>
          </a:xfrm>
        </p:spPr>
        <p:txBody>
          <a:bodyPr/>
          <a:lstStyle/>
          <a:p>
            <a:r>
              <a:rPr kumimoji="1" lang="en-US" altLang="zh-TW" dirty="0"/>
              <a:t>Single Photon Source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042242-8B47-9C4F-9434-8DD2778EF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3" y="1025525"/>
            <a:ext cx="10515600" cy="4351338"/>
          </a:xfrm>
        </p:spPr>
        <p:txBody>
          <a:bodyPr/>
          <a:lstStyle/>
          <a:p>
            <a:r>
              <a:rPr kumimoji="1" lang="en-US" altLang="zh-TW" dirty="0"/>
              <a:t>Four - Wave Mixing Process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Raman transitions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Single atoms in the cavity</a:t>
            </a:r>
            <a:endParaRPr kumimoji="1" lang="zh-TW" altLang="en-US" dirty="0"/>
          </a:p>
          <a:p>
            <a:pPr marL="0" indent="0">
              <a:buNone/>
            </a:pPr>
            <a:endParaRPr kumimoji="1" lang="en-US" altLang="zh-TW" dirty="0"/>
          </a:p>
          <a:p>
            <a:r>
              <a:rPr kumimoji="1" lang="en-US" altLang="zh-TW" dirty="0"/>
              <a:t>SPDC Process (THz)</a:t>
            </a:r>
          </a:p>
          <a:p>
            <a:pPr lvl="1"/>
            <a:r>
              <a:rPr kumimoji="1" lang="en-US" altLang="zh-TW" dirty="0"/>
              <a:t>Cavity-enhanced (MHz)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C34C746-2F54-2D43-897E-BD1DC8BE663E}"/>
              </a:ext>
            </a:extLst>
          </p:cNvPr>
          <p:cNvSpPr txBox="1"/>
          <p:nvPr/>
        </p:nvSpPr>
        <p:spPr>
          <a:xfrm>
            <a:off x="0" y="5191687"/>
            <a:ext cx="11446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TW" sz="1200" dirty="0"/>
              <a:t>1. S. Du, P. </a:t>
            </a:r>
            <a:r>
              <a:rPr lang="de-DE" altLang="zh-TW" sz="1200" dirty="0" err="1"/>
              <a:t>Kolchin</a:t>
            </a:r>
            <a:r>
              <a:rPr lang="de-DE" altLang="zh-TW" sz="1200" dirty="0"/>
              <a:t>, C. </a:t>
            </a:r>
            <a:r>
              <a:rPr lang="de-DE" altLang="zh-TW" sz="1200" dirty="0" err="1"/>
              <a:t>Belthangady</a:t>
            </a:r>
            <a:r>
              <a:rPr lang="de-DE" altLang="zh-TW" sz="1200" dirty="0"/>
              <a:t>, G. Y. Yin,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S. E. Harris,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</a:t>
            </a:r>
            <a:r>
              <a:rPr lang="de-DE" altLang="zh-TW" sz="1200" dirty="0" err="1"/>
              <a:t>Lett</a:t>
            </a:r>
            <a:r>
              <a:rPr lang="de-DE" altLang="zh-TW" sz="1200" dirty="0"/>
              <a:t>. 100, 183603 (2008).</a:t>
            </a:r>
          </a:p>
          <a:p>
            <a:r>
              <a:rPr lang="de-DE" altLang="zh-TW" sz="1200" dirty="0"/>
              <a:t>2. J. </a:t>
            </a:r>
            <a:r>
              <a:rPr lang="de-DE" altLang="zh-TW" sz="1200" dirty="0" err="1"/>
              <a:t>McKeever</a:t>
            </a:r>
            <a:r>
              <a:rPr lang="de-DE" altLang="zh-TW" sz="1200" dirty="0"/>
              <a:t>, A. </a:t>
            </a:r>
            <a:r>
              <a:rPr lang="de-DE" altLang="zh-TW" sz="1200" dirty="0" err="1"/>
              <a:t>Boca</a:t>
            </a:r>
            <a:r>
              <a:rPr lang="de-DE" altLang="zh-TW" sz="1200" dirty="0"/>
              <a:t>, A. D. </a:t>
            </a:r>
            <a:r>
              <a:rPr lang="de-DE" altLang="zh-TW" sz="1200" dirty="0" err="1"/>
              <a:t>Boozer</a:t>
            </a:r>
            <a:r>
              <a:rPr lang="de-DE" altLang="zh-TW" sz="1200" dirty="0"/>
              <a:t>, R. Miller, J. R. Buck, A. </a:t>
            </a:r>
            <a:r>
              <a:rPr lang="de-DE" altLang="zh-TW" sz="1200" dirty="0" err="1"/>
              <a:t>Kuzmich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H. J. </a:t>
            </a:r>
            <a:r>
              <a:rPr lang="de-DE" altLang="zh-TW" sz="1200" dirty="0" err="1"/>
              <a:t>Kimble</a:t>
            </a:r>
            <a:r>
              <a:rPr lang="de-DE" altLang="zh-TW" sz="1200" dirty="0"/>
              <a:t>, Science 303, 1992 (2004).</a:t>
            </a:r>
          </a:p>
          <a:p>
            <a:r>
              <a:rPr lang="de-DE" altLang="zh-TW" sz="1200" dirty="0"/>
              <a:t>3. C. W. Chou, S. V. </a:t>
            </a:r>
            <a:r>
              <a:rPr lang="de-DE" altLang="zh-TW" sz="1200" dirty="0" err="1"/>
              <a:t>Polyakov</a:t>
            </a:r>
            <a:r>
              <a:rPr lang="de-DE" altLang="zh-TW" sz="1200" dirty="0"/>
              <a:t>, A. </a:t>
            </a:r>
            <a:r>
              <a:rPr lang="de-DE" altLang="zh-TW" sz="1200" dirty="0" err="1"/>
              <a:t>Kuzmich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H. </a:t>
            </a:r>
            <a:r>
              <a:rPr lang="de-DE" altLang="zh-TW" sz="1200" dirty="0" err="1"/>
              <a:t>J.Kimble</a:t>
            </a:r>
            <a:r>
              <a:rPr lang="de-DE" altLang="zh-TW" sz="1200" dirty="0"/>
              <a:t>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</a:t>
            </a:r>
            <a:r>
              <a:rPr lang="de-DE" altLang="zh-TW" sz="1200" dirty="0" err="1"/>
              <a:t>Lett</a:t>
            </a:r>
            <a:r>
              <a:rPr lang="de-DE" altLang="zh-TW" sz="1200" dirty="0"/>
              <a:t>. 92, 213601 (2004).</a:t>
            </a:r>
          </a:p>
          <a:p>
            <a:r>
              <a:rPr lang="de-DE" altLang="zh-TW" sz="1200" dirty="0"/>
              <a:t>4. X.-H. Bao, Y. Qian, J. Yang, H. Zhang, Z.-B. </a:t>
            </a:r>
            <a:r>
              <a:rPr lang="de-DE" altLang="zh-TW" sz="1200" dirty="0" err="1"/>
              <a:t>Chen,T</a:t>
            </a:r>
            <a:r>
              <a:rPr lang="de-DE" altLang="zh-TW" sz="1200" dirty="0"/>
              <a:t>. Yang,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J.-W. Pan,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</a:t>
            </a:r>
            <a:r>
              <a:rPr lang="de-DE" altLang="zh-TW" sz="1200" dirty="0" err="1"/>
              <a:t>Lett</a:t>
            </a:r>
            <a:r>
              <a:rPr lang="de-DE" altLang="zh-TW" sz="1200" dirty="0"/>
              <a:t>. 101, 190501 (2008).</a:t>
            </a:r>
          </a:p>
          <a:p>
            <a:r>
              <a:rPr lang="de-DE" altLang="zh-TW" sz="1200" dirty="0"/>
              <a:t>5. C. Clausen, I. </a:t>
            </a:r>
            <a:r>
              <a:rPr lang="de-DE" altLang="zh-TW" sz="1200" dirty="0" err="1"/>
              <a:t>Usmani</a:t>
            </a:r>
            <a:r>
              <a:rPr lang="de-DE" altLang="zh-TW" sz="1200" dirty="0"/>
              <a:t>, F. </a:t>
            </a:r>
            <a:r>
              <a:rPr lang="de-DE" altLang="zh-TW" sz="1200" dirty="0" err="1"/>
              <a:t>Bussires</a:t>
            </a:r>
            <a:r>
              <a:rPr lang="de-DE" altLang="zh-TW" sz="1200" dirty="0"/>
              <a:t>, N. </a:t>
            </a:r>
            <a:r>
              <a:rPr lang="de-DE" altLang="zh-TW" sz="1200" dirty="0" err="1"/>
              <a:t>Sangouard</a:t>
            </a:r>
            <a:r>
              <a:rPr lang="de-DE" altLang="zh-TW" sz="1200" dirty="0"/>
              <a:t>, M. </a:t>
            </a:r>
            <a:r>
              <a:rPr lang="de-DE" altLang="zh-TW" sz="1200" dirty="0" err="1"/>
              <a:t>Afzlius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H. de Riedmatten, Nature 469, 508 (2011).</a:t>
            </a:r>
          </a:p>
          <a:p>
            <a:r>
              <a:rPr lang="de-DE" altLang="zh-TW" sz="1200" dirty="0"/>
              <a:t>6. H. Zhang, X.-M. Jin, J. Yang, H.-N. Dai, S.-J. Yang, T.- M. Zhao, J. Rui, Y. He, X. Jiang, F. Yang, G.-S. Pan, Z.-S. Yuan, Y. Deng, Z.-B. Chen, X.-H. Bao, S. Chen, B. Zhao,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J.-W. Pan, Nature </a:t>
            </a:r>
            <a:r>
              <a:rPr lang="de-DE" altLang="zh-TW" sz="1200" dirty="0" err="1"/>
              <a:t>Photonics</a:t>
            </a:r>
            <a:r>
              <a:rPr lang="de-DE" altLang="zh-TW" sz="1200" dirty="0"/>
              <a:t> 5, 628 (2011).</a:t>
            </a:r>
          </a:p>
          <a:p>
            <a:r>
              <a:rPr lang="de-DE" altLang="zh-TW" sz="1200" dirty="0"/>
              <a:t>7. Specht, H., </a:t>
            </a:r>
            <a:r>
              <a:rPr lang="de-DE" altLang="zh-TW" sz="1200" dirty="0" err="1"/>
              <a:t>Nölleke</a:t>
            </a:r>
            <a:r>
              <a:rPr lang="de-DE" altLang="zh-TW" sz="1200" dirty="0"/>
              <a:t>, C., </a:t>
            </a:r>
            <a:r>
              <a:rPr lang="de-DE" altLang="zh-TW" sz="1200" dirty="0" err="1"/>
              <a:t>Reiserer</a:t>
            </a:r>
            <a:r>
              <a:rPr lang="de-DE" altLang="zh-TW" sz="1200" dirty="0"/>
              <a:t>, A. </a:t>
            </a:r>
            <a:r>
              <a:rPr lang="de-DE" altLang="zh-TW" sz="1200" i="1" dirty="0"/>
              <a:t>et al.</a:t>
            </a:r>
            <a:r>
              <a:rPr lang="de-DE" altLang="zh-TW" sz="1200" dirty="0"/>
              <a:t> A single-atom </a:t>
            </a:r>
            <a:r>
              <a:rPr lang="de-DE" altLang="zh-TW" sz="1200" dirty="0" err="1"/>
              <a:t>quantum</a:t>
            </a:r>
            <a:r>
              <a:rPr lang="de-DE" altLang="zh-TW" sz="1200" dirty="0"/>
              <a:t> </a:t>
            </a:r>
            <a:r>
              <a:rPr lang="de-DE" altLang="zh-TW" sz="1200" dirty="0" err="1"/>
              <a:t>memory</a:t>
            </a:r>
            <a:r>
              <a:rPr lang="de-DE" altLang="zh-TW" sz="1200" dirty="0"/>
              <a:t>. </a:t>
            </a:r>
            <a:r>
              <a:rPr lang="de-DE" altLang="zh-TW" sz="1200" i="1" dirty="0"/>
              <a:t>Nature</a:t>
            </a:r>
            <a:r>
              <a:rPr lang="de-DE" altLang="zh-TW" sz="1200" dirty="0"/>
              <a:t> </a:t>
            </a:r>
            <a:r>
              <a:rPr lang="de-DE" altLang="zh-TW" sz="1200" b="1" dirty="0"/>
              <a:t>473, </a:t>
            </a:r>
            <a:r>
              <a:rPr lang="de-DE" altLang="zh-TW" sz="1200" dirty="0"/>
              <a:t>190–193 (2011)</a:t>
            </a:r>
          </a:p>
          <a:p>
            <a:r>
              <a:rPr lang="de-DE" altLang="zh-TW" sz="1200" dirty="0"/>
              <a:t>8. P S </a:t>
            </a:r>
            <a:r>
              <a:rPr lang="de-DE" altLang="zh-TW" sz="1200" dirty="0" err="1"/>
              <a:t>Michelberger</a:t>
            </a:r>
            <a:r>
              <a:rPr lang="de-DE" altLang="zh-TW" sz="1200" dirty="0"/>
              <a:t> et al 2015 New J. Phys. 17 043006</a:t>
            </a:r>
          </a:p>
          <a:p>
            <a:endParaRPr lang="de-DE" altLang="zh-TW" sz="1200" dirty="0"/>
          </a:p>
          <a:p>
            <a:endParaRPr lang="de-DE" altLang="zh-TW" sz="1200" dirty="0"/>
          </a:p>
          <a:p>
            <a:endParaRPr kumimoji="1" lang="zh-TW" altLang="en-US" sz="12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5A4D91F-F853-D64F-9148-67C850B0874F}"/>
              </a:ext>
            </a:extLst>
          </p:cNvPr>
          <p:cNvSpPr txBox="1">
            <a:spLocks/>
          </p:cNvSpPr>
          <p:nvPr/>
        </p:nvSpPr>
        <p:spPr>
          <a:xfrm>
            <a:off x="7153275" y="-163513"/>
            <a:ext cx="5214938" cy="948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dirty="0"/>
              <a:t>Quantum Memory</a:t>
            </a:r>
            <a:endParaRPr kumimoji="1" lang="zh-TW" altLang="en-US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003027F0-BA20-604E-B323-D6058E5E955A}"/>
              </a:ext>
            </a:extLst>
          </p:cNvPr>
          <p:cNvSpPr txBox="1">
            <a:spLocks/>
          </p:cNvSpPr>
          <p:nvPr/>
        </p:nvSpPr>
        <p:spPr>
          <a:xfrm>
            <a:off x="6934200" y="10255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dirty="0"/>
              <a:t>Free space atomic ensemble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Warm atomic vapor</a:t>
            </a:r>
          </a:p>
          <a:p>
            <a:endParaRPr kumimoji="1" lang="en-US" altLang="zh-TW" dirty="0"/>
          </a:p>
          <a:p>
            <a:r>
              <a:rPr lang="de-DE" altLang="zh-TW" dirty="0"/>
              <a:t>Rare-</a:t>
            </a:r>
            <a:r>
              <a:rPr lang="de-DE" altLang="zh-TW" dirty="0" err="1"/>
              <a:t>earth</a:t>
            </a:r>
            <a:r>
              <a:rPr lang="de-DE" altLang="zh-TW" dirty="0"/>
              <a:t>-</a:t>
            </a:r>
            <a:r>
              <a:rPr lang="de-DE" altLang="zh-TW" dirty="0" err="1"/>
              <a:t>doped</a:t>
            </a:r>
            <a:r>
              <a:rPr lang="de-DE" altLang="zh-TW" dirty="0"/>
              <a:t> </a:t>
            </a:r>
            <a:r>
              <a:rPr lang="de-DE" altLang="zh-TW" dirty="0" err="1"/>
              <a:t>crystals</a:t>
            </a:r>
            <a:endParaRPr lang="de-DE" altLang="zh-TW" dirty="0"/>
          </a:p>
          <a:p>
            <a:endParaRPr lang="de-DE" altLang="zh-TW" dirty="0"/>
          </a:p>
          <a:p>
            <a:r>
              <a:rPr lang="de-DE" altLang="zh-TW" dirty="0"/>
              <a:t>Single-atom </a:t>
            </a:r>
            <a:r>
              <a:rPr lang="de-DE" altLang="zh-TW" dirty="0" err="1"/>
              <a:t>quantum</a:t>
            </a:r>
            <a:r>
              <a:rPr lang="de-DE" altLang="zh-TW" dirty="0"/>
              <a:t> </a:t>
            </a:r>
            <a:r>
              <a:rPr lang="de-DE" altLang="zh-TW" dirty="0" err="1"/>
              <a:t>memory</a:t>
            </a:r>
            <a:endParaRPr lang="de-DE" altLang="zh-TW" dirty="0"/>
          </a:p>
          <a:p>
            <a:endParaRPr kumimoji="1" lang="en-US" altLang="zh-TW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07C807E-7766-6945-8148-BEC67C2DFC7B}"/>
              </a:ext>
            </a:extLst>
          </p:cNvPr>
          <p:cNvSpPr/>
          <p:nvPr/>
        </p:nvSpPr>
        <p:spPr>
          <a:xfrm>
            <a:off x="195263" y="3862023"/>
            <a:ext cx="4919662" cy="111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381A665-5589-6244-AF58-EF195891F097}"/>
              </a:ext>
            </a:extLst>
          </p:cNvPr>
          <p:cNvSpPr txBox="1"/>
          <p:nvPr/>
        </p:nvSpPr>
        <p:spPr>
          <a:xfrm>
            <a:off x="5114925" y="4602714"/>
            <a:ext cx="189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Compact, Scalable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81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ECE9D6-5797-924E-BCB8-E28611AF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3512"/>
            <a:ext cx="5214938" cy="948603"/>
          </a:xfrm>
        </p:spPr>
        <p:txBody>
          <a:bodyPr/>
          <a:lstStyle/>
          <a:p>
            <a:r>
              <a:rPr kumimoji="1" lang="en-US" altLang="zh-TW" dirty="0"/>
              <a:t>Single Photon Source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042242-8B47-9C4F-9434-8DD2778EF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3" y="1025525"/>
            <a:ext cx="10515600" cy="4351338"/>
          </a:xfrm>
        </p:spPr>
        <p:txBody>
          <a:bodyPr/>
          <a:lstStyle/>
          <a:p>
            <a:r>
              <a:rPr kumimoji="1" lang="en-US" altLang="zh-TW" dirty="0"/>
              <a:t>Four - Wave Mixing Process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Raman transitions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Single atoms in the cavity</a:t>
            </a:r>
            <a:endParaRPr kumimoji="1" lang="zh-TW" altLang="en-US" dirty="0"/>
          </a:p>
          <a:p>
            <a:pPr marL="0" indent="0">
              <a:buNone/>
            </a:pPr>
            <a:endParaRPr kumimoji="1" lang="en-US" altLang="zh-TW" dirty="0"/>
          </a:p>
          <a:p>
            <a:r>
              <a:rPr kumimoji="1" lang="en-US" altLang="zh-TW" dirty="0"/>
              <a:t>SPDC Process (THz)</a:t>
            </a:r>
          </a:p>
          <a:p>
            <a:pPr lvl="1"/>
            <a:r>
              <a:rPr kumimoji="1" lang="en-US" altLang="zh-TW" dirty="0"/>
              <a:t>Cavity-enhanced (MHz)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C34C746-2F54-2D43-897E-BD1DC8BE663E}"/>
              </a:ext>
            </a:extLst>
          </p:cNvPr>
          <p:cNvSpPr txBox="1"/>
          <p:nvPr/>
        </p:nvSpPr>
        <p:spPr>
          <a:xfrm>
            <a:off x="0" y="5191687"/>
            <a:ext cx="11446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TW" sz="1200" dirty="0"/>
              <a:t>1. S. Du, P. </a:t>
            </a:r>
            <a:r>
              <a:rPr lang="de-DE" altLang="zh-TW" sz="1200" dirty="0" err="1"/>
              <a:t>Kolchin</a:t>
            </a:r>
            <a:r>
              <a:rPr lang="de-DE" altLang="zh-TW" sz="1200" dirty="0"/>
              <a:t>, C. </a:t>
            </a:r>
            <a:r>
              <a:rPr lang="de-DE" altLang="zh-TW" sz="1200" dirty="0" err="1"/>
              <a:t>Belthangady</a:t>
            </a:r>
            <a:r>
              <a:rPr lang="de-DE" altLang="zh-TW" sz="1200" dirty="0"/>
              <a:t>, G. Y. Yin,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S. E. Harris,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</a:t>
            </a:r>
            <a:r>
              <a:rPr lang="de-DE" altLang="zh-TW" sz="1200" dirty="0" err="1"/>
              <a:t>Lett</a:t>
            </a:r>
            <a:r>
              <a:rPr lang="de-DE" altLang="zh-TW" sz="1200" dirty="0"/>
              <a:t>. 100, 183603 (2008).</a:t>
            </a:r>
          </a:p>
          <a:p>
            <a:r>
              <a:rPr lang="de-DE" altLang="zh-TW" sz="1200" dirty="0"/>
              <a:t>2. J. </a:t>
            </a:r>
            <a:r>
              <a:rPr lang="de-DE" altLang="zh-TW" sz="1200" dirty="0" err="1"/>
              <a:t>McKeever</a:t>
            </a:r>
            <a:r>
              <a:rPr lang="de-DE" altLang="zh-TW" sz="1200" dirty="0"/>
              <a:t>, A. </a:t>
            </a:r>
            <a:r>
              <a:rPr lang="de-DE" altLang="zh-TW" sz="1200" dirty="0" err="1"/>
              <a:t>Boca</a:t>
            </a:r>
            <a:r>
              <a:rPr lang="de-DE" altLang="zh-TW" sz="1200" dirty="0"/>
              <a:t>, A. D. </a:t>
            </a:r>
            <a:r>
              <a:rPr lang="de-DE" altLang="zh-TW" sz="1200" dirty="0" err="1"/>
              <a:t>Boozer</a:t>
            </a:r>
            <a:r>
              <a:rPr lang="de-DE" altLang="zh-TW" sz="1200" dirty="0"/>
              <a:t>, R. Miller, J. R. Buck, A. </a:t>
            </a:r>
            <a:r>
              <a:rPr lang="de-DE" altLang="zh-TW" sz="1200" dirty="0" err="1"/>
              <a:t>Kuzmich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H. J. </a:t>
            </a:r>
            <a:r>
              <a:rPr lang="de-DE" altLang="zh-TW" sz="1200" dirty="0" err="1"/>
              <a:t>Kimble</a:t>
            </a:r>
            <a:r>
              <a:rPr lang="de-DE" altLang="zh-TW" sz="1200" dirty="0"/>
              <a:t>, Science 303, 1992 (2004).</a:t>
            </a:r>
          </a:p>
          <a:p>
            <a:r>
              <a:rPr lang="de-DE" altLang="zh-TW" sz="1200" dirty="0"/>
              <a:t>3. C. W. Chou, S. V. </a:t>
            </a:r>
            <a:r>
              <a:rPr lang="de-DE" altLang="zh-TW" sz="1200" dirty="0" err="1"/>
              <a:t>Polyakov</a:t>
            </a:r>
            <a:r>
              <a:rPr lang="de-DE" altLang="zh-TW" sz="1200" dirty="0"/>
              <a:t>, A. </a:t>
            </a:r>
            <a:r>
              <a:rPr lang="de-DE" altLang="zh-TW" sz="1200" dirty="0" err="1"/>
              <a:t>Kuzmich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H. </a:t>
            </a:r>
            <a:r>
              <a:rPr lang="de-DE" altLang="zh-TW" sz="1200" dirty="0" err="1"/>
              <a:t>J.Kimble</a:t>
            </a:r>
            <a:r>
              <a:rPr lang="de-DE" altLang="zh-TW" sz="1200" dirty="0"/>
              <a:t>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</a:t>
            </a:r>
            <a:r>
              <a:rPr lang="de-DE" altLang="zh-TW" sz="1200" dirty="0" err="1"/>
              <a:t>Lett</a:t>
            </a:r>
            <a:r>
              <a:rPr lang="de-DE" altLang="zh-TW" sz="1200" dirty="0"/>
              <a:t>. 92, 213601 (2004).</a:t>
            </a:r>
          </a:p>
          <a:p>
            <a:r>
              <a:rPr lang="de-DE" altLang="zh-TW" sz="1200" dirty="0"/>
              <a:t>4. X.-H. Bao, Y. Qian, J. Yang, H. Zhang, Z.-B. </a:t>
            </a:r>
            <a:r>
              <a:rPr lang="de-DE" altLang="zh-TW" sz="1200" dirty="0" err="1"/>
              <a:t>Chen,T</a:t>
            </a:r>
            <a:r>
              <a:rPr lang="de-DE" altLang="zh-TW" sz="1200" dirty="0"/>
              <a:t>. Yang,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J.-W. Pan,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</a:t>
            </a:r>
            <a:r>
              <a:rPr lang="de-DE" altLang="zh-TW" sz="1200" dirty="0" err="1"/>
              <a:t>Lett</a:t>
            </a:r>
            <a:r>
              <a:rPr lang="de-DE" altLang="zh-TW" sz="1200" dirty="0"/>
              <a:t>. 101, 190501 (2008).</a:t>
            </a:r>
          </a:p>
          <a:p>
            <a:r>
              <a:rPr lang="de-DE" altLang="zh-TW" sz="1200" dirty="0"/>
              <a:t>5. C. Clausen, I. </a:t>
            </a:r>
            <a:r>
              <a:rPr lang="de-DE" altLang="zh-TW" sz="1200" dirty="0" err="1"/>
              <a:t>Usmani</a:t>
            </a:r>
            <a:r>
              <a:rPr lang="de-DE" altLang="zh-TW" sz="1200" dirty="0"/>
              <a:t>, F. </a:t>
            </a:r>
            <a:r>
              <a:rPr lang="de-DE" altLang="zh-TW" sz="1200" dirty="0" err="1"/>
              <a:t>Bussires</a:t>
            </a:r>
            <a:r>
              <a:rPr lang="de-DE" altLang="zh-TW" sz="1200" dirty="0"/>
              <a:t>, N. </a:t>
            </a:r>
            <a:r>
              <a:rPr lang="de-DE" altLang="zh-TW" sz="1200" dirty="0" err="1"/>
              <a:t>Sangouard</a:t>
            </a:r>
            <a:r>
              <a:rPr lang="de-DE" altLang="zh-TW" sz="1200" dirty="0"/>
              <a:t>, M. </a:t>
            </a:r>
            <a:r>
              <a:rPr lang="de-DE" altLang="zh-TW" sz="1200" dirty="0" err="1"/>
              <a:t>Afzlius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H. de Riedmatten, Nature 469, 508 (2011).</a:t>
            </a:r>
          </a:p>
          <a:p>
            <a:r>
              <a:rPr lang="de-DE" altLang="zh-TW" sz="1200" dirty="0"/>
              <a:t>6. H. Zhang, X.-M. Jin, J. Yang, H.-N. Dai, S.-J. Yang, T.- M. Zhao, J. Rui, Y. He, X. Jiang, F. Yang, G.-S. Pan, Z.-S. Yuan, Y. Deng, Z.-B. Chen, X.-H. Bao, S. Chen, B. Zhao,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J.-W. Pan, Nature </a:t>
            </a:r>
            <a:r>
              <a:rPr lang="de-DE" altLang="zh-TW" sz="1200" dirty="0" err="1"/>
              <a:t>Photonics</a:t>
            </a:r>
            <a:r>
              <a:rPr lang="de-DE" altLang="zh-TW" sz="1200" dirty="0"/>
              <a:t> 5, 628 (2011).</a:t>
            </a:r>
          </a:p>
          <a:p>
            <a:r>
              <a:rPr lang="de-DE" altLang="zh-TW" sz="1200" dirty="0"/>
              <a:t>7. Specht, H., </a:t>
            </a:r>
            <a:r>
              <a:rPr lang="de-DE" altLang="zh-TW" sz="1200" dirty="0" err="1"/>
              <a:t>Nölleke</a:t>
            </a:r>
            <a:r>
              <a:rPr lang="de-DE" altLang="zh-TW" sz="1200" dirty="0"/>
              <a:t>, C., </a:t>
            </a:r>
            <a:r>
              <a:rPr lang="de-DE" altLang="zh-TW" sz="1200" dirty="0" err="1"/>
              <a:t>Reiserer</a:t>
            </a:r>
            <a:r>
              <a:rPr lang="de-DE" altLang="zh-TW" sz="1200" dirty="0"/>
              <a:t>, A. </a:t>
            </a:r>
            <a:r>
              <a:rPr lang="de-DE" altLang="zh-TW" sz="1200" i="1" dirty="0"/>
              <a:t>et al.</a:t>
            </a:r>
            <a:r>
              <a:rPr lang="de-DE" altLang="zh-TW" sz="1200" dirty="0"/>
              <a:t> A single-atom </a:t>
            </a:r>
            <a:r>
              <a:rPr lang="de-DE" altLang="zh-TW" sz="1200" dirty="0" err="1"/>
              <a:t>quantum</a:t>
            </a:r>
            <a:r>
              <a:rPr lang="de-DE" altLang="zh-TW" sz="1200" dirty="0"/>
              <a:t> </a:t>
            </a:r>
            <a:r>
              <a:rPr lang="de-DE" altLang="zh-TW" sz="1200" dirty="0" err="1"/>
              <a:t>memory</a:t>
            </a:r>
            <a:r>
              <a:rPr lang="de-DE" altLang="zh-TW" sz="1200" dirty="0"/>
              <a:t>. </a:t>
            </a:r>
            <a:r>
              <a:rPr lang="de-DE" altLang="zh-TW" sz="1200" i="1" dirty="0"/>
              <a:t>Nature</a:t>
            </a:r>
            <a:r>
              <a:rPr lang="de-DE" altLang="zh-TW" sz="1200" dirty="0"/>
              <a:t> </a:t>
            </a:r>
            <a:r>
              <a:rPr lang="de-DE" altLang="zh-TW" sz="1200" b="1" dirty="0"/>
              <a:t>473, </a:t>
            </a:r>
            <a:r>
              <a:rPr lang="de-DE" altLang="zh-TW" sz="1200" dirty="0"/>
              <a:t>190–193 (2011)</a:t>
            </a:r>
          </a:p>
          <a:p>
            <a:r>
              <a:rPr lang="de-DE" altLang="zh-TW" sz="1200" dirty="0"/>
              <a:t>8. P S </a:t>
            </a:r>
            <a:r>
              <a:rPr lang="de-DE" altLang="zh-TW" sz="1200" dirty="0" err="1"/>
              <a:t>Michelberger</a:t>
            </a:r>
            <a:r>
              <a:rPr lang="de-DE" altLang="zh-TW" sz="1200" dirty="0"/>
              <a:t> et al 2015 New J. Phys. 17 043006</a:t>
            </a:r>
          </a:p>
          <a:p>
            <a:endParaRPr lang="de-DE" altLang="zh-TW" sz="1200" dirty="0"/>
          </a:p>
          <a:p>
            <a:endParaRPr lang="de-DE" altLang="zh-TW" sz="1200" dirty="0"/>
          </a:p>
          <a:p>
            <a:endParaRPr kumimoji="1" lang="zh-TW" altLang="en-US" sz="12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5A4D91F-F853-D64F-9148-67C850B0874F}"/>
              </a:ext>
            </a:extLst>
          </p:cNvPr>
          <p:cNvSpPr txBox="1">
            <a:spLocks/>
          </p:cNvSpPr>
          <p:nvPr/>
        </p:nvSpPr>
        <p:spPr>
          <a:xfrm>
            <a:off x="7153275" y="-163513"/>
            <a:ext cx="5214938" cy="948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dirty="0"/>
              <a:t>Quantum Memory</a:t>
            </a:r>
            <a:endParaRPr kumimoji="1" lang="zh-TW" altLang="en-US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003027F0-BA20-604E-B323-D6058E5E955A}"/>
              </a:ext>
            </a:extLst>
          </p:cNvPr>
          <p:cNvSpPr txBox="1">
            <a:spLocks/>
          </p:cNvSpPr>
          <p:nvPr/>
        </p:nvSpPr>
        <p:spPr>
          <a:xfrm>
            <a:off x="6934200" y="10255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dirty="0"/>
              <a:t>Free space atomic ensemble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Warm atomic vapor</a:t>
            </a:r>
          </a:p>
          <a:p>
            <a:endParaRPr kumimoji="1" lang="en-US" altLang="zh-TW" dirty="0"/>
          </a:p>
          <a:p>
            <a:r>
              <a:rPr lang="de-DE" altLang="zh-TW" dirty="0"/>
              <a:t>Rare-</a:t>
            </a:r>
            <a:r>
              <a:rPr lang="de-DE" altLang="zh-TW" dirty="0" err="1"/>
              <a:t>earth</a:t>
            </a:r>
            <a:r>
              <a:rPr lang="de-DE" altLang="zh-TW" dirty="0"/>
              <a:t>-</a:t>
            </a:r>
            <a:r>
              <a:rPr lang="de-DE" altLang="zh-TW" dirty="0" err="1"/>
              <a:t>doped</a:t>
            </a:r>
            <a:r>
              <a:rPr lang="de-DE" altLang="zh-TW" dirty="0"/>
              <a:t> </a:t>
            </a:r>
            <a:r>
              <a:rPr lang="de-DE" altLang="zh-TW" dirty="0" err="1"/>
              <a:t>crystals</a:t>
            </a:r>
            <a:endParaRPr lang="de-DE" altLang="zh-TW" dirty="0"/>
          </a:p>
          <a:p>
            <a:endParaRPr lang="de-DE" altLang="zh-TW" dirty="0"/>
          </a:p>
          <a:p>
            <a:r>
              <a:rPr lang="de-DE" altLang="zh-TW" dirty="0"/>
              <a:t>Single-atom </a:t>
            </a:r>
            <a:r>
              <a:rPr lang="de-DE" altLang="zh-TW" dirty="0" err="1"/>
              <a:t>quantum</a:t>
            </a:r>
            <a:r>
              <a:rPr lang="de-DE" altLang="zh-TW" dirty="0"/>
              <a:t> </a:t>
            </a:r>
            <a:r>
              <a:rPr lang="de-DE" altLang="zh-TW" dirty="0" err="1"/>
              <a:t>memory</a:t>
            </a:r>
            <a:endParaRPr lang="de-DE" altLang="zh-TW" dirty="0"/>
          </a:p>
          <a:p>
            <a:endParaRPr kumimoji="1" lang="en-US" altLang="zh-TW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07C807E-7766-6945-8148-BEC67C2DFC7B}"/>
              </a:ext>
            </a:extLst>
          </p:cNvPr>
          <p:cNvSpPr/>
          <p:nvPr/>
        </p:nvSpPr>
        <p:spPr>
          <a:xfrm>
            <a:off x="195263" y="3862023"/>
            <a:ext cx="4919662" cy="111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958066-133B-C245-AFCD-8937561B192F}"/>
              </a:ext>
            </a:extLst>
          </p:cNvPr>
          <p:cNvSpPr/>
          <p:nvPr/>
        </p:nvSpPr>
        <p:spPr>
          <a:xfrm>
            <a:off x="6962776" y="581026"/>
            <a:ext cx="4919662" cy="1343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381A665-5589-6244-AF58-EF195891F097}"/>
              </a:ext>
            </a:extLst>
          </p:cNvPr>
          <p:cNvSpPr txBox="1"/>
          <p:nvPr/>
        </p:nvSpPr>
        <p:spPr>
          <a:xfrm>
            <a:off x="5114925" y="4602714"/>
            <a:ext cx="189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Compact, Scalable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C063EB4-38E4-EE42-B88F-6E441D3D6458}"/>
              </a:ext>
            </a:extLst>
          </p:cNvPr>
          <p:cNvSpPr txBox="1"/>
          <p:nvPr/>
        </p:nvSpPr>
        <p:spPr>
          <a:xfrm>
            <a:off x="4429125" y="1277720"/>
            <a:ext cx="297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Potentials of High SE and Fidelity, clean platform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9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21F472-DCD7-694A-8E24-BAE803B2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4938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Quantum Storage Protocol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7494F1-BF5C-9D47-960C-E676CAEEA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8387"/>
            <a:ext cx="10515600" cy="4351338"/>
          </a:xfrm>
        </p:spPr>
        <p:txBody>
          <a:bodyPr/>
          <a:lstStyle/>
          <a:p>
            <a:r>
              <a:rPr kumimoji="1" lang="de-DE" altLang="zh-TW" dirty="0" err="1"/>
              <a:t>Electromagnetically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induced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transparency</a:t>
            </a:r>
            <a:r>
              <a:rPr kumimoji="1" lang="de-DE" altLang="zh-TW" dirty="0"/>
              <a:t> (EIT)</a:t>
            </a:r>
          </a:p>
          <a:p>
            <a:r>
              <a:rPr lang="en-US" altLang="zh-TW" dirty="0"/>
              <a:t>Raman Process</a:t>
            </a:r>
          </a:p>
          <a:p>
            <a:r>
              <a:rPr lang="en-US" altLang="zh-TW" dirty="0"/>
              <a:t>Atomic Frequency Comb (AFC)</a:t>
            </a:r>
          </a:p>
          <a:p>
            <a:r>
              <a:rPr lang="de-DE" altLang="zh-TW" dirty="0"/>
              <a:t>Gradient Echo Memory (</a:t>
            </a:r>
            <a:r>
              <a:rPr lang="en-US" altLang="zh-TW" dirty="0"/>
              <a:t>GEM)</a:t>
            </a:r>
          </a:p>
          <a:p>
            <a:r>
              <a:rPr lang="de-DE" altLang="zh-TW" dirty="0"/>
              <a:t>Autler-Townes </a:t>
            </a:r>
            <a:r>
              <a:rPr lang="de-DE" altLang="zh-TW" dirty="0" err="1"/>
              <a:t>splitting</a:t>
            </a:r>
            <a:r>
              <a:rPr lang="de-DE" altLang="zh-TW" dirty="0"/>
              <a:t> (ATS)</a:t>
            </a:r>
            <a:endParaRPr lang="zh-TW" altLang="en-US" dirty="0"/>
          </a:p>
          <a:p>
            <a:endParaRPr lang="zh-TW" altLang="en-US" dirty="0"/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F9301E4-9407-5F4D-B8A2-EF33CA592D63}"/>
              </a:ext>
            </a:extLst>
          </p:cNvPr>
          <p:cNvSpPr txBox="1"/>
          <p:nvPr/>
        </p:nvSpPr>
        <p:spPr>
          <a:xfrm>
            <a:off x="108703" y="5643563"/>
            <a:ext cx="22174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/>
              <a:t>1. </a:t>
            </a:r>
            <a:r>
              <a:rPr lang="zh-TW" altLang="en-US" sz="1200" dirty="0">
                <a:latin typeface="Corbel Light" panose="020B0303020204020204" pitchFamily="34" charset="0"/>
              </a:rPr>
              <a:t>PRL 110, 133604 (2013)</a:t>
            </a:r>
            <a:endParaRPr lang="en-US" altLang="zh-TW" sz="1200" dirty="0">
              <a:latin typeface="Corbel Light" panose="020B0303020204020204" pitchFamily="34" charset="0"/>
            </a:endParaRPr>
          </a:p>
          <a:p>
            <a:r>
              <a:rPr kumimoji="1" lang="en-US" altLang="zh-TW" sz="1200" dirty="0"/>
              <a:t>2. </a:t>
            </a:r>
            <a:r>
              <a:rPr lang="en-US" altLang="zh-TW" sz="1200" dirty="0">
                <a:latin typeface="Corbel Light" panose="020B0303020204020204" pitchFamily="34" charset="0"/>
              </a:rPr>
              <a:t>Optica 3, 100-107 (2016)</a:t>
            </a:r>
            <a:endParaRPr kumimoji="1" lang="en-US" altLang="zh-TW" sz="1200" dirty="0">
              <a:latin typeface="Corbel Light" panose="020B0303020204020204" pitchFamily="34" charset="0"/>
            </a:endParaRPr>
          </a:p>
          <a:p>
            <a:r>
              <a:rPr kumimoji="1" lang="en-US" altLang="zh-TW" sz="1200" dirty="0">
                <a:latin typeface="Corbel Light" panose="020B0303020204020204" pitchFamily="34" charset="0"/>
              </a:rPr>
              <a:t>3. </a:t>
            </a:r>
            <a:r>
              <a:rPr lang="en-US" altLang="zh-TW" sz="1200" dirty="0">
                <a:latin typeface="Corbel Light" panose="020B0303020204020204" pitchFamily="34" charset="0"/>
              </a:rPr>
              <a:t>PRL 120, 183602(2018)</a:t>
            </a:r>
          </a:p>
          <a:p>
            <a:r>
              <a:rPr lang="en-US" altLang="zh-TW" sz="1200" dirty="0">
                <a:latin typeface="Corbel Light" panose="020B0303020204020204" pitchFamily="34" charset="0"/>
              </a:rPr>
              <a:t>4. PRL. 110, 083601(2013)</a:t>
            </a:r>
          </a:p>
          <a:p>
            <a:r>
              <a:rPr lang="en-US" altLang="zh-TW" sz="1200" dirty="0">
                <a:latin typeface="Corbel Light" panose="020B0303020204020204" pitchFamily="34" charset="0"/>
              </a:rPr>
              <a:t>5. Nat. Photo. 12, 774–782 </a:t>
            </a:r>
          </a:p>
          <a:p>
            <a:r>
              <a:rPr lang="fr-FR" altLang="zh-TW" sz="1200" dirty="0">
                <a:latin typeface="Corbel Light" panose="020B0303020204020204" pitchFamily="34" charset="0"/>
              </a:rPr>
              <a:t>6. Nat. Commun. 10, 148 (2019)</a:t>
            </a:r>
            <a:endParaRPr lang="zh-TW" altLang="en-US" sz="1200" dirty="0">
              <a:latin typeface="Corbel Light" panose="020B0303020204020204" pitchFamily="34" charset="0"/>
            </a:endParaRPr>
          </a:p>
          <a:p>
            <a:endParaRPr lang="en-US" altLang="zh-TW" sz="1200" dirty="0"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2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21F472-DCD7-694A-8E24-BAE803B2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4938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Quantum Storage Protocol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7494F1-BF5C-9D47-960C-E676CAEEA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8387"/>
            <a:ext cx="10515600" cy="4351338"/>
          </a:xfrm>
        </p:spPr>
        <p:txBody>
          <a:bodyPr/>
          <a:lstStyle/>
          <a:p>
            <a:r>
              <a:rPr kumimoji="1" lang="de-DE" altLang="zh-TW" u="sng" dirty="0" err="1">
                <a:solidFill>
                  <a:srgbClr val="FF0000"/>
                </a:solidFill>
              </a:rPr>
              <a:t>Electromagnetically</a:t>
            </a:r>
            <a:r>
              <a:rPr kumimoji="1" lang="de-DE" altLang="zh-TW" u="sng" dirty="0">
                <a:solidFill>
                  <a:srgbClr val="FF0000"/>
                </a:solidFill>
              </a:rPr>
              <a:t> </a:t>
            </a:r>
            <a:r>
              <a:rPr kumimoji="1" lang="de-DE" altLang="zh-TW" u="sng" dirty="0" err="1">
                <a:solidFill>
                  <a:srgbClr val="FF0000"/>
                </a:solidFill>
              </a:rPr>
              <a:t>induced</a:t>
            </a:r>
            <a:r>
              <a:rPr kumimoji="1" lang="de-DE" altLang="zh-TW" u="sng" dirty="0">
                <a:solidFill>
                  <a:srgbClr val="FF0000"/>
                </a:solidFill>
              </a:rPr>
              <a:t> </a:t>
            </a:r>
            <a:r>
              <a:rPr kumimoji="1" lang="de-DE" altLang="zh-TW" u="sng" dirty="0" err="1">
                <a:solidFill>
                  <a:srgbClr val="FF0000"/>
                </a:solidFill>
              </a:rPr>
              <a:t>transparency</a:t>
            </a:r>
            <a:r>
              <a:rPr kumimoji="1" lang="de-DE" altLang="zh-TW" u="sng" dirty="0">
                <a:solidFill>
                  <a:srgbClr val="FF0000"/>
                </a:solidFill>
              </a:rPr>
              <a:t> (EIT)</a:t>
            </a:r>
          </a:p>
          <a:p>
            <a:r>
              <a:rPr lang="en-US" altLang="zh-TW" dirty="0"/>
              <a:t>Raman Process</a:t>
            </a:r>
          </a:p>
          <a:p>
            <a:r>
              <a:rPr lang="en-US" altLang="zh-TW" dirty="0"/>
              <a:t>Atomic Frequency Comb (AFC)</a:t>
            </a:r>
          </a:p>
          <a:p>
            <a:r>
              <a:rPr lang="de-DE" altLang="zh-TW" dirty="0"/>
              <a:t>Gradient Echo Memory (</a:t>
            </a:r>
            <a:r>
              <a:rPr lang="en-US" altLang="zh-TW" dirty="0"/>
              <a:t>GEM)</a:t>
            </a:r>
          </a:p>
          <a:p>
            <a:r>
              <a:rPr lang="de-DE" altLang="zh-TW" dirty="0"/>
              <a:t> Autler-Townes </a:t>
            </a:r>
            <a:r>
              <a:rPr lang="de-DE" altLang="zh-TW" dirty="0" err="1"/>
              <a:t>splitting</a:t>
            </a:r>
            <a:r>
              <a:rPr lang="de-DE" altLang="zh-TW" dirty="0"/>
              <a:t> (ATS)</a:t>
            </a:r>
            <a:endParaRPr lang="zh-TW" altLang="en-US" dirty="0"/>
          </a:p>
          <a:p>
            <a:endParaRPr lang="zh-TW" altLang="en-US" dirty="0"/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7E8AC73-C652-E241-B6B2-0A76B174C9BC}"/>
              </a:ext>
            </a:extLst>
          </p:cNvPr>
          <p:cNvSpPr txBox="1"/>
          <p:nvPr/>
        </p:nvSpPr>
        <p:spPr>
          <a:xfrm>
            <a:off x="7116443" y="353489"/>
            <a:ext cx="507555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High Waveform Likeness (classical fidelity)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High SE (reach 92 % for attenuated classical field)</a:t>
            </a:r>
          </a:p>
          <a:p>
            <a:r>
              <a:rPr kumimoji="1" lang="en-US" altLang="zh-TW" dirty="0"/>
              <a:t>-------------------------------------------------------------------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Narrow Bandwidth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9CD2D41-A888-7F40-A9D9-424A92FBB8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038" y="2042245"/>
            <a:ext cx="3578889" cy="389444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27CD798-6A99-3648-A7BE-D49CE1224CA7}"/>
              </a:ext>
            </a:extLst>
          </p:cNvPr>
          <p:cNvSpPr txBox="1"/>
          <p:nvPr/>
        </p:nvSpPr>
        <p:spPr>
          <a:xfrm>
            <a:off x="0" y="6299884"/>
            <a:ext cx="12018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TW" sz="1200" dirty="0"/>
              <a:t>1. Yi-</a:t>
            </a:r>
            <a:r>
              <a:rPr lang="de-DE" altLang="zh-TW" sz="1200" dirty="0" err="1"/>
              <a:t>Hsin</a:t>
            </a:r>
            <a:r>
              <a:rPr lang="de-DE" altLang="zh-TW" sz="1200" dirty="0"/>
              <a:t> Chen, Meng-Jung Lee, I-Chung Wang, </a:t>
            </a:r>
            <a:r>
              <a:rPr lang="de-DE" altLang="zh-TW" sz="1200" dirty="0" err="1"/>
              <a:t>Shengwang</a:t>
            </a:r>
            <a:r>
              <a:rPr lang="de-DE" altLang="zh-TW" sz="1200" dirty="0"/>
              <a:t> Du, Yong-Fan Chen, Ying-Cheng Chen,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</a:t>
            </a:r>
            <a:r>
              <a:rPr lang="de-DE" altLang="zh-TW" sz="1200" dirty="0" err="1"/>
              <a:t>Ite</a:t>
            </a:r>
            <a:r>
              <a:rPr lang="de-DE" altLang="zh-TW" sz="1200" dirty="0"/>
              <a:t> A. </a:t>
            </a:r>
            <a:r>
              <a:rPr lang="de-DE" altLang="zh-TW" sz="1200" dirty="0" err="1"/>
              <a:t>Yu</a:t>
            </a:r>
            <a:r>
              <a:rPr lang="de-DE" altLang="zh-TW" sz="1200" dirty="0"/>
              <a:t>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</a:t>
            </a:r>
            <a:r>
              <a:rPr lang="de-DE" altLang="zh-TW" sz="1200" dirty="0" err="1"/>
              <a:t>Lett</a:t>
            </a:r>
            <a:r>
              <a:rPr lang="de-DE" altLang="zh-TW" sz="1200" dirty="0"/>
              <a:t>. </a:t>
            </a:r>
            <a:r>
              <a:rPr lang="de-DE" altLang="zh-TW" sz="1200" b="1" dirty="0"/>
              <a:t>110</a:t>
            </a:r>
            <a:r>
              <a:rPr lang="de-DE" altLang="zh-TW" sz="1200" dirty="0"/>
              <a:t>, 083601 (2013)</a:t>
            </a:r>
          </a:p>
          <a:p>
            <a:r>
              <a:rPr lang="de-DE" altLang="zh-TW" sz="1200" dirty="0"/>
              <a:t>2. </a:t>
            </a:r>
            <a:r>
              <a:rPr lang="de-DE" altLang="zh-TW" sz="1200" dirty="0" err="1"/>
              <a:t>Ya-Fen</a:t>
            </a:r>
            <a:r>
              <a:rPr lang="de-DE" altLang="zh-TW" sz="1200" dirty="0"/>
              <a:t> </a:t>
            </a:r>
            <a:r>
              <a:rPr lang="de-DE" altLang="zh-TW" sz="1200" dirty="0" err="1"/>
              <a:t>Hsiao</a:t>
            </a:r>
            <a:r>
              <a:rPr lang="de-DE" altLang="zh-TW" sz="1200" dirty="0"/>
              <a:t>, Pin-</a:t>
            </a:r>
            <a:r>
              <a:rPr lang="de-DE" altLang="zh-TW" sz="1200" dirty="0" err="1"/>
              <a:t>Ju</a:t>
            </a:r>
            <a:r>
              <a:rPr lang="de-DE" altLang="zh-TW" sz="1200" dirty="0"/>
              <a:t> </a:t>
            </a:r>
            <a:r>
              <a:rPr lang="de-DE" altLang="zh-TW" sz="1200" dirty="0" err="1"/>
              <a:t>Tsai</a:t>
            </a:r>
            <a:r>
              <a:rPr lang="de-DE" altLang="zh-TW" sz="1200" dirty="0"/>
              <a:t>, Hung-</a:t>
            </a:r>
            <a:r>
              <a:rPr lang="de-DE" altLang="zh-TW" sz="1200" dirty="0" err="1"/>
              <a:t>Shiue</a:t>
            </a:r>
            <a:r>
              <a:rPr lang="de-DE" altLang="zh-TW" sz="1200" dirty="0"/>
              <a:t> Chen, Sheng-</a:t>
            </a:r>
            <a:r>
              <a:rPr lang="de-DE" altLang="zh-TW" sz="1200" dirty="0" err="1"/>
              <a:t>Xiang</a:t>
            </a:r>
            <a:r>
              <a:rPr lang="de-DE" altLang="zh-TW" sz="1200" dirty="0"/>
              <a:t> Lin, Chih-</a:t>
            </a:r>
            <a:r>
              <a:rPr lang="de-DE" altLang="zh-TW" sz="1200" dirty="0" err="1"/>
              <a:t>Chiao</a:t>
            </a:r>
            <a:r>
              <a:rPr lang="de-DE" altLang="zh-TW" sz="1200" dirty="0"/>
              <a:t> Hung, Chih-</a:t>
            </a:r>
            <a:r>
              <a:rPr lang="de-DE" altLang="zh-TW" sz="1200" dirty="0" err="1"/>
              <a:t>Hsi</a:t>
            </a:r>
            <a:r>
              <a:rPr lang="de-DE" altLang="zh-TW" sz="1200" dirty="0"/>
              <a:t> Lee, Yi-</a:t>
            </a:r>
            <a:r>
              <a:rPr lang="de-DE" altLang="zh-TW" sz="1200" dirty="0" err="1"/>
              <a:t>Hsin</a:t>
            </a:r>
            <a:r>
              <a:rPr lang="de-DE" altLang="zh-TW" sz="1200" dirty="0"/>
              <a:t> Chen, Yong-Fan Chen, </a:t>
            </a:r>
            <a:r>
              <a:rPr lang="de-DE" altLang="zh-TW" sz="1200" dirty="0" err="1"/>
              <a:t>Ite</a:t>
            </a:r>
            <a:r>
              <a:rPr lang="de-DE" altLang="zh-TW" sz="1200" dirty="0"/>
              <a:t> A. </a:t>
            </a:r>
            <a:r>
              <a:rPr lang="de-DE" altLang="zh-TW" sz="1200" dirty="0" err="1"/>
              <a:t>Yu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Ying-Cheng Chen,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</a:t>
            </a:r>
            <a:r>
              <a:rPr lang="de-DE" altLang="zh-TW" sz="1200" dirty="0" err="1"/>
              <a:t>Lett</a:t>
            </a:r>
            <a:r>
              <a:rPr lang="de-DE" altLang="zh-TW" sz="1200" dirty="0"/>
              <a:t>. </a:t>
            </a:r>
            <a:r>
              <a:rPr lang="de-DE" altLang="zh-TW" sz="1200" b="1" dirty="0"/>
              <a:t>120</a:t>
            </a:r>
            <a:r>
              <a:rPr lang="de-DE" altLang="zh-TW" sz="1200" dirty="0"/>
              <a:t>, 183602 (2018)</a:t>
            </a:r>
          </a:p>
          <a:p>
            <a:endParaRPr kumimoji="1" lang="zh-TW" altLang="en-US" sz="12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180123E-CE51-DB47-9F15-BA37B04F2915}"/>
              </a:ext>
            </a:extLst>
          </p:cNvPr>
          <p:cNvSpPr txBox="1"/>
          <p:nvPr/>
        </p:nvSpPr>
        <p:spPr>
          <a:xfrm>
            <a:off x="4872038" y="1720857"/>
            <a:ext cx="84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Ref. [1]</a:t>
            </a:r>
            <a:endParaRPr kumimoji="1"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763A308-C315-9249-BDD7-0CD82A8BEA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504" y="2090116"/>
            <a:ext cx="3848985" cy="2066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9AE160-CFB3-6E48-8BD9-F3B752AA32AA}"/>
              </a:ext>
            </a:extLst>
          </p:cNvPr>
          <p:cNvSpPr txBox="1"/>
          <p:nvPr/>
        </p:nvSpPr>
        <p:spPr>
          <a:xfrm>
            <a:off x="8008177" y="1701452"/>
            <a:ext cx="84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Ref. [2]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661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群組 37">
            <a:extLst>
              <a:ext uri="{FF2B5EF4-FFF2-40B4-BE49-F238E27FC236}">
                <a16:creationId xmlns:a16="http://schemas.microsoft.com/office/drawing/2014/main" id="{9B32B84A-BC06-B243-B571-5528F3D47818}"/>
              </a:ext>
            </a:extLst>
          </p:cNvPr>
          <p:cNvGrpSpPr/>
          <p:nvPr/>
        </p:nvGrpSpPr>
        <p:grpSpPr>
          <a:xfrm>
            <a:off x="4177458" y="915702"/>
            <a:ext cx="1671637" cy="487848"/>
            <a:chOff x="5176487" y="1644499"/>
            <a:chExt cx="1671637" cy="487848"/>
          </a:xfrm>
        </p:grpSpPr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BB1C843E-8BEC-7E49-9DEA-20081ADCA56C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541A157E-4387-6E4C-A70E-5916823DF151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CFE63E00-6652-844F-B9AA-4933A5E582EC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E615DBB8-AA45-204D-A0D9-B54BA5D94E87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1327A4C7-2945-784C-BFF8-68CF67FA5E91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3F2024AA-379B-5649-A2DB-C1AAC0D013D6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F81FEB41-7477-274C-826A-FD9C287739E0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2681D440-BBC5-5F47-9E2B-AA481617E48D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39" name="橢圓 38">
            <a:extLst>
              <a:ext uri="{FF2B5EF4-FFF2-40B4-BE49-F238E27FC236}">
                <a16:creationId xmlns:a16="http://schemas.microsoft.com/office/drawing/2014/main" id="{0AB87999-5EC9-2F4A-8702-54155C6F585F}"/>
              </a:ext>
            </a:extLst>
          </p:cNvPr>
          <p:cNvSpPr/>
          <p:nvPr/>
        </p:nvSpPr>
        <p:spPr>
          <a:xfrm>
            <a:off x="5182683" y="1181974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7AF522A2-6E1B-5F49-95DB-C458BB9CF9C9}"/>
              </a:ext>
            </a:extLst>
          </p:cNvPr>
          <p:cNvSpPr/>
          <p:nvPr/>
        </p:nvSpPr>
        <p:spPr>
          <a:xfrm>
            <a:off x="4492115" y="112005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5D290B04-FD40-3340-9D3D-80A93C5449E5}"/>
              </a:ext>
            </a:extLst>
          </p:cNvPr>
          <p:cNvSpPr/>
          <p:nvPr/>
        </p:nvSpPr>
        <p:spPr>
          <a:xfrm>
            <a:off x="4858832" y="120102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43" name="直線箭頭接點 42">
            <a:extLst>
              <a:ext uri="{FF2B5EF4-FFF2-40B4-BE49-F238E27FC236}">
                <a16:creationId xmlns:a16="http://schemas.microsoft.com/office/drawing/2014/main" id="{B0E97951-FE34-8F46-BEB7-8CEB6FFBC15F}"/>
              </a:ext>
            </a:extLst>
          </p:cNvPr>
          <p:cNvCxnSpPr>
            <a:cxnSpLocks/>
          </p:cNvCxnSpPr>
          <p:nvPr/>
        </p:nvCxnSpPr>
        <p:spPr>
          <a:xfrm>
            <a:off x="2458546" y="1139721"/>
            <a:ext cx="1904014" cy="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E27174FE-285D-724D-BFA5-CE5E98EEF4AA}"/>
              </a:ext>
            </a:extLst>
          </p:cNvPr>
          <p:cNvCxnSpPr>
            <a:cxnSpLocks/>
          </p:cNvCxnSpPr>
          <p:nvPr/>
        </p:nvCxnSpPr>
        <p:spPr>
          <a:xfrm>
            <a:off x="7595335" y="1602328"/>
            <a:ext cx="1063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B2877303-3554-F04C-94DF-6503D5131DA2}"/>
              </a:ext>
            </a:extLst>
          </p:cNvPr>
          <p:cNvCxnSpPr>
            <a:cxnSpLocks/>
          </p:cNvCxnSpPr>
          <p:nvPr/>
        </p:nvCxnSpPr>
        <p:spPr>
          <a:xfrm>
            <a:off x="7552796" y="395704"/>
            <a:ext cx="1063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F7F2F1B-805C-8146-84B8-EADAD0AE1E5F}"/>
                  </a:ext>
                </a:extLst>
              </p:cNvPr>
              <p:cNvSpPr txBox="1"/>
              <p:nvPr/>
            </p:nvSpPr>
            <p:spPr>
              <a:xfrm>
                <a:off x="8758815" y="1448439"/>
                <a:ext cx="3922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F7F2F1B-805C-8146-84B8-EADAD0AE1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1448439"/>
                <a:ext cx="392287" cy="307777"/>
              </a:xfrm>
              <a:prstGeom prst="rect">
                <a:avLst/>
              </a:prstGeom>
              <a:blipFill>
                <a:blip r:embed="rId2"/>
                <a:stretch>
                  <a:fillRect l="-18750" r="-18750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93D7D23-8DA4-0B4D-8579-060B27832BAF}"/>
                  </a:ext>
                </a:extLst>
              </p:cNvPr>
              <p:cNvSpPr txBox="1"/>
              <p:nvPr/>
            </p:nvSpPr>
            <p:spPr>
              <a:xfrm>
                <a:off x="8758815" y="206178"/>
                <a:ext cx="2608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93D7D23-8DA4-0B4D-8579-060B2783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206178"/>
                <a:ext cx="260899" cy="307777"/>
              </a:xfrm>
              <a:prstGeom prst="rect">
                <a:avLst/>
              </a:prstGeom>
              <a:blipFill>
                <a:blip r:embed="rId3"/>
                <a:stretch>
                  <a:fillRect l="-42857" r="-57143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箭頭接點 47">
            <a:extLst>
              <a:ext uri="{FF2B5EF4-FFF2-40B4-BE49-F238E27FC236}">
                <a16:creationId xmlns:a16="http://schemas.microsoft.com/office/drawing/2014/main" id="{0AC0BAAD-3175-7C4B-B581-C7FB73D6CA45}"/>
              </a:ext>
            </a:extLst>
          </p:cNvPr>
          <p:cNvCxnSpPr>
            <a:cxnSpLocks/>
          </p:cNvCxnSpPr>
          <p:nvPr/>
        </p:nvCxnSpPr>
        <p:spPr>
          <a:xfrm flipV="1">
            <a:off x="8050827" y="371365"/>
            <a:ext cx="0" cy="1230962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151508CA-A871-044C-898E-39B71C79F4DB}"/>
                  </a:ext>
                </a:extLst>
              </p:cNvPr>
              <p:cNvSpPr txBox="1"/>
              <p:nvPr/>
            </p:nvSpPr>
            <p:spPr>
              <a:xfrm>
                <a:off x="1935009" y="845227"/>
                <a:ext cx="53711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151508CA-A871-044C-898E-39B71C79F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09" y="845227"/>
                <a:ext cx="537118" cy="490199"/>
              </a:xfrm>
              <a:prstGeom prst="rect">
                <a:avLst/>
              </a:prstGeom>
              <a:blipFill>
                <a:blip r:embed="rId4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文字方塊 156">
            <a:extLst>
              <a:ext uri="{FF2B5EF4-FFF2-40B4-BE49-F238E27FC236}">
                <a16:creationId xmlns:a16="http://schemas.microsoft.com/office/drawing/2014/main" id="{69F9AABA-B90B-7E47-A27E-880B90827A92}"/>
              </a:ext>
            </a:extLst>
          </p:cNvPr>
          <p:cNvSpPr txBox="1"/>
          <p:nvPr/>
        </p:nvSpPr>
        <p:spPr>
          <a:xfrm>
            <a:off x="-57711" y="195887"/>
            <a:ext cx="221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Two-Level Absorption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3672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群組 37">
            <a:extLst>
              <a:ext uri="{FF2B5EF4-FFF2-40B4-BE49-F238E27FC236}">
                <a16:creationId xmlns:a16="http://schemas.microsoft.com/office/drawing/2014/main" id="{9B32B84A-BC06-B243-B571-5528F3D47818}"/>
              </a:ext>
            </a:extLst>
          </p:cNvPr>
          <p:cNvGrpSpPr/>
          <p:nvPr/>
        </p:nvGrpSpPr>
        <p:grpSpPr>
          <a:xfrm>
            <a:off x="4177458" y="915702"/>
            <a:ext cx="1671637" cy="487848"/>
            <a:chOff x="5176487" y="1644499"/>
            <a:chExt cx="1671637" cy="487848"/>
          </a:xfrm>
        </p:grpSpPr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BB1C843E-8BEC-7E49-9DEA-20081ADCA56C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541A157E-4387-6E4C-A70E-5916823DF151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CFE63E00-6652-844F-B9AA-4933A5E582EC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E615DBB8-AA45-204D-A0D9-B54BA5D94E87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1327A4C7-2945-784C-BFF8-68CF67FA5E91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3F2024AA-379B-5649-A2DB-C1AAC0D013D6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F81FEB41-7477-274C-826A-FD9C287739E0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2681D440-BBC5-5F47-9E2B-AA481617E48D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39" name="橢圓 38">
            <a:extLst>
              <a:ext uri="{FF2B5EF4-FFF2-40B4-BE49-F238E27FC236}">
                <a16:creationId xmlns:a16="http://schemas.microsoft.com/office/drawing/2014/main" id="{0AB87999-5EC9-2F4A-8702-54155C6F585F}"/>
              </a:ext>
            </a:extLst>
          </p:cNvPr>
          <p:cNvSpPr/>
          <p:nvPr/>
        </p:nvSpPr>
        <p:spPr>
          <a:xfrm>
            <a:off x="5182683" y="1181974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7AF522A2-6E1B-5F49-95DB-C458BB9CF9C9}"/>
              </a:ext>
            </a:extLst>
          </p:cNvPr>
          <p:cNvSpPr/>
          <p:nvPr/>
        </p:nvSpPr>
        <p:spPr>
          <a:xfrm>
            <a:off x="4492115" y="112005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5D290B04-FD40-3340-9D3D-80A93C5449E5}"/>
              </a:ext>
            </a:extLst>
          </p:cNvPr>
          <p:cNvSpPr/>
          <p:nvPr/>
        </p:nvSpPr>
        <p:spPr>
          <a:xfrm>
            <a:off x="4858832" y="120102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43" name="直線箭頭接點 42">
            <a:extLst>
              <a:ext uri="{FF2B5EF4-FFF2-40B4-BE49-F238E27FC236}">
                <a16:creationId xmlns:a16="http://schemas.microsoft.com/office/drawing/2014/main" id="{B0E97951-FE34-8F46-BEB7-8CEB6FFBC15F}"/>
              </a:ext>
            </a:extLst>
          </p:cNvPr>
          <p:cNvCxnSpPr>
            <a:cxnSpLocks/>
          </p:cNvCxnSpPr>
          <p:nvPr/>
        </p:nvCxnSpPr>
        <p:spPr>
          <a:xfrm>
            <a:off x="2458546" y="1139721"/>
            <a:ext cx="1904014" cy="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E27174FE-285D-724D-BFA5-CE5E98EEF4AA}"/>
              </a:ext>
            </a:extLst>
          </p:cNvPr>
          <p:cNvCxnSpPr>
            <a:cxnSpLocks/>
          </p:cNvCxnSpPr>
          <p:nvPr/>
        </p:nvCxnSpPr>
        <p:spPr>
          <a:xfrm>
            <a:off x="7595335" y="1602328"/>
            <a:ext cx="1063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B2877303-3554-F04C-94DF-6503D5131DA2}"/>
              </a:ext>
            </a:extLst>
          </p:cNvPr>
          <p:cNvCxnSpPr>
            <a:cxnSpLocks/>
          </p:cNvCxnSpPr>
          <p:nvPr/>
        </p:nvCxnSpPr>
        <p:spPr>
          <a:xfrm>
            <a:off x="7552796" y="395704"/>
            <a:ext cx="1063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F7F2F1B-805C-8146-84B8-EADAD0AE1E5F}"/>
                  </a:ext>
                </a:extLst>
              </p:cNvPr>
              <p:cNvSpPr txBox="1"/>
              <p:nvPr/>
            </p:nvSpPr>
            <p:spPr>
              <a:xfrm>
                <a:off x="8758815" y="1448439"/>
                <a:ext cx="3922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F7F2F1B-805C-8146-84B8-EADAD0AE1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1448439"/>
                <a:ext cx="392287" cy="307777"/>
              </a:xfrm>
              <a:prstGeom prst="rect">
                <a:avLst/>
              </a:prstGeom>
              <a:blipFill>
                <a:blip r:embed="rId2"/>
                <a:stretch>
                  <a:fillRect l="-18750" r="-18750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93D7D23-8DA4-0B4D-8579-060B27832BAF}"/>
                  </a:ext>
                </a:extLst>
              </p:cNvPr>
              <p:cNvSpPr txBox="1"/>
              <p:nvPr/>
            </p:nvSpPr>
            <p:spPr>
              <a:xfrm>
                <a:off x="8758815" y="206178"/>
                <a:ext cx="2608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93D7D23-8DA4-0B4D-8579-060B2783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206178"/>
                <a:ext cx="260899" cy="307777"/>
              </a:xfrm>
              <a:prstGeom prst="rect">
                <a:avLst/>
              </a:prstGeom>
              <a:blipFill>
                <a:blip r:embed="rId3"/>
                <a:stretch>
                  <a:fillRect l="-42857" r="-57143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箭頭接點 47">
            <a:extLst>
              <a:ext uri="{FF2B5EF4-FFF2-40B4-BE49-F238E27FC236}">
                <a16:creationId xmlns:a16="http://schemas.microsoft.com/office/drawing/2014/main" id="{0AC0BAAD-3175-7C4B-B581-C7FB73D6CA45}"/>
              </a:ext>
            </a:extLst>
          </p:cNvPr>
          <p:cNvCxnSpPr>
            <a:cxnSpLocks/>
          </p:cNvCxnSpPr>
          <p:nvPr/>
        </p:nvCxnSpPr>
        <p:spPr>
          <a:xfrm flipV="1">
            <a:off x="8050827" y="371365"/>
            <a:ext cx="0" cy="1230962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手繪多邊形 51">
            <a:extLst>
              <a:ext uri="{FF2B5EF4-FFF2-40B4-BE49-F238E27FC236}">
                <a16:creationId xmlns:a16="http://schemas.microsoft.com/office/drawing/2014/main" id="{47956B20-5E37-7C47-9A42-5D316D5644DD}"/>
              </a:ext>
            </a:extLst>
          </p:cNvPr>
          <p:cNvSpPr/>
          <p:nvPr/>
        </p:nvSpPr>
        <p:spPr>
          <a:xfrm>
            <a:off x="8481804" y="453318"/>
            <a:ext cx="1012749" cy="772271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0A41318-D263-F54D-88BC-4E5DA4F41A57}"/>
                  </a:ext>
                </a:extLst>
              </p:cNvPr>
              <p:cNvSpPr txBox="1"/>
              <p:nvPr/>
            </p:nvSpPr>
            <p:spPr>
              <a:xfrm>
                <a:off x="9300955" y="540756"/>
                <a:ext cx="145866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𝑒𝑔</m:t>
                          </m:r>
                        </m:sub>
                      </m:sSub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1"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kumimoji="1"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0A41318-D263-F54D-88BC-4E5DA4F4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955" y="540756"/>
                <a:ext cx="1458669" cy="518604"/>
              </a:xfrm>
              <a:prstGeom prst="rect">
                <a:avLst/>
              </a:prstGeom>
              <a:blipFill>
                <a:blip r:embed="rId4"/>
                <a:stretch>
                  <a:fillRect l="-3478" t="-4878" b="-121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手繪多邊形 53">
            <a:extLst>
              <a:ext uri="{FF2B5EF4-FFF2-40B4-BE49-F238E27FC236}">
                <a16:creationId xmlns:a16="http://schemas.microsoft.com/office/drawing/2014/main" id="{19EBD25A-1D85-F54C-994B-0A22BC6BD367}"/>
              </a:ext>
            </a:extLst>
          </p:cNvPr>
          <p:cNvSpPr/>
          <p:nvPr/>
        </p:nvSpPr>
        <p:spPr>
          <a:xfrm>
            <a:off x="5285910" y="1396284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5" name="手繪多邊形 54">
            <a:extLst>
              <a:ext uri="{FF2B5EF4-FFF2-40B4-BE49-F238E27FC236}">
                <a16:creationId xmlns:a16="http://schemas.microsoft.com/office/drawing/2014/main" id="{ECDAFAA8-8C02-AF4E-B957-004AE57148B4}"/>
              </a:ext>
            </a:extLst>
          </p:cNvPr>
          <p:cNvSpPr/>
          <p:nvPr/>
        </p:nvSpPr>
        <p:spPr>
          <a:xfrm rot="5400000">
            <a:off x="4392926" y="1393576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手繪多邊形 55">
            <a:extLst>
              <a:ext uri="{FF2B5EF4-FFF2-40B4-BE49-F238E27FC236}">
                <a16:creationId xmlns:a16="http://schemas.microsoft.com/office/drawing/2014/main" id="{6AF63362-8FBB-434E-8C1A-EAFEEED2FE6B}"/>
              </a:ext>
            </a:extLst>
          </p:cNvPr>
          <p:cNvSpPr/>
          <p:nvPr/>
        </p:nvSpPr>
        <p:spPr>
          <a:xfrm rot="10800000">
            <a:off x="4239045" y="371957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7" name="手繪多邊形 56">
            <a:extLst>
              <a:ext uri="{FF2B5EF4-FFF2-40B4-BE49-F238E27FC236}">
                <a16:creationId xmlns:a16="http://schemas.microsoft.com/office/drawing/2014/main" id="{71D8C217-8197-B249-A323-7D7850FC96BB}"/>
              </a:ext>
            </a:extLst>
          </p:cNvPr>
          <p:cNvSpPr/>
          <p:nvPr/>
        </p:nvSpPr>
        <p:spPr>
          <a:xfrm rot="16200000">
            <a:off x="5250665" y="335299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151508CA-A871-044C-898E-39B71C79F4DB}"/>
                  </a:ext>
                </a:extLst>
              </p:cNvPr>
              <p:cNvSpPr txBox="1"/>
              <p:nvPr/>
            </p:nvSpPr>
            <p:spPr>
              <a:xfrm>
                <a:off x="1935009" y="845227"/>
                <a:ext cx="53711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151508CA-A871-044C-898E-39B71C79F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09" y="845227"/>
                <a:ext cx="537118" cy="490199"/>
              </a:xfrm>
              <a:prstGeom prst="rect">
                <a:avLst/>
              </a:prstGeom>
              <a:blipFill>
                <a:blip r:embed="rId5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文字方塊 156">
            <a:extLst>
              <a:ext uri="{FF2B5EF4-FFF2-40B4-BE49-F238E27FC236}">
                <a16:creationId xmlns:a16="http://schemas.microsoft.com/office/drawing/2014/main" id="{69F9AABA-B90B-7E47-A27E-880B90827A92}"/>
              </a:ext>
            </a:extLst>
          </p:cNvPr>
          <p:cNvSpPr txBox="1"/>
          <p:nvPr/>
        </p:nvSpPr>
        <p:spPr>
          <a:xfrm>
            <a:off x="-57711" y="195887"/>
            <a:ext cx="221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Two-Level Absorption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597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群組 34">
            <a:extLst>
              <a:ext uri="{FF2B5EF4-FFF2-40B4-BE49-F238E27FC236}">
                <a16:creationId xmlns:a16="http://schemas.microsoft.com/office/drawing/2014/main" id="{71FD1D79-7389-F643-A545-2CADAA9A6D9F}"/>
              </a:ext>
            </a:extLst>
          </p:cNvPr>
          <p:cNvGrpSpPr/>
          <p:nvPr/>
        </p:nvGrpSpPr>
        <p:grpSpPr>
          <a:xfrm flipH="1">
            <a:off x="5456136" y="2903938"/>
            <a:ext cx="1474719" cy="1339448"/>
            <a:chOff x="9772855" y="1457325"/>
            <a:chExt cx="985623" cy="1116806"/>
          </a:xfrm>
        </p:grpSpPr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62D3405D-776E-9945-BA2A-6C936FCFC352}"/>
                </a:ext>
              </a:extLst>
            </p:cNvPr>
            <p:cNvSpPr/>
            <p:nvPr/>
          </p:nvSpPr>
          <p:spPr>
            <a:xfrm>
              <a:off x="9772855" y="1631157"/>
              <a:ext cx="938212" cy="819147"/>
            </a:xfrm>
            <a:prstGeom prst="ellipse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32ACD11-7E74-D24F-B926-37EFE9D3D77C}"/>
                </a:ext>
              </a:extLst>
            </p:cNvPr>
            <p:cNvSpPr/>
            <p:nvPr/>
          </p:nvSpPr>
          <p:spPr>
            <a:xfrm>
              <a:off x="9970735" y="1457325"/>
              <a:ext cx="787743" cy="1116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635CFD9A-0DF0-2048-80C8-1E0A273EE024}"/>
              </a:ext>
            </a:extLst>
          </p:cNvPr>
          <p:cNvGrpSpPr/>
          <p:nvPr/>
        </p:nvGrpSpPr>
        <p:grpSpPr>
          <a:xfrm flipH="1">
            <a:off x="5844955" y="3173021"/>
            <a:ext cx="768326" cy="782229"/>
            <a:chOff x="9757386" y="1457325"/>
            <a:chExt cx="1060246" cy="1116806"/>
          </a:xfrm>
        </p:grpSpPr>
        <p:sp>
          <p:nvSpPr>
            <p:cNvPr id="39" name="橢圓 38">
              <a:extLst>
                <a:ext uri="{FF2B5EF4-FFF2-40B4-BE49-F238E27FC236}">
                  <a16:creationId xmlns:a16="http://schemas.microsoft.com/office/drawing/2014/main" id="{5BD1F054-9FF4-E84F-B15B-804944B506B9}"/>
                </a:ext>
              </a:extLst>
            </p:cNvPr>
            <p:cNvSpPr/>
            <p:nvPr/>
          </p:nvSpPr>
          <p:spPr>
            <a:xfrm>
              <a:off x="9757386" y="1671956"/>
              <a:ext cx="938211" cy="819147"/>
            </a:xfrm>
            <a:prstGeom prst="ellipse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34D762A-15DC-1645-9515-81534737B9E4}"/>
                </a:ext>
              </a:extLst>
            </p:cNvPr>
            <p:cNvSpPr/>
            <p:nvPr/>
          </p:nvSpPr>
          <p:spPr>
            <a:xfrm>
              <a:off x="10029889" y="1457325"/>
              <a:ext cx="787743" cy="1116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74B35E92-7567-D64F-B8CC-B0132ACCA07F}"/>
              </a:ext>
            </a:extLst>
          </p:cNvPr>
          <p:cNvGrpSpPr/>
          <p:nvPr/>
        </p:nvGrpSpPr>
        <p:grpSpPr>
          <a:xfrm>
            <a:off x="5279871" y="3042052"/>
            <a:ext cx="1099681" cy="1116806"/>
            <a:chOff x="9658801" y="1457325"/>
            <a:chExt cx="1099681" cy="1116806"/>
          </a:xfrm>
        </p:grpSpPr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2343BB6D-CBC9-5C42-861F-759A24653303}"/>
                </a:ext>
              </a:extLst>
            </p:cNvPr>
            <p:cNvSpPr/>
            <p:nvPr/>
          </p:nvSpPr>
          <p:spPr>
            <a:xfrm>
              <a:off x="9658801" y="1631157"/>
              <a:ext cx="938212" cy="819147"/>
            </a:xfrm>
            <a:prstGeom prst="ellipse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F4BC395-C266-4B44-8BAE-1918BBADEE2E}"/>
                </a:ext>
              </a:extLst>
            </p:cNvPr>
            <p:cNvSpPr/>
            <p:nvPr/>
          </p:nvSpPr>
          <p:spPr>
            <a:xfrm>
              <a:off x="9970739" y="1457325"/>
              <a:ext cx="787743" cy="1116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CFC11840-8D01-544C-A5D0-D4D16B8900BB}"/>
              </a:ext>
            </a:extLst>
          </p:cNvPr>
          <p:cNvGrpSpPr/>
          <p:nvPr/>
        </p:nvGrpSpPr>
        <p:grpSpPr>
          <a:xfrm>
            <a:off x="5598139" y="3238505"/>
            <a:ext cx="827819" cy="782229"/>
            <a:chOff x="9658801" y="1457325"/>
            <a:chExt cx="1099681" cy="1116806"/>
          </a:xfrm>
        </p:grpSpPr>
        <p:sp>
          <p:nvSpPr>
            <p:cNvPr id="28" name="橢圓 27">
              <a:extLst>
                <a:ext uri="{FF2B5EF4-FFF2-40B4-BE49-F238E27FC236}">
                  <a16:creationId xmlns:a16="http://schemas.microsoft.com/office/drawing/2014/main" id="{C22ED82D-23CA-E348-9CEF-597BD70C89D5}"/>
                </a:ext>
              </a:extLst>
            </p:cNvPr>
            <p:cNvSpPr/>
            <p:nvPr/>
          </p:nvSpPr>
          <p:spPr>
            <a:xfrm>
              <a:off x="9658801" y="1631157"/>
              <a:ext cx="938212" cy="819147"/>
            </a:xfrm>
            <a:prstGeom prst="ellipse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E6D55AC-277E-B842-9DB8-E8BE286337CC}"/>
                </a:ext>
              </a:extLst>
            </p:cNvPr>
            <p:cNvSpPr/>
            <p:nvPr/>
          </p:nvSpPr>
          <p:spPr>
            <a:xfrm>
              <a:off x="9970739" y="1457325"/>
              <a:ext cx="787743" cy="1116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252C7FB6-7CFE-C44B-A6A8-A484D955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8927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Repeater</a:t>
            </a:r>
            <a:endParaRPr kumimoji="1" lang="zh-TW" altLang="en-US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E837644B-2FCA-BD41-B83B-121A3E915B5D}"/>
              </a:ext>
            </a:extLst>
          </p:cNvPr>
          <p:cNvCxnSpPr>
            <a:cxnSpLocks/>
          </p:cNvCxnSpPr>
          <p:nvPr/>
        </p:nvCxnSpPr>
        <p:spPr>
          <a:xfrm flipV="1">
            <a:off x="5567363" y="3700466"/>
            <a:ext cx="557213" cy="1119184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CF0B345-9F10-4B44-ABCC-7B6A684E5B4C}"/>
              </a:ext>
            </a:extLst>
          </p:cNvPr>
          <p:cNvCxnSpPr>
            <a:cxnSpLocks/>
          </p:cNvCxnSpPr>
          <p:nvPr/>
        </p:nvCxnSpPr>
        <p:spPr>
          <a:xfrm flipH="1" flipV="1">
            <a:off x="6124576" y="3700463"/>
            <a:ext cx="519111" cy="1119187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9926AFA5-F32B-B946-85EF-69975463E8A4}"/>
              </a:ext>
            </a:extLst>
          </p:cNvPr>
          <p:cNvSpPr/>
          <p:nvPr/>
        </p:nvSpPr>
        <p:spPr>
          <a:xfrm>
            <a:off x="5903119" y="3376613"/>
            <a:ext cx="442913" cy="4429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84F6731-FCB1-DE45-9520-7BFDCAC083FA}"/>
              </a:ext>
            </a:extLst>
          </p:cNvPr>
          <p:cNvSpPr txBox="1"/>
          <p:nvPr/>
        </p:nvSpPr>
        <p:spPr>
          <a:xfrm>
            <a:off x="838200" y="5972175"/>
            <a:ext cx="1648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000" dirty="0"/>
              <a:t>Sender</a:t>
            </a:r>
            <a:endParaRPr kumimoji="1" lang="zh-TW" altLang="en-US" sz="40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7999A81-326A-484A-B08B-439F4EC4B3DD}"/>
              </a:ext>
            </a:extLst>
          </p:cNvPr>
          <p:cNvSpPr txBox="1"/>
          <p:nvPr/>
        </p:nvSpPr>
        <p:spPr>
          <a:xfrm>
            <a:off x="9634538" y="5972175"/>
            <a:ext cx="1959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000" dirty="0"/>
              <a:t>Receiver</a:t>
            </a:r>
            <a:endParaRPr kumimoji="1" lang="zh-TW" altLang="en-US" sz="4000" dirty="0"/>
          </a:p>
        </p:txBody>
      </p:sp>
      <p:cxnSp>
        <p:nvCxnSpPr>
          <p:cNvPr id="17" name="直線箭頭接點 16">
            <a:extLst>
              <a:ext uri="{FF2B5EF4-FFF2-40B4-BE49-F238E27FC236}">
                <a16:creationId xmlns:a16="http://schemas.microsoft.com/office/drawing/2014/main" id="{C5A5916D-FF7E-0B47-A181-978C73FE47BF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2252663" y="3625458"/>
            <a:ext cx="3027208" cy="2218130"/>
          </a:xfrm>
          <a:prstGeom prst="straightConnector1">
            <a:avLst/>
          </a:prstGeom>
          <a:ln w="50800">
            <a:gradFill>
              <a:gsLst>
                <a:gs pos="0">
                  <a:schemeClr val="tx1"/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bg2">
                    <a:lumMod val="9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箭頭接點 42">
            <a:extLst>
              <a:ext uri="{FF2B5EF4-FFF2-40B4-BE49-F238E27FC236}">
                <a16:creationId xmlns:a16="http://schemas.microsoft.com/office/drawing/2014/main" id="{4025D160-FEA4-554A-972F-BCA2300DE97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930855" y="3688559"/>
            <a:ext cx="3683471" cy="2283616"/>
          </a:xfrm>
          <a:prstGeom prst="straightConnector1">
            <a:avLst/>
          </a:prstGeom>
          <a:ln w="50800">
            <a:gradFill>
              <a:gsLst>
                <a:gs pos="0">
                  <a:schemeClr val="tx1"/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bg2">
                    <a:lumMod val="9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5400000" scaled="1"/>
            </a:gra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49039CB6-CFF2-3D40-B5EC-174742BD8D0C}"/>
              </a:ext>
            </a:extLst>
          </p:cNvPr>
          <p:cNvSpPr txBox="1"/>
          <p:nvPr/>
        </p:nvSpPr>
        <p:spPr>
          <a:xfrm>
            <a:off x="838200" y="1361644"/>
            <a:ext cx="1648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000" dirty="0"/>
              <a:t>Sender</a:t>
            </a:r>
            <a:endParaRPr kumimoji="1" lang="zh-TW" altLang="en-US" sz="4000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8318B841-D2FD-3F44-9AE3-38A82037FF07}"/>
              </a:ext>
            </a:extLst>
          </p:cNvPr>
          <p:cNvSpPr txBox="1"/>
          <p:nvPr/>
        </p:nvSpPr>
        <p:spPr>
          <a:xfrm>
            <a:off x="9144000" y="1361644"/>
            <a:ext cx="1959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000" dirty="0"/>
              <a:t>Receiver</a:t>
            </a:r>
            <a:endParaRPr kumimoji="1" lang="zh-TW" altLang="en-US" sz="4000" dirty="0"/>
          </a:p>
        </p:txBody>
      </p:sp>
      <p:cxnSp>
        <p:nvCxnSpPr>
          <p:cNvPr id="51" name="直線箭頭接點 50">
            <a:extLst>
              <a:ext uri="{FF2B5EF4-FFF2-40B4-BE49-F238E27FC236}">
                <a16:creationId xmlns:a16="http://schemas.microsoft.com/office/drawing/2014/main" id="{8A291A25-24FA-F740-B5FC-766E0105672D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2499866" y="1715587"/>
            <a:ext cx="6644134" cy="4762"/>
          </a:xfrm>
          <a:prstGeom prst="straightConnector1">
            <a:avLst/>
          </a:prstGeom>
          <a:ln w="50800">
            <a:gradFill>
              <a:gsLst>
                <a:gs pos="0">
                  <a:schemeClr val="tx1"/>
                </a:gs>
                <a:gs pos="43000">
                  <a:schemeClr val="tx1">
                    <a:lumMod val="50000"/>
                    <a:lumOff val="50000"/>
                  </a:schemeClr>
                </a:gs>
                <a:gs pos="50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0" scaled="0"/>
            </a:gra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898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群組 37">
            <a:extLst>
              <a:ext uri="{FF2B5EF4-FFF2-40B4-BE49-F238E27FC236}">
                <a16:creationId xmlns:a16="http://schemas.microsoft.com/office/drawing/2014/main" id="{9B32B84A-BC06-B243-B571-5528F3D47818}"/>
              </a:ext>
            </a:extLst>
          </p:cNvPr>
          <p:cNvGrpSpPr/>
          <p:nvPr/>
        </p:nvGrpSpPr>
        <p:grpSpPr>
          <a:xfrm>
            <a:off x="4177458" y="915702"/>
            <a:ext cx="1671637" cy="487848"/>
            <a:chOff x="5176487" y="1644499"/>
            <a:chExt cx="1671637" cy="487848"/>
          </a:xfrm>
        </p:grpSpPr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BB1C843E-8BEC-7E49-9DEA-20081ADCA56C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541A157E-4387-6E4C-A70E-5916823DF151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CFE63E00-6652-844F-B9AA-4933A5E582EC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E615DBB8-AA45-204D-A0D9-B54BA5D94E87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1327A4C7-2945-784C-BFF8-68CF67FA5E91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3F2024AA-379B-5649-A2DB-C1AAC0D013D6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F81FEB41-7477-274C-826A-FD9C287739E0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2681D440-BBC5-5F47-9E2B-AA481617E48D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39" name="橢圓 38">
            <a:extLst>
              <a:ext uri="{FF2B5EF4-FFF2-40B4-BE49-F238E27FC236}">
                <a16:creationId xmlns:a16="http://schemas.microsoft.com/office/drawing/2014/main" id="{0AB87999-5EC9-2F4A-8702-54155C6F585F}"/>
              </a:ext>
            </a:extLst>
          </p:cNvPr>
          <p:cNvSpPr/>
          <p:nvPr/>
        </p:nvSpPr>
        <p:spPr>
          <a:xfrm>
            <a:off x="5182683" y="1181974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7AF522A2-6E1B-5F49-95DB-C458BB9CF9C9}"/>
              </a:ext>
            </a:extLst>
          </p:cNvPr>
          <p:cNvSpPr/>
          <p:nvPr/>
        </p:nvSpPr>
        <p:spPr>
          <a:xfrm>
            <a:off x="4492115" y="112005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5D290B04-FD40-3340-9D3D-80A93C5449E5}"/>
              </a:ext>
            </a:extLst>
          </p:cNvPr>
          <p:cNvSpPr/>
          <p:nvPr/>
        </p:nvSpPr>
        <p:spPr>
          <a:xfrm>
            <a:off x="4858832" y="120102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43" name="直線箭頭接點 42">
            <a:extLst>
              <a:ext uri="{FF2B5EF4-FFF2-40B4-BE49-F238E27FC236}">
                <a16:creationId xmlns:a16="http://schemas.microsoft.com/office/drawing/2014/main" id="{B0E97951-FE34-8F46-BEB7-8CEB6FFBC15F}"/>
              </a:ext>
            </a:extLst>
          </p:cNvPr>
          <p:cNvCxnSpPr>
            <a:cxnSpLocks/>
          </p:cNvCxnSpPr>
          <p:nvPr/>
        </p:nvCxnSpPr>
        <p:spPr>
          <a:xfrm>
            <a:off x="2458546" y="1139721"/>
            <a:ext cx="1904014" cy="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E27174FE-285D-724D-BFA5-CE5E98EEF4AA}"/>
              </a:ext>
            </a:extLst>
          </p:cNvPr>
          <p:cNvCxnSpPr>
            <a:cxnSpLocks/>
          </p:cNvCxnSpPr>
          <p:nvPr/>
        </p:nvCxnSpPr>
        <p:spPr>
          <a:xfrm>
            <a:off x="7595335" y="1602328"/>
            <a:ext cx="1063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B2877303-3554-F04C-94DF-6503D5131DA2}"/>
              </a:ext>
            </a:extLst>
          </p:cNvPr>
          <p:cNvCxnSpPr>
            <a:cxnSpLocks/>
          </p:cNvCxnSpPr>
          <p:nvPr/>
        </p:nvCxnSpPr>
        <p:spPr>
          <a:xfrm>
            <a:off x="7552796" y="395704"/>
            <a:ext cx="1063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F7F2F1B-805C-8146-84B8-EADAD0AE1E5F}"/>
                  </a:ext>
                </a:extLst>
              </p:cNvPr>
              <p:cNvSpPr txBox="1"/>
              <p:nvPr/>
            </p:nvSpPr>
            <p:spPr>
              <a:xfrm>
                <a:off x="8758815" y="1448439"/>
                <a:ext cx="3922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F7F2F1B-805C-8146-84B8-EADAD0AE1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1448439"/>
                <a:ext cx="392287" cy="307777"/>
              </a:xfrm>
              <a:prstGeom prst="rect">
                <a:avLst/>
              </a:prstGeom>
              <a:blipFill>
                <a:blip r:embed="rId2"/>
                <a:stretch>
                  <a:fillRect l="-18750" r="-18750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93D7D23-8DA4-0B4D-8579-060B27832BAF}"/>
                  </a:ext>
                </a:extLst>
              </p:cNvPr>
              <p:cNvSpPr txBox="1"/>
              <p:nvPr/>
            </p:nvSpPr>
            <p:spPr>
              <a:xfrm>
                <a:off x="8758815" y="206178"/>
                <a:ext cx="2608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93D7D23-8DA4-0B4D-8579-060B2783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206178"/>
                <a:ext cx="260899" cy="307777"/>
              </a:xfrm>
              <a:prstGeom prst="rect">
                <a:avLst/>
              </a:prstGeom>
              <a:blipFill>
                <a:blip r:embed="rId3"/>
                <a:stretch>
                  <a:fillRect l="-42857" r="-57143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箭頭接點 47">
            <a:extLst>
              <a:ext uri="{FF2B5EF4-FFF2-40B4-BE49-F238E27FC236}">
                <a16:creationId xmlns:a16="http://schemas.microsoft.com/office/drawing/2014/main" id="{0AC0BAAD-3175-7C4B-B581-C7FB73D6CA45}"/>
              </a:ext>
            </a:extLst>
          </p:cNvPr>
          <p:cNvCxnSpPr>
            <a:cxnSpLocks/>
          </p:cNvCxnSpPr>
          <p:nvPr/>
        </p:nvCxnSpPr>
        <p:spPr>
          <a:xfrm flipV="1">
            <a:off x="8050827" y="371365"/>
            <a:ext cx="0" cy="1230962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手繪多邊形 51">
            <a:extLst>
              <a:ext uri="{FF2B5EF4-FFF2-40B4-BE49-F238E27FC236}">
                <a16:creationId xmlns:a16="http://schemas.microsoft.com/office/drawing/2014/main" id="{47956B20-5E37-7C47-9A42-5D316D5644DD}"/>
              </a:ext>
            </a:extLst>
          </p:cNvPr>
          <p:cNvSpPr/>
          <p:nvPr/>
        </p:nvSpPr>
        <p:spPr>
          <a:xfrm>
            <a:off x="8481804" y="453318"/>
            <a:ext cx="1012749" cy="772271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0A41318-D263-F54D-88BC-4E5DA4F41A57}"/>
                  </a:ext>
                </a:extLst>
              </p:cNvPr>
              <p:cNvSpPr txBox="1"/>
              <p:nvPr/>
            </p:nvSpPr>
            <p:spPr>
              <a:xfrm>
                <a:off x="9300955" y="540756"/>
                <a:ext cx="145866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𝑒𝑔</m:t>
                          </m:r>
                        </m:sub>
                      </m:sSub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1"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kumimoji="1"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0A41318-D263-F54D-88BC-4E5DA4F4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955" y="540756"/>
                <a:ext cx="1458669" cy="518604"/>
              </a:xfrm>
              <a:prstGeom prst="rect">
                <a:avLst/>
              </a:prstGeom>
              <a:blipFill>
                <a:blip r:embed="rId4"/>
                <a:stretch>
                  <a:fillRect l="-3478" t="-4878" b="-121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手繪多邊形 53">
            <a:extLst>
              <a:ext uri="{FF2B5EF4-FFF2-40B4-BE49-F238E27FC236}">
                <a16:creationId xmlns:a16="http://schemas.microsoft.com/office/drawing/2014/main" id="{19EBD25A-1D85-F54C-994B-0A22BC6BD367}"/>
              </a:ext>
            </a:extLst>
          </p:cNvPr>
          <p:cNvSpPr/>
          <p:nvPr/>
        </p:nvSpPr>
        <p:spPr>
          <a:xfrm>
            <a:off x="5285910" y="1396284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5" name="手繪多邊形 54">
            <a:extLst>
              <a:ext uri="{FF2B5EF4-FFF2-40B4-BE49-F238E27FC236}">
                <a16:creationId xmlns:a16="http://schemas.microsoft.com/office/drawing/2014/main" id="{ECDAFAA8-8C02-AF4E-B957-004AE57148B4}"/>
              </a:ext>
            </a:extLst>
          </p:cNvPr>
          <p:cNvSpPr/>
          <p:nvPr/>
        </p:nvSpPr>
        <p:spPr>
          <a:xfrm rot="5400000">
            <a:off x="4392926" y="1393576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手繪多邊形 55">
            <a:extLst>
              <a:ext uri="{FF2B5EF4-FFF2-40B4-BE49-F238E27FC236}">
                <a16:creationId xmlns:a16="http://schemas.microsoft.com/office/drawing/2014/main" id="{6AF63362-8FBB-434E-8C1A-EAFEEED2FE6B}"/>
              </a:ext>
            </a:extLst>
          </p:cNvPr>
          <p:cNvSpPr/>
          <p:nvPr/>
        </p:nvSpPr>
        <p:spPr>
          <a:xfrm rot="10800000">
            <a:off x="4239045" y="371957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7" name="手繪多邊形 56">
            <a:extLst>
              <a:ext uri="{FF2B5EF4-FFF2-40B4-BE49-F238E27FC236}">
                <a16:creationId xmlns:a16="http://schemas.microsoft.com/office/drawing/2014/main" id="{71D8C217-8197-B249-A323-7D7850FC96BB}"/>
              </a:ext>
            </a:extLst>
          </p:cNvPr>
          <p:cNvSpPr/>
          <p:nvPr/>
        </p:nvSpPr>
        <p:spPr>
          <a:xfrm rot="16200000">
            <a:off x="5250665" y="335299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151508CA-A871-044C-898E-39B71C79F4DB}"/>
                  </a:ext>
                </a:extLst>
              </p:cNvPr>
              <p:cNvSpPr txBox="1"/>
              <p:nvPr/>
            </p:nvSpPr>
            <p:spPr>
              <a:xfrm>
                <a:off x="1935009" y="845227"/>
                <a:ext cx="53711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151508CA-A871-044C-898E-39B71C79F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09" y="845227"/>
                <a:ext cx="537118" cy="490199"/>
              </a:xfrm>
              <a:prstGeom prst="rect">
                <a:avLst/>
              </a:prstGeom>
              <a:blipFill>
                <a:blip r:embed="rId5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文字方塊 156">
            <a:extLst>
              <a:ext uri="{FF2B5EF4-FFF2-40B4-BE49-F238E27FC236}">
                <a16:creationId xmlns:a16="http://schemas.microsoft.com/office/drawing/2014/main" id="{69F9AABA-B90B-7E47-A27E-880B90827A92}"/>
              </a:ext>
            </a:extLst>
          </p:cNvPr>
          <p:cNvSpPr txBox="1"/>
          <p:nvPr/>
        </p:nvSpPr>
        <p:spPr>
          <a:xfrm>
            <a:off x="-57711" y="195887"/>
            <a:ext cx="221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Two-Level Absorption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7B76E5F0-B50F-8648-A0F8-D125DCD2058E}"/>
                  </a:ext>
                </a:extLst>
              </p:cNvPr>
              <p:cNvSpPr txBox="1"/>
              <p:nvPr/>
            </p:nvSpPr>
            <p:spPr>
              <a:xfrm>
                <a:off x="7631407" y="1886265"/>
                <a:ext cx="435273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b="0" dirty="0"/>
                  <a:t>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1" lang="en-US" altLang="zh-TW" dirty="0"/>
                  <a:t> MHz, </a:t>
                </a:r>
              </a:p>
              <a:p>
                <a:r>
                  <a:rPr kumimoji="1" lang="en-US" altLang="zh-TW" dirty="0"/>
                  <a:t>storage time is limited by lifetime ~ O(10)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endParaRPr kumimoji="1" lang="en-US" altLang="zh-TW" dirty="0"/>
              </a:p>
              <a:p>
                <a:r>
                  <a:rPr kumimoji="1" lang="en-US" altLang="zh-TW" dirty="0"/>
                  <a:t>2. Cannot retrieve on demand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7B76E5F0-B50F-8648-A0F8-D125DCD20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407" y="1886265"/>
                <a:ext cx="4352730" cy="923330"/>
              </a:xfrm>
              <a:prstGeom prst="rect">
                <a:avLst/>
              </a:prstGeom>
              <a:blipFill>
                <a:blip r:embed="rId6"/>
                <a:stretch>
                  <a:fillRect l="-1163" t="-2740" b="-95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076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群組 37">
            <a:extLst>
              <a:ext uri="{FF2B5EF4-FFF2-40B4-BE49-F238E27FC236}">
                <a16:creationId xmlns:a16="http://schemas.microsoft.com/office/drawing/2014/main" id="{9B32B84A-BC06-B243-B571-5528F3D47818}"/>
              </a:ext>
            </a:extLst>
          </p:cNvPr>
          <p:cNvGrpSpPr/>
          <p:nvPr/>
        </p:nvGrpSpPr>
        <p:grpSpPr>
          <a:xfrm>
            <a:off x="4177458" y="915702"/>
            <a:ext cx="1671637" cy="487848"/>
            <a:chOff x="5176487" y="1644499"/>
            <a:chExt cx="1671637" cy="487848"/>
          </a:xfrm>
        </p:grpSpPr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BB1C843E-8BEC-7E49-9DEA-20081ADCA56C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541A157E-4387-6E4C-A70E-5916823DF151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CFE63E00-6652-844F-B9AA-4933A5E582EC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E615DBB8-AA45-204D-A0D9-B54BA5D94E87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1327A4C7-2945-784C-BFF8-68CF67FA5E91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3F2024AA-379B-5649-A2DB-C1AAC0D013D6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F81FEB41-7477-274C-826A-FD9C287739E0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2681D440-BBC5-5F47-9E2B-AA481617E48D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39" name="橢圓 38">
            <a:extLst>
              <a:ext uri="{FF2B5EF4-FFF2-40B4-BE49-F238E27FC236}">
                <a16:creationId xmlns:a16="http://schemas.microsoft.com/office/drawing/2014/main" id="{0AB87999-5EC9-2F4A-8702-54155C6F585F}"/>
              </a:ext>
            </a:extLst>
          </p:cNvPr>
          <p:cNvSpPr/>
          <p:nvPr/>
        </p:nvSpPr>
        <p:spPr>
          <a:xfrm>
            <a:off x="5182683" y="1181974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7AF522A2-6E1B-5F49-95DB-C458BB9CF9C9}"/>
              </a:ext>
            </a:extLst>
          </p:cNvPr>
          <p:cNvSpPr/>
          <p:nvPr/>
        </p:nvSpPr>
        <p:spPr>
          <a:xfrm>
            <a:off x="4492115" y="112005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5D290B04-FD40-3340-9D3D-80A93C5449E5}"/>
              </a:ext>
            </a:extLst>
          </p:cNvPr>
          <p:cNvSpPr/>
          <p:nvPr/>
        </p:nvSpPr>
        <p:spPr>
          <a:xfrm>
            <a:off x="4858832" y="120102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43" name="直線箭頭接點 42">
            <a:extLst>
              <a:ext uri="{FF2B5EF4-FFF2-40B4-BE49-F238E27FC236}">
                <a16:creationId xmlns:a16="http://schemas.microsoft.com/office/drawing/2014/main" id="{B0E97951-FE34-8F46-BEB7-8CEB6FFBC15F}"/>
              </a:ext>
            </a:extLst>
          </p:cNvPr>
          <p:cNvCxnSpPr>
            <a:cxnSpLocks/>
          </p:cNvCxnSpPr>
          <p:nvPr/>
        </p:nvCxnSpPr>
        <p:spPr>
          <a:xfrm>
            <a:off x="2458546" y="1139721"/>
            <a:ext cx="1904014" cy="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E27174FE-285D-724D-BFA5-CE5E98EEF4AA}"/>
              </a:ext>
            </a:extLst>
          </p:cNvPr>
          <p:cNvCxnSpPr>
            <a:cxnSpLocks/>
          </p:cNvCxnSpPr>
          <p:nvPr/>
        </p:nvCxnSpPr>
        <p:spPr>
          <a:xfrm>
            <a:off x="7595335" y="1602328"/>
            <a:ext cx="1063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B2877303-3554-F04C-94DF-6503D5131DA2}"/>
              </a:ext>
            </a:extLst>
          </p:cNvPr>
          <p:cNvCxnSpPr>
            <a:cxnSpLocks/>
          </p:cNvCxnSpPr>
          <p:nvPr/>
        </p:nvCxnSpPr>
        <p:spPr>
          <a:xfrm>
            <a:off x="7552796" y="395704"/>
            <a:ext cx="1063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F7F2F1B-805C-8146-84B8-EADAD0AE1E5F}"/>
                  </a:ext>
                </a:extLst>
              </p:cNvPr>
              <p:cNvSpPr txBox="1"/>
              <p:nvPr/>
            </p:nvSpPr>
            <p:spPr>
              <a:xfrm>
                <a:off x="8758815" y="1448439"/>
                <a:ext cx="3922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F7F2F1B-805C-8146-84B8-EADAD0AE1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1448439"/>
                <a:ext cx="392287" cy="307777"/>
              </a:xfrm>
              <a:prstGeom prst="rect">
                <a:avLst/>
              </a:prstGeom>
              <a:blipFill>
                <a:blip r:embed="rId2"/>
                <a:stretch>
                  <a:fillRect l="-18750" r="-18750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93D7D23-8DA4-0B4D-8579-060B27832BAF}"/>
                  </a:ext>
                </a:extLst>
              </p:cNvPr>
              <p:cNvSpPr txBox="1"/>
              <p:nvPr/>
            </p:nvSpPr>
            <p:spPr>
              <a:xfrm>
                <a:off x="8758815" y="206178"/>
                <a:ext cx="2608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93D7D23-8DA4-0B4D-8579-060B2783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206178"/>
                <a:ext cx="260899" cy="307777"/>
              </a:xfrm>
              <a:prstGeom prst="rect">
                <a:avLst/>
              </a:prstGeom>
              <a:blipFill>
                <a:blip r:embed="rId3"/>
                <a:stretch>
                  <a:fillRect l="-42857" r="-57143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箭頭接點 47">
            <a:extLst>
              <a:ext uri="{FF2B5EF4-FFF2-40B4-BE49-F238E27FC236}">
                <a16:creationId xmlns:a16="http://schemas.microsoft.com/office/drawing/2014/main" id="{0AC0BAAD-3175-7C4B-B581-C7FB73D6CA45}"/>
              </a:ext>
            </a:extLst>
          </p:cNvPr>
          <p:cNvCxnSpPr>
            <a:cxnSpLocks/>
          </p:cNvCxnSpPr>
          <p:nvPr/>
        </p:nvCxnSpPr>
        <p:spPr>
          <a:xfrm flipV="1">
            <a:off x="8050827" y="371365"/>
            <a:ext cx="0" cy="1230962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手繪多邊形 51">
            <a:extLst>
              <a:ext uri="{FF2B5EF4-FFF2-40B4-BE49-F238E27FC236}">
                <a16:creationId xmlns:a16="http://schemas.microsoft.com/office/drawing/2014/main" id="{47956B20-5E37-7C47-9A42-5D316D5644DD}"/>
              </a:ext>
            </a:extLst>
          </p:cNvPr>
          <p:cNvSpPr/>
          <p:nvPr/>
        </p:nvSpPr>
        <p:spPr>
          <a:xfrm>
            <a:off x="8481804" y="453318"/>
            <a:ext cx="1012749" cy="772271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0A41318-D263-F54D-88BC-4E5DA4F41A57}"/>
                  </a:ext>
                </a:extLst>
              </p:cNvPr>
              <p:cNvSpPr txBox="1"/>
              <p:nvPr/>
            </p:nvSpPr>
            <p:spPr>
              <a:xfrm>
                <a:off x="9300955" y="540756"/>
                <a:ext cx="145866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𝑒𝑔</m:t>
                          </m:r>
                        </m:sub>
                      </m:sSub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1"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kumimoji="1"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0A41318-D263-F54D-88BC-4E5DA4F4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955" y="540756"/>
                <a:ext cx="1458669" cy="518604"/>
              </a:xfrm>
              <a:prstGeom prst="rect">
                <a:avLst/>
              </a:prstGeom>
              <a:blipFill>
                <a:blip r:embed="rId4"/>
                <a:stretch>
                  <a:fillRect l="-3478" t="-4878" b="-121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手繪多邊形 53">
            <a:extLst>
              <a:ext uri="{FF2B5EF4-FFF2-40B4-BE49-F238E27FC236}">
                <a16:creationId xmlns:a16="http://schemas.microsoft.com/office/drawing/2014/main" id="{19EBD25A-1D85-F54C-994B-0A22BC6BD367}"/>
              </a:ext>
            </a:extLst>
          </p:cNvPr>
          <p:cNvSpPr/>
          <p:nvPr/>
        </p:nvSpPr>
        <p:spPr>
          <a:xfrm>
            <a:off x="5285910" y="1396284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5" name="手繪多邊形 54">
            <a:extLst>
              <a:ext uri="{FF2B5EF4-FFF2-40B4-BE49-F238E27FC236}">
                <a16:creationId xmlns:a16="http://schemas.microsoft.com/office/drawing/2014/main" id="{ECDAFAA8-8C02-AF4E-B957-004AE57148B4}"/>
              </a:ext>
            </a:extLst>
          </p:cNvPr>
          <p:cNvSpPr/>
          <p:nvPr/>
        </p:nvSpPr>
        <p:spPr>
          <a:xfrm rot="5400000">
            <a:off x="4392926" y="1393576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手繪多邊形 55">
            <a:extLst>
              <a:ext uri="{FF2B5EF4-FFF2-40B4-BE49-F238E27FC236}">
                <a16:creationId xmlns:a16="http://schemas.microsoft.com/office/drawing/2014/main" id="{6AF63362-8FBB-434E-8C1A-EAFEEED2FE6B}"/>
              </a:ext>
            </a:extLst>
          </p:cNvPr>
          <p:cNvSpPr/>
          <p:nvPr/>
        </p:nvSpPr>
        <p:spPr>
          <a:xfrm rot="10800000">
            <a:off x="4239045" y="371957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7" name="手繪多邊形 56">
            <a:extLst>
              <a:ext uri="{FF2B5EF4-FFF2-40B4-BE49-F238E27FC236}">
                <a16:creationId xmlns:a16="http://schemas.microsoft.com/office/drawing/2014/main" id="{71D8C217-8197-B249-A323-7D7850FC96BB}"/>
              </a:ext>
            </a:extLst>
          </p:cNvPr>
          <p:cNvSpPr/>
          <p:nvPr/>
        </p:nvSpPr>
        <p:spPr>
          <a:xfrm rot="16200000">
            <a:off x="5250665" y="335299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4F5138B4-2348-F644-B125-37D914BB43CC}"/>
              </a:ext>
            </a:extLst>
          </p:cNvPr>
          <p:cNvGrpSpPr/>
          <p:nvPr/>
        </p:nvGrpSpPr>
        <p:grpSpPr>
          <a:xfrm>
            <a:off x="1334830" y="3585382"/>
            <a:ext cx="1671637" cy="487848"/>
            <a:chOff x="5176487" y="1644499"/>
            <a:chExt cx="1671637" cy="487848"/>
          </a:xfrm>
        </p:grpSpPr>
        <p:sp>
          <p:nvSpPr>
            <p:cNvPr id="59" name="橢圓 58">
              <a:extLst>
                <a:ext uri="{FF2B5EF4-FFF2-40B4-BE49-F238E27FC236}">
                  <a16:creationId xmlns:a16="http://schemas.microsoft.com/office/drawing/2014/main" id="{20CC53AE-5F8E-C141-8B94-72A34B9D6455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60" name="橢圓 59">
              <a:extLst>
                <a:ext uri="{FF2B5EF4-FFF2-40B4-BE49-F238E27FC236}">
                  <a16:creationId xmlns:a16="http://schemas.microsoft.com/office/drawing/2014/main" id="{00933B4F-9494-204D-9FC7-BCB1017009FE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1" name="橢圓 60">
              <a:extLst>
                <a:ext uri="{FF2B5EF4-FFF2-40B4-BE49-F238E27FC236}">
                  <a16:creationId xmlns:a16="http://schemas.microsoft.com/office/drawing/2014/main" id="{C48E9B00-DBC5-CF43-9819-694BC7471DA6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2" name="橢圓 61">
              <a:extLst>
                <a:ext uri="{FF2B5EF4-FFF2-40B4-BE49-F238E27FC236}">
                  <a16:creationId xmlns:a16="http://schemas.microsoft.com/office/drawing/2014/main" id="{901BE25A-7ABA-8848-8DF5-6CA4C2A74BA4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3" name="橢圓 62">
              <a:extLst>
                <a:ext uri="{FF2B5EF4-FFF2-40B4-BE49-F238E27FC236}">
                  <a16:creationId xmlns:a16="http://schemas.microsoft.com/office/drawing/2014/main" id="{71C537BC-A24E-B94C-9CB2-E546097D40E3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4" name="橢圓 63">
              <a:extLst>
                <a:ext uri="{FF2B5EF4-FFF2-40B4-BE49-F238E27FC236}">
                  <a16:creationId xmlns:a16="http://schemas.microsoft.com/office/drawing/2014/main" id="{F3B0145A-290C-C443-BE9F-8C55E275C47F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5" name="橢圓 64">
              <a:extLst>
                <a:ext uri="{FF2B5EF4-FFF2-40B4-BE49-F238E27FC236}">
                  <a16:creationId xmlns:a16="http://schemas.microsoft.com/office/drawing/2014/main" id="{C43C8C96-180C-E447-839C-A62947F660DE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A634587A-04CC-7645-89F0-FB42283C87CF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67" name="橢圓 66">
            <a:extLst>
              <a:ext uri="{FF2B5EF4-FFF2-40B4-BE49-F238E27FC236}">
                <a16:creationId xmlns:a16="http://schemas.microsoft.com/office/drawing/2014/main" id="{205125EB-AD49-B541-BA9B-A46E4E3A5EC6}"/>
              </a:ext>
            </a:extLst>
          </p:cNvPr>
          <p:cNvSpPr/>
          <p:nvPr/>
        </p:nvSpPr>
        <p:spPr>
          <a:xfrm>
            <a:off x="2340055" y="3851654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0AD3F067-2CAD-E944-AE6A-8C507F120951}"/>
              </a:ext>
            </a:extLst>
          </p:cNvPr>
          <p:cNvSpPr/>
          <p:nvPr/>
        </p:nvSpPr>
        <p:spPr>
          <a:xfrm>
            <a:off x="1649487" y="378973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E01805AE-CEA0-EF4A-9E6D-C5FC9E7F6ECC}"/>
              </a:ext>
            </a:extLst>
          </p:cNvPr>
          <p:cNvSpPr/>
          <p:nvPr/>
        </p:nvSpPr>
        <p:spPr>
          <a:xfrm>
            <a:off x="2016204" y="387070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0" name="直線箭頭接點 69">
            <a:extLst>
              <a:ext uri="{FF2B5EF4-FFF2-40B4-BE49-F238E27FC236}">
                <a16:creationId xmlns:a16="http://schemas.microsoft.com/office/drawing/2014/main" id="{B34761D3-5DC9-1542-9BDC-84426E465598}"/>
              </a:ext>
            </a:extLst>
          </p:cNvPr>
          <p:cNvCxnSpPr>
            <a:cxnSpLocks/>
          </p:cNvCxnSpPr>
          <p:nvPr/>
        </p:nvCxnSpPr>
        <p:spPr>
          <a:xfrm>
            <a:off x="396255" y="3813553"/>
            <a:ext cx="1253232" cy="11005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群組 112">
            <a:extLst>
              <a:ext uri="{FF2B5EF4-FFF2-40B4-BE49-F238E27FC236}">
                <a16:creationId xmlns:a16="http://schemas.microsoft.com/office/drawing/2014/main" id="{B87F71DF-9AF2-E248-B849-0F5ADF729194}"/>
              </a:ext>
            </a:extLst>
          </p:cNvPr>
          <p:cNvGrpSpPr/>
          <p:nvPr/>
        </p:nvGrpSpPr>
        <p:grpSpPr>
          <a:xfrm>
            <a:off x="9587242" y="3884101"/>
            <a:ext cx="1965921" cy="2515845"/>
            <a:chOff x="7942374" y="3127718"/>
            <a:chExt cx="3099758" cy="3584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1843EAAC-4943-FF49-8382-C55DFCD95EE6}"/>
                    </a:ext>
                  </a:extLst>
                </p:cNvPr>
                <p:cNvSpPr txBox="1"/>
                <p:nvPr/>
              </p:nvSpPr>
              <p:spPr>
                <a:xfrm>
                  <a:off x="8184912" y="4344677"/>
                  <a:ext cx="846899" cy="698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1843EAAC-4943-FF49-8382-C55DFCD95E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4912" y="4344677"/>
                  <a:ext cx="846899" cy="698378"/>
                </a:xfrm>
                <a:prstGeom prst="rect">
                  <a:avLst/>
                </a:prstGeom>
                <a:blipFill>
                  <a:blip r:embed="rId5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F7F932AE-B445-344D-83E0-4CFF6358F6AB}"/>
                    </a:ext>
                  </a:extLst>
                </p:cNvPr>
                <p:cNvSpPr txBox="1"/>
                <p:nvPr/>
              </p:nvSpPr>
              <p:spPr>
                <a:xfrm>
                  <a:off x="10313470" y="4121152"/>
                  <a:ext cx="728662" cy="5261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2400" b="0" i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F7F932AE-B445-344D-83E0-4CFF6358F6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470" y="4121152"/>
                  <a:ext cx="728662" cy="526181"/>
                </a:xfrm>
                <a:prstGeom prst="rect">
                  <a:avLst/>
                </a:prstGeom>
                <a:blipFill>
                  <a:blip r:embed="rId6"/>
                  <a:stretch>
                    <a:fillRect l="-10526" b="-1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橢圓 83">
              <a:extLst>
                <a:ext uri="{FF2B5EF4-FFF2-40B4-BE49-F238E27FC236}">
                  <a16:creationId xmlns:a16="http://schemas.microsoft.com/office/drawing/2014/main" id="{F3AB8631-4BBC-4249-A8D9-624D1EAE2628}"/>
                </a:ext>
              </a:extLst>
            </p:cNvPr>
            <p:cNvSpPr/>
            <p:nvPr/>
          </p:nvSpPr>
          <p:spPr>
            <a:xfrm>
              <a:off x="7967773" y="5929657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85" name="直線接點 84">
              <a:extLst>
                <a:ext uri="{FF2B5EF4-FFF2-40B4-BE49-F238E27FC236}">
                  <a16:creationId xmlns:a16="http://schemas.microsoft.com/office/drawing/2014/main" id="{A0DF3ABA-C867-0241-B470-036FCD16DA86}"/>
                </a:ext>
              </a:extLst>
            </p:cNvPr>
            <p:cNvCxnSpPr>
              <a:cxnSpLocks/>
            </p:cNvCxnSpPr>
            <p:nvPr/>
          </p:nvCxnSpPr>
          <p:spPr>
            <a:xfrm>
              <a:off x="7942374" y="6188420"/>
              <a:ext cx="106362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>
              <a:extLst>
                <a:ext uri="{FF2B5EF4-FFF2-40B4-BE49-F238E27FC236}">
                  <a16:creationId xmlns:a16="http://schemas.microsoft.com/office/drawing/2014/main" id="{11144360-5EED-C542-9056-2BB3FE3DBDB1}"/>
                </a:ext>
              </a:extLst>
            </p:cNvPr>
            <p:cNvCxnSpPr>
              <a:cxnSpLocks/>
            </p:cNvCxnSpPr>
            <p:nvPr/>
          </p:nvCxnSpPr>
          <p:spPr>
            <a:xfrm>
              <a:off x="9172686" y="3540474"/>
              <a:ext cx="106362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>
              <a:extLst>
                <a:ext uri="{FF2B5EF4-FFF2-40B4-BE49-F238E27FC236}">
                  <a16:creationId xmlns:a16="http://schemas.microsoft.com/office/drawing/2014/main" id="{6EA6B5AB-FBBC-624D-8E56-0570F75DB54E}"/>
                </a:ext>
              </a:extLst>
            </p:cNvPr>
            <p:cNvCxnSpPr>
              <a:cxnSpLocks/>
            </p:cNvCxnSpPr>
            <p:nvPr/>
          </p:nvCxnSpPr>
          <p:spPr>
            <a:xfrm>
              <a:off x="9896586" y="5450232"/>
              <a:ext cx="106362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橢圓 87">
              <a:extLst>
                <a:ext uri="{FF2B5EF4-FFF2-40B4-BE49-F238E27FC236}">
                  <a16:creationId xmlns:a16="http://schemas.microsoft.com/office/drawing/2014/main" id="{FCF18CCF-9E5C-654E-AD88-093A202C84E7}"/>
                </a:ext>
              </a:extLst>
            </p:cNvPr>
            <p:cNvSpPr/>
            <p:nvPr/>
          </p:nvSpPr>
          <p:spPr>
            <a:xfrm>
              <a:off x="8234475" y="5910605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9" name="橢圓 88">
              <a:extLst>
                <a:ext uri="{FF2B5EF4-FFF2-40B4-BE49-F238E27FC236}">
                  <a16:creationId xmlns:a16="http://schemas.microsoft.com/office/drawing/2014/main" id="{A2F4BE1C-D35F-2E4D-96CB-391248B3360E}"/>
                </a:ext>
              </a:extLst>
            </p:cNvPr>
            <p:cNvSpPr/>
            <p:nvPr/>
          </p:nvSpPr>
          <p:spPr>
            <a:xfrm>
              <a:off x="8520225" y="5910604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0" name="橢圓 89">
              <a:extLst>
                <a:ext uri="{FF2B5EF4-FFF2-40B4-BE49-F238E27FC236}">
                  <a16:creationId xmlns:a16="http://schemas.microsoft.com/office/drawing/2014/main" id="{93A57688-C360-AA47-A777-C5063875C324}"/>
                </a:ext>
              </a:extLst>
            </p:cNvPr>
            <p:cNvSpPr/>
            <p:nvPr/>
          </p:nvSpPr>
          <p:spPr>
            <a:xfrm>
              <a:off x="8805978" y="5896318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91" name="直線箭頭接點 90">
              <a:extLst>
                <a:ext uri="{FF2B5EF4-FFF2-40B4-BE49-F238E27FC236}">
                  <a16:creationId xmlns:a16="http://schemas.microsoft.com/office/drawing/2014/main" id="{5A257BCC-AE9D-854E-B216-E6147DDFDC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4186" y="3156295"/>
              <a:ext cx="1230312" cy="3032125"/>
            </a:xfrm>
            <a:prstGeom prst="straightConnector1">
              <a:avLst/>
            </a:prstGeom>
            <a:ln w="50800">
              <a:solidFill>
                <a:srgbClr val="FF0000"/>
              </a:solidFill>
              <a:prstDash val="sysDot"/>
              <a:headEnd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>
              <a:extLst>
                <a:ext uri="{FF2B5EF4-FFF2-40B4-BE49-F238E27FC236}">
                  <a16:creationId xmlns:a16="http://schemas.microsoft.com/office/drawing/2014/main" id="{5A050E52-6544-7D41-867C-3494609919C7}"/>
                </a:ext>
              </a:extLst>
            </p:cNvPr>
            <p:cNvCxnSpPr>
              <a:cxnSpLocks/>
            </p:cNvCxnSpPr>
            <p:nvPr/>
          </p:nvCxnSpPr>
          <p:spPr>
            <a:xfrm>
              <a:off x="9172686" y="3156295"/>
              <a:ext cx="10636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>
              <a:extLst>
                <a:ext uri="{FF2B5EF4-FFF2-40B4-BE49-F238E27FC236}">
                  <a16:creationId xmlns:a16="http://schemas.microsoft.com/office/drawing/2014/main" id="{A36B1DEB-6ACF-DC4C-84AB-81BFF0BCBDB9}"/>
                </a:ext>
              </a:extLst>
            </p:cNvPr>
            <p:cNvCxnSpPr>
              <a:cxnSpLocks/>
            </p:cNvCxnSpPr>
            <p:nvPr/>
          </p:nvCxnSpPr>
          <p:spPr>
            <a:xfrm>
              <a:off x="9210784" y="3337269"/>
              <a:ext cx="10636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字方塊 94">
                  <a:extLst>
                    <a:ext uri="{FF2B5EF4-FFF2-40B4-BE49-F238E27FC236}">
                      <a16:creationId xmlns:a16="http://schemas.microsoft.com/office/drawing/2014/main" id="{B76975D0-F8F4-904A-A87F-BE1AD370D23D}"/>
                    </a:ext>
                  </a:extLst>
                </p:cNvPr>
                <p:cNvSpPr txBox="1"/>
                <p:nvPr/>
              </p:nvSpPr>
              <p:spPr>
                <a:xfrm>
                  <a:off x="8801377" y="3188061"/>
                  <a:ext cx="287002" cy="29841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95" name="文字方塊 94">
                  <a:extLst>
                    <a:ext uri="{FF2B5EF4-FFF2-40B4-BE49-F238E27FC236}">
                      <a16:creationId xmlns:a16="http://schemas.microsoft.com/office/drawing/2014/main" id="{B76975D0-F8F4-904A-A87F-BE1AD370D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1377" y="3188061"/>
                  <a:ext cx="287002" cy="298415"/>
                </a:xfrm>
                <a:prstGeom prst="rect">
                  <a:avLst/>
                </a:prstGeom>
                <a:blipFill>
                  <a:blip r:embed="rId7"/>
                  <a:stretch>
                    <a:fillRect l="-40000" r="-46667" b="-6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字方塊 95">
                  <a:extLst>
                    <a:ext uri="{FF2B5EF4-FFF2-40B4-BE49-F238E27FC236}">
                      <a16:creationId xmlns:a16="http://schemas.microsoft.com/office/drawing/2014/main" id="{71C849CC-11CA-AE40-A28E-652C1594E0F9}"/>
                    </a:ext>
                  </a:extLst>
                </p:cNvPr>
                <p:cNvSpPr txBox="1"/>
                <p:nvPr/>
              </p:nvSpPr>
              <p:spPr>
                <a:xfrm>
                  <a:off x="10322996" y="3242059"/>
                  <a:ext cx="26943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96" name="文字方塊 95">
                  <a:extLst>
                    <a:ext uri="{FF2B5EF4-FFF2-40B4-BE49-F238E27FC236}">
                      <a16:creationId xmlns:a16="http://schemas.microsoft.com/office/drawing/2014/main" id="{71C849CC-11CA-AE40-A28E-652C1594E0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2996" y="3242059"/>
                  <a:ext cx="26943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0000" r="-35714" b="-6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直線箭頭接點 96">
              <a:extLst>
                <a:ext uri="{FF2B5EF4-FFF2-40B4-BE49-F238E27FC236}">
                  <a16:creationId xmlns:a16="http://schemas.microsoft.com/office/drawing/2014/main" id="{35B2281F-4AF7-0948-8B0A-F0811FE428D5}"/>
                </a:ext>
              </a:extLst>
            </p:cNvPr>
            <p:cNvCxnSpPr>
              <a:cxnSpLocks/>
            </p:cNvCxnSpPr>
            <p:nvPr/>
          </p:nvCxnSpPr>
          <p:spPr>
            <a:xfrm>
              <a:off x="9088379" y="3127718"/>
              <a:ext cx="0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箭頭接點 97">
              <a:extLst>
                <a:ext uri="{FF2B5EF4-FFF2-40B4-BE49-F238E27FC236}">
                  <a16:creationId xmlns:a16="http://schemas.microsoft.com/office/drawing/2014/main" id="{55CB5021-40D0-5F49-9DF5-6A485A147E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08708" y="3294407"/>
              <a:ext cx="0" cy="26035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D47813F1-0C58-2942-A0F2-55FE4B12DACB}"/>
                    </a:ext>
                  </a:extLst>
                </p:cNvPr>
                <p:cNvSpPr txBox="1"/>
                <p:nvPr/>
              </p:nvSpPr>
              <p:spPr>
                <a:xfrm>
                  <a:off x="8636677" y="6250335"/>
                  <a:ext cx="588494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zh-TW" altLang="en-US" sz="30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D47813F1-0C58-2942-A0F2-55FE4B12D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677" y="6250335"/>
                  <a:ext cx="588494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6667" r="-76667" b="-8148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字方塊 99">
                  <a:extLst>
                    <a:ext uri="{FF2B5EF4-FFF2-40B4-BE49-F238E27FC236}">
                      <a16:creationId xmlns:a16="http://schemas.microsoft.com/office/drawing/2014/main" id="{D7809E36-3F02-0141-94D7-20F2326AC429}"/>
                    </a:ext>
                  </a:extLst>
                </p:cNvPr>
                <p:cNvSpPr txBox="1"/>
                <p:nvPr/>
              </p:nvSpPr>
              <p:spPr>
                <a:xfrm>
                  <a:off x="10308708" y="5464519"/>
                  <a:ext cx="532069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zh-TW" altLang="en-US" sz="3000" dirty="0"/>
                </a:p>
              </p:txBody>
            </p:sp>
          </mc:Choice>
          <mc:Fallback xmlns="">
            <p:sp>
              <p:nvSpPr>
                <p:cNvPr id="100" name="文字方塊 99">
                  <a:extLst>
                    <a:ext uri="{FF2B5EF4-FFF2-40B4-BE49-F238E27FC236}">
                      <a16:creationId xmlns:a16="http://schemas.microsoft.com/office/drawing/2014/main" id="{D7809E36-3F02-0141-94D7-20F2326AC4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708" y="5464519"/>
                  <a:ext cx="532069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46429" r="-75000" b="-777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FAF60CE0-1622-4B4A-A1F8-69BAFFFA4403}"/>
                    </a:ext>
                  </a:extLst>
                </p:cNvPr>
                <p:cNvSpPr txBox="1"/>
                <p:nvPr/>
              </p:nvSpPr>
              <p:spPr>
                <a:xfrm>
                  <a:off x="10405067" y="3439102"/>
                  <a:ext cx="545470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zh-TW" altLang="en-US" sz="30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FAF60CE0-1622-4B4A-A1F8-69BAFFFA44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5067" y="3439102"/>
                  <a:ext cx="545470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46429" r="-78571" b="-777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4" name="直線箭頭接點 113">
            <a:extLst>
              <a:ext uri="{FF2B5EF4-FFF2-40B4-BE49-F238E27FC236}">
                <a16:creationId xmlns:a16="http://schemas.microsoft.com/office/drawing/2014/main" id="{03505016-56B1-5B49-88A7-3C9E9922A0D6}"/>
              </a:ext>
            </a:extLst>
          </p:cNvPr>
          <p:cNvCxnSpPr>
            <a:cxnSpLocks/>
          </p:cNvCxnSpPr>
          <p:nvPr/>
        </p:nvCxnSpPr>
        <p:spPr>
          <a:xfrm flipV="1">
            <a:off x="518081" y="3517489"/>
            <a:ext cx="3115028" cy="589075"/>
          </a:xfrm>
          <a:prstGeom prst="straightConnector1">
            <a:avLst/>
          </a:prstGeom>
          <a:ln w="254000">
            <a:solidFill>
              <a:schemeClr val="accent2">
                <a:alpha val="60000"/>
              </a:schemeClr>
            </a:solidFill>
            <a:prstDash val="solid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箭頭接點 134">
            <a:extLst>
              <a:ext uri="{FF2B5EF4-FFF2-40B4-BE49-F238E27FC236}">
                <a16:creationId xmlns:a16="http://schemas.microsoft.com/office/drawing/2014/main" id="{7D46E628-7611-B243-8D0D-2C548FBD4CFE}"/>
              </a:ext>
            </a:extLst>
          </p:cNvPr>
          <p:cNvCxnSpPr>
            <a:cxnSpLocks/>
          </p:cNvCxnSpPr>
          <p:nvPr/>
        </p:nvCxnSpPr>
        <p:spPr>
          <a:xfrm flipH="1" flipV="1">
            <a:off x="10826427" y="4087693"/>
            <a:ext cx="337496" cy="1320299"/>
          </a:xfrm>
          <a:prstGeom prst="straightConnector1">
            <a:avLst/>
          </a:prstGeom>
          <a:ln w="127000">
            <a:solidFill>
              <a:schemeClr val="accent2">
                <a:alpha val="60000"/>
              </a:schemeClr>
            </a:solidFill>
            <a:prstDash val="solid"/>
            <a:headEnd type="stealth" w="sm" len="sm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151508CA-A871-044C-898E-39B71C79F4DB}"/>
                  </a:ext>
                </a:extLst>
              </p:cNvPr>
              <p:cNvSpPr txBox="1"/>
              <p:nvPr/>
            </p:nvSpPr>
            <p:spPr>
              <a:xfrm>
                <a:off x="1935009" y="845227"/>
                <a:ext cx="53711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151508CA-A871-044C-898E-39B71C79F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09" y="845227"/>
                <a:ext cx="537118" cy="490199"/>
              </a:xfrm>
              <a:prstGeom prst="rect">
                <a:avLst/>
              </a:prstGeom>
              <a:blipFill>
                <a:blip r:embed="rId12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文字方塊 155">
                <a:extLst>
                  <a:ext uri="{FF2B5EF4-FFF2-40B4-BE49-F238E27FC236}">
                    <a16:creationId xmlns:a16="http://schemas.microsoft.com/office/drawing/2014/main" id="{4A4A106A-6A9C-8448-8C95-64A3812C14C8}"/>
                  </a:ext>
                </a:extLst>
              </p:cNvPr>
              <p:cNvSpPr txBox="1"/>
              <p:nvPr/>
            </p:nvSpPr>
            <p:spPr>
              <a:xfrm>
                <a:off x="-72335" y="3517489"/>
                <a:ext cx="53711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6" name="文字方塊 155">
                <a:extLst>
                  <a:ext uri="{FF2B5EF4-FFF2-40B4-BE49-F238E27FC236}">
                    <a16:creationId xmlns:a16="http://schemas.microsoft.com/office/drawing/2014/main" id="{4A4A106A-6A9C-8448-8C95-64A3812C1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335" y="3517489"/>
                <a:ext cx="537118" cy="490199"/>
              </a:xfrm>
              <a:prstGeom prst="rect">
                <a:avLst/>
              </a:prstGeom>
              <a:blipFill>
                <a:blip r:embed="rId13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文字方塊 156">
            <a:extLst>
              <a:ext uri="{FF2B5EF4-FFF2-40B4-BE49-F238E27FC236}">
                <a16:creationId xmlns:a16="http://schemas.microsoft.com/office/drawing/2014/main" id="{69F9AABA-B90B-7E47-A27E-880B90827A92}"/>
              </a:ext>
            </a:extLst>
          </p:cNvPr>
          <p:cNvSpPr txBox="1"/>
          <p:nvPr/>
        </p:nvSpPr>
        <p:spPr>
          <a:xfrm>
            <a:off x="-57711" y="195887"/>
            <a:ext cx="221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Two-Level Absorption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7B76E5F0-B50F-8648-A0F8-D125DCD2058E}"/>
                  </a:ext>
                </a:extLst>
              </p:cNvPr>
              <p:cNvSpPr txBox="1"/>
              <p:nvPr/>
            </p:nvSpPr>
            <p:spPr>
              <a:xfrm>
                <a:off x="7631407" y="1886265"/>
                <a:ext cx="405938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b="0" dirty="0"/>
                  <a:t>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1" lang="en-US" altLang="zh-TW" dirty="0"/>
                  <a:t> MHz, </a:t>
                </a:r>
              </a:p>
              <a:p>
                <a:r>
                  <a:rPr kumimoji="1" lang="en-US" altLang="zh-TW" dirty="0"/>
                  <a:t>storage time is limited by lifetime ~ 10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endParaRPr kumimoji="1" lang="en-US" altLang="zh-TW" dirty="0"/>
              </a:p>
              <a:p>
                <a:r>
                  <a:rPr kumimoji="1" lang="en-US" altLang="zh-TW" dirty="0"/>
                  <a:t>2. Cannot retrieve on demand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7B76E5F0-B50F-8648-A0F8-D125DCD20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407" y="1886265"/>
                <a:ext cx="4059381" cy="923330"/>
              </a:xfrm>
              <a:prstGeom prst="rect">
                <a:avLst/>
              </a:prstGeom>
              <a:blipFill>
                <a:blip r:embed="rId14"/>
                <a:stretch>
                  <a:fillRect l="-1246" t="-2740" b="-95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文字方塊 158">
            <a:extLst>
              <a:ext uri="{FF2B5EF4-FFF2-40B4-BE49-F238E27FC236}">
                <a16:creationId xmlns:a16="http://schemas.microsoft.com/office/drawing/2014/main" id="{6747CFD5-F22A-DD40-B119-9B97029DCC37}"/>
              </a:ext>
            </a:extLst>
          </p:cNvPr>
          <p:cNvSpPr txBox="1"/>
          <p:nvPr/>
        </p:nvSpPr>
        <p:spPr>
          <a:xfrm>
            <a:off x="-86447" y="2560812"/>
            <a:ext cx="494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-DE" altLang="zh-TW" dirty="0" err="1"/>
              <a:t>Electromagnetically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induced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transparency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protocol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3719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群組 37">
            <a:extLst>
              <a:ext uri="{FF2B5EF4-FFF2-40B4-BE49-F238E27FC236}">
                <a16:creationId xmlns:a16="http://schemas.microsoft.com/office/drawing/2014/main" id="{9B32B84A-BC06-B243-B571-5528F3D47818}"/>
              </a:ext>
            </a:extLst>
          </p:cNvPr>
          <p:cNvGrpSpPr/>
          <p:nvPr/>
        </p:nvGrpSpPr>
        <p:grpSpPr>
          <a:xfrm>
            <a:off x="4177458" y="915702"/>
            <a:ext cx="1671637" cy="487848"/>
            <a:chOff x="5176487" y="1644499"/>
            <a:chExt cx="1671637" cy="487848"/>
          </a:xfrm>
        </p:grpSpPr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BB1C843E-8BEC-7E49-9DEA-20081ADCA56C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541A157E-4387-6E4C-A70E-5916823DF151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CFE63E00-6652-844F-B9AA-4933A5E582EC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E615DBB8-AA45-204D-A0D9-B54BA5D94E87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1327A4C7-2945-784C-BFF8-68CF67FA5E91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3F2024AA-379B-5649-A2DB-C1AAC0D013D6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F81FEB41-7477-274C-826A-FD9C287739E0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2681D440-BBC5-5F47-9E2B-AA481617E48D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39" name="橢圓 38">
            <a:extLst>
              <a:ext uri="{FF2B5EF4-FFF2-40B4-BE49-F238E27FC236}">
                <a16:creationId xmlns:a16="http://schemas.microsoft.com/office/drawing/2014/main" id="{0AB87999-5EC9-2F4A-8702-54155C6F585F}"/>
              </a:ext>
            </a:extLst>
          </p:cNvPr>
          <p:cNvSpPr/>
          <p:nvPr/>
        </p:nvSpPr>
        <p:spPr>
          <a:xfrm>
            <a:off x="5182683" y="1181974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7AF522A2-6E1B-5F49-95DB-C458BB9CF9C9}"/>
              </a:ext>
            </a:extLst>
          </p:cNvPr>
          <p:cNvSpPr/>
          <p:nvPr/>
        </p:nvSpPr>
        <p:spPr>
          <a:xfrm>
            <a:off x="4492115" y="112005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5D290B04-FD40-3340-9D3D-80A93C5449E5}"/>
              </a:ext>
            </a:extLst>
          </p:cNvPr>
          <p:cNvSpPr/>
          <p:nvPr/>
        </p:nvSpPr>
        <p:spPr>
          <a:xfrm>
            <a:off x="4858832" y="120102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43" name="直線箭頭接點 42">
            <a:extLst>
              <a:ext uri="{FF2B5EF4-FFF2-40B4-BE49-F238E27FC236}">
                <a16:creationId xmlns:a16="http://schemas.microsoft.com/office/drawing/2014/main" id="{B0E97951-FE34-8F46-BEB7-8CEB6FFBC15F}"/>
              </a:ext>
            </a:extLst>
          </p:cNvPr>
          <p:cNvCxnSpPr>
            <a:cxnSpLocks/>
          </p:cNvCxnSpPr>
          <p:nvPr/>
        </p:nvCxnSpPr>
        <p:spPr>
          <a:xfrm>
            <a:off x="2458546" y="1139721"/>
            <a:ext cx="1904014" cy="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E27174FE-285D-724D-BFA5-CE5E98EEF4AA}"/>
              </a:ext>
            </a:extLst>
          </p:cNvPr>
          <p:cNvCxnSpPr>
            <a:cxnSpLocks/>
          </p:cNvCxnSpPr>
          <p:nvPr/>
        </p:nvCxnSpPr>
        <p:spPr>
          <a:xfrm>
            <a:off x="7595335" y="1602328"/>
            <a:ext cx="1063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B2877303-3554-F04C-94DF-6503D5131DA2}"/>
              </a:ext>
            </a:extLst>
          </p:cNvPr>
          <p:cNvCxnSpPr>
            <a:cxnSpLocks/>
          </p:cNvCxnSpPr>
          <p:nvPr/>
        </p:nvCxnSpPr>
        <p:spPr>
          <a:xfrm>
            <a:off x="7552796" y="395704"/>
            <a:ext cx="1063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F7F2F1B-805C-8146-84B8-EADAD0AE1E5F}"/>
                  </a:ext>
                </a:extLst>
              </p:cNvPr>
              <p:cNvSpPr txBox="1"/>
              <p:nvPr/>
            </p:nvSpPr>
            <p:spPr>
              <a:xfrm>
                <a:off x="8758815" y="1448439"/>
                <a:ext cx="3922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F7F2F1B-805C-8146-84B8-EADAD0AE1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1448439"/>
                <a:ext cx="392287" cy="307777"/>
              </a:xfrm>
              <a:prstGeom prst="rect">
                <a:avLst/>
              </a:prstGeom>
              <a:blipFill>
                <a:blip r:embed="rId2"/>
                <a:stretch>
                  <a:fillRect l="-18750" r="-18750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93D7D23-8DA4-0B4D-8579-060B27832BAF}"/>
                  </a:ext>
                </a:extLst>
              </p:cNvPr>
              <p:cNvSpPr txBox="1"/>
              <p:nvPr/>
            </p:nvSpPr>
            <p:spPr>
              <a:xfrm>
                <a:off x="8758815" y="206178"/>
                <a:ext cx="2608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93D7D23-8DA4-0B4D-8579-060B2783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206178"/>
                <a:ext cx="260899" cy="307777"/>
              </a:xfrm>
              <a:prstGeom prst="rect">
                <a:avLst/>
              </a:prstGeom>
              <a:blipFill>
                <a:blip r:embed="rId3"/>
                <a:stretch>
                  <a:fillRect l="-42857" r="-57143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箭頭接點 47">
            <a:extLst>
              <a:ext uri="{FF2B5EF4-FFF2-40B4-BE49-F238E27FC236}">
                <a16:creationId xmlns:a16="http://schemas.microsoft.com/office/drawing/2014/main" id="{0AC0BAAD-3175-7C4B-B581-C7FB73D6CA45}"/>
              </a:ext>
            </a:extLst>
          </p:cNvPr>
          <p:cNvCxnSpPr>
            <a:cxnSpLocks/>
          </p:cNvCxnSpPr>
          <p:nvPr/>
        </p:nvCxnSpPr>
        <p:spPr>
          <a:xfrm flipV="1">
            <a:off x="8050827" y="371365"/>
            <a:ext cx="0" cy="1230962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手繪多邊形 51">
            <a:extLst>
              <a:ext uri="{FF2B5EF4-FFF2-40B4-BE49-F238E27FC236}">
                <a16:creationId xmlns:a16="http://schemas.microsoft.com/office/drawing/2014/main" id="{47956B20-5E37-7C47-9A42-5D316D5644DD}"/>
              </a:ext>
            </a:extLst>
          </p:cNvPr>
          <p:cNvSpPr/>
          <p:nvPr/>
        </p:nvSpPr>
        <p:spPr>
          <a:xfrm>
            <a:off x="8481804" y="453318"/>
            <a:ext cx="1012749" cy="772271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0A41318-D263-F54D-88BC-4E5DA4F41A57}"/>
                  </a:ext>
                </a:extLst>
              </p:cNvPr>
              <p:cNvSpPr txBox="1"/>
              <p:nvPr/>
            </p:nvSpPr>
            <p:spPr>
              <a:xfrm>
                <a:off x="9300955" y="540756"/>
                <a:ext cx="145866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𝑒𝑔</m:t>
                          </m:r>
                        </m:sub>
                      </m:sSub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1"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kumimoji="1"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0A41318-D263-F54D-88BC-4E5DA4F4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955" y="540756"/>
                <a:ext cx="1458669" cy="518604"/>
              </a:xfrm>
              <a:prstGeom prst="rect">
                <a:avLst/>
              </a:prstGeom>
              <a:blipFill>
                <a:blip r:embed="rId4"/>
                <a:stretch>
                  <a:fillRect l="-3478" t="-4878" b="-121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手繪多邊形 53">
            <a:extLst>
              <a:ext uri="{FF2B5EF4-FFF2-40B4-BE49-F238E27FC236}">
                <a16:creationId xmlns:a16="http://schemas.microsoft.com/office/drawing/2014/main" id="{19EBD25A-1D85-F54C-994B-0A22BC6BD367}"/>
              </a:ext>
            </a:extLst>
          </p:cNvPr>
          <p:cNvSpPr/>
          <p:nvPr/>
        </p:nvSpPr>
        <p:spPr>
          <a:xfrm>
            <a:off x="5285910" y="1396284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5" name="手繪多邊形 54">
            <a:extLst>
              <a:ext uri="{FF2B5EF4-FFF2-40B4-BE49-F238E27FC236}">
                <a16:creationId xmlns:a16="http://schemas.microsoft.com/office/drawing/2014/main" id="{ECDAFAA8-8C02-AF4E-B957-004AE57148B4}"/>
              </a:ext>
            </a:extLst>
          </p:cNvPr>
          <p:cNvSpPr/>
          <p:nvPr/>
        </p:nvSpPr>
        <p:spPr>
          <a:xfrm rot="5400000">
            <a:off x="4392926" y="1393576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手繪多邊形 55">
            <a:extLst>
              <a:ext uri="{FF2B5EF4-FFF2-40B4-BE49-F238E27FC236}">
                <a16:creationId xmlns:a16="http://schemas.microsoft.com/office/drawing/2014/main" id="{6AF63362-8FBB-434E-8C1A-EAFEEED2FE6B}"/>
              </a:ext>
            </a:extLst>
          </p:cNvPr>
          <p:cNvSpPr/>
          <p:nvPr/>
        </p:nvSpPr>
        <p:spPr>
          <a:xfrm rot="10800000">
            <a:off x="4239045" y="371957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7" name="手繪多邊形 56">
            <a:extLst>
              <a:ext uri="{FF2B5EF4-FFF2-40B4-BE49-F238E27FC236}">
                <a16:creationId xmlns:a16="http://schemas.microsoft.com/office/drawing/2014/main" id="{71D8C217-8197-B249-A323-7D7850FC96BB}"/>
              </a:ext>
            </a:extLst>
          </p:cNvPr>
          <p:cNvSpPr/>
          <p:nvPr/>
        </p:nvSpPr>
        <p:spPr>
          <a:xfrm rot="16200000">
            <a:off x="5250665" y="335299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4F5138B4-2348-F644-B125-37D914BB43CC}"/>
              </a:ext>
            </a:extLst>
          </p:cNvPr>
          <p:cNvGrpSpPr/>
          <p:nvPr/>
        </p:nvGrpSpPr>
        <p:grpSpPr>
          <a:xfrm>
            <a:off x="1334830" y="3585382"/>
            <a:ext cx="1671637" cy="487848"/>
            <a:chOff x="5176487" y="1644499"/>
            <a:chExt cx="1671637" cy="487848"/>
          </a:xfrm>
        </p:grpSpPr>
        <p:sp>
          <p:nvSpPr>
            <p:cNvPr id="59" name="橢圓 58">
              <a:extLst>
                <a:ext uri="{FF2B5EF4-FFF2-40B4-BE49-F238E27FC236}">
                  <a16:creationId xmlns:a16="http://schemas.microsoft.com/office/drawing/2014/main" id="{20CC53AE-5F8E-C141-8B94-72A34B9D6455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60" name="橢圓 59">
              <a:extLst>
                <a:ext uri="{FF2B5EF4-FFF2-40B4-BE49-F238E27FC236}">
                  <a16:creationId xmlns:a16="http://schemas.microsoft.com/office/drawing/2014/main" id="{00933B4F-9494-204D-9FC7-BCB1017009FE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1" name="橢圓 60">
              <a:extLst>
                <a:ext uri="{FF2B5EF4-FFF2-40B4-BE49-F238E27FC236}">
                  <a16:creationId xmlns:a16="http://schemas.microsoft.com/office/drawing/2014/main" id="{C48E9B00-DBC5-CF43-9819-694BC7471DA6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2" name="橢圓 61">
              <a:extLst>
                <a:ext uri="{FF2B5EF4-FFF2-40B4-BE49-F238E27FC236}">
                  <a16:creationId xmlns:a16="http://schemas.microsoft.com/office/drawing/2014/main" id="{901BE25A-7ABA-8848-8DF5-6CA4C2A74BA4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3" name="橢圓 62">
              <a:extLst>
                <a:ext uri="{FF2B5EF4-FFF2-40B4-BE49-F238E27FC236}">
                  <a16:creationId xmlns:a16="http://schemas.microsoft.com/office/drawing/2014/main" id="{71C537BC-A24E-B94C-9CB2-E546097D40E3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4" name="橢圓 63">
              <a:extLst>
                <a:ext uri="{FF2B5EF4-FFF2-40B4-BE49-F238E27FC236}">
                  <a16:creationId xmlns:a16="http://schemas.microsoft.com/office/drawing/2014/main" id="{F3B0145A-290C-C443-BE9F-8C55E275C47F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5" name="橢圓 64">
              <a:extLst>
                <a:ext uri="{FF2B5EF4-FFF2-40B4-BE49-F238E27FC236}">
                  <a16:creationId xmlns:a16="http://schemas.microsoft.com/office/drawing/2014/main" id="{C43C8C96-180C-E447-839C-A62947F660DE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A634587A-04CC-7645-89F0-FB42283C87CF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67" name="橢圓 66">
            <a:extLst>
              <a:ext uri="{FF2B5EF4-FFF2-40B4-BE49-F238E27FC236}">
                <a16:creationId xmlns:a16="http://schemas.microsoft.com/office/drawing/2014/main" id="{205125EB-AD49-B541-BA9B-A46E4E3A5EC6}"/>
              </a:ext>
            </a:extLst>
          </p:cNvPr>
          <p:cNvSpPr/>
          <p:nvPr/>
        </p:nvSpPr>
        <p:spPr>
          <a:xfrm>
            <a:off x="2340055" y="3851654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0AD3F067-2CAD-E944-AE6A-8C507F120951}"/>
              </a:ext>
            </a:extLst>
          </p:cNvPr>
          <p:cNvSpPr/>
          <p:nvPr/>
        </p:nvSpPr>
        <p:spPr>
          <a:xfrm>
            <a:off x="1649487" y="378973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E01805AE-CEA0-EF4A-9E6D-C5FC9E7F6ECC}"/>
              </a:ext>
            </a:extLst>
          </p:cNvPr>
          <p:cNvSpPr/>
          <p:nvPr/>
        </p:nvSpPr>
        <p:spPr>
          <a:xfrm>
            <a:off x="2016204" y="387070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0" name="直線箭頭接點 69">
            <a:extLst>
              <a:ext uri="{FF2B5EF4-FFF2-40B4-BE49-F238E27FC236}">
                <a16:creationId xmlns:a16="http://schemas.microsoft.com/office/drawing/2014/main" id="{B34761D3-5DC9-1542-9BDC-84426E465598}"/>
              </a:ext>
            </a:extLst>
          </p:cNvPr>
          <p:cNvCxnSpPr>
            <a:cxnSpLocks/>
          </p:cNvCxnSpPr>
          <p:nvPr/>
        </p:nvCxnSpPr>
        <p:spPr>
          <a:xfrm>
            <a:off x="396255" y="3813553"/>
            <a:ext cx="1253232" cy="11005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群組 112">
            <a:extLst>
              <a:ext uri="{FF2B5EF4-FFF2-40B4-BE49-F238E27FC236}">
                <a16:creationId xmlns:a16="http://schemas.microsoft.com/office/drawing/2014/main" id="{B87F71DF-9AF2-E248-B849-0F5ADF729194}"/>
              </a:ext>
            </a:extLst>
          </p:cNvPr>
          <p:cNvGrpSpPr/>
          <p:nvPr/>
        </p:nvGrpSpPr>
        <p:grpSpPr>
          <a:xfrm>
            <a:off x="9587242" y="3884101"/>
            <a:ext cx="1965921" cy="2515845"/>
            <a:chOff x="7942374" y="3127718"/>
            <a:chExt cx="3099758" cy="3584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1843EAAC-4943-FF49-8382-C55DFCD95EE6}"/>
                    </a:ext>
                  </a:extLst>
                </p:cNvPr>
                <p:cNvSpPr txBox="1"/>
                <p:nvPr/>
              </p:nvSpPr>
              <p:spPr>
                <a:xfrm>
                  <a:off x="8184912" y="4344677"/>
                  <a:ext cx="846899" cy="698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1843EAAC-4943-FF49-8382-C55DFCD95E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4912" y="4344677"/>
                  <a:ext cx="846899" cy="698378"/>
                </a:xfrm>
                <a:prstGeom prst="rect">
                  <a:avLst/>
                </a:prstGeom>
                <a:blipFill>
                  <a:blip r:embed="rId5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F7F932AE-B445-344D-83E0-4CFF6358F6AB}"/>
                    </a:ext>
                  </a:extLst>
                </p:cNvPr>
                <p:cNvSpPr txBox="1"/>
                <p:nvPr/>
              </p:nvSpPr>
              <p:spPr>
                <a:xfrm>
                  <a:off x="10313470" y="4121152"/>
                  <a:ext cx="728662" cy="5261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2400" b="0" i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F7F932AE-B445-344D-83E0-4CFF6358F6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470" y="4121152"/>
                  <a:ext cx="728662" cy="526181"/>
                </a:xfrm>
                <a:prstGeom prst="rect">
                  <a:avLst/>
                </a:prstGeom>
                <a:blipFill>
                  <a:blip r:embed="rId6"/>
                  <a:stretch>
                    <a:fillRect l="-10526" b="-1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橢圓 83">
              <a:extLst>
                <a:ext uri="{FF2B5EF4-FFF2-40B4-BE49-F238E27FC236}">
                  <a16:creationId xmlns:a16="http://schemas.microsoft.com/office/drawing/2014/main" id="{F3AB8631-4BBC-4249-A8D9-624D1EAE2628}"/>
                </a:ext>
              </a:extLst>
            </p:cNvPr>
            <p:cNvSpPr/>
            <p:nvPr/>
          </p:nvSpPr>
          <p:spPr>
            <a:xfrm>
              <a:off x="7967773" y="5929657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85" name="直線接點 84">
              <a:extLst>
                <a:ext uri="{FF2B5EF4-FFF2-40B4-BE49-F238E27FC236}">
                  <a16:creationId xmlns:a16="http://schemas.microsoft.com/office/drawing/2014/main" id="{A0DF3ABA-C867-0241-B470-036FCD16DA86}"/>
                </a:ext>
              </a:extLst>
            </p:cNvPr>
            <p:cNvCxnSpPr>
              <a:cxnSpLocks/>
            </p:cNvCxnSpPr>
            <p:nvPr/>
          </p:nvCxnSpPr>
          <p:spPr>
            <a:xfrm>
              <a:off x="7942374" y="6188420"/>
              <a:ext cx="106362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>
              <a:extLst>
                <a:ext uri="{FF2B5EF4-FFF2-40B4-BE49-F238E27FC236}">
                  <a16:creationId xmlns:a16="http://schemas.microsoft.com/office/drawing/2014/main" id="{11144360-5EED-C542-9056-2BB3FE3DBDB1}"/>
                </a:ext>
              </a:extLst>
            </p:cNvPr>
            <p:cNvCxnSpPr>
              <a:cxnSpLocks/>
            </p:cNvCxnSpPr>
            <p:nvPr/>
          </p:nvCxnSpPr>
          <p:spPr>
            <a:xfrm>
              <a:off x="9172686" y="3540474"/>
              <a:ext cx="106362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>
              <a:extLst>
                <a:ext uri="{FF2B5EF4-FFF2-40B4-BE49-F238E27FC236}">
                  <a16:creationId xmlns:a16="http://schemas.microsoft.com/office/drawing/2014/main" id="{6EA6B5AB-FBBC-624D-8E56-0570F75DB54E}"/>
                </a:ext>
              </a:extLst>
            </p:cNvPr>
            <p:cNvCxnSpPr>
              <a:cxnSpLocks/>
            </p:cNvCxnSpPr>
            <p:nvPr/>
          </p:nvCxnSpPr>
          <p:spPr>
            <a:xfrm>
              <a:off x="9896586" y="5450232"/>
              <a:ext cx="106362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橢圓 87">
              <a:extLst>
                <a:ext uri="{FF2B5EF4-FFF2-40B4-BE49-F238E27FC236}">
                  <a16:creationId xmlns:a16="http://schemas.microsoft.com/office/drawing/2014/main" id="{FCF18CCF-9E5C-654E-AD88-093A202C84E7}"/>
                </a:ext>
              </a:extLst>
            </p:cNvPr>
            <p:cNvSpPr/>
            <p:nvPr/>
          </p:nvSpPr>
          <p:spPr>
            <a:xfrm>
              <a:off x="8234475" y="5910605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9" name="橢圓 88">
              <a:extLst>
                <a:ext uri="{FF2B5EF4-FFF2-40B4-BE49-F238E27FC236}">
                  <a16:creationId xmlns:a16="http://schemas.microsoft.com/office/drawing/2014/main" id="{A2F4BE1C-D35F-2E4D-96CB-391248B3360E}"/>
                </a:ext>
              </a:extLst>
            </p:cNvPr>
            <p:cNvSpPr/>
            <p:nvPr/>
          </p:nvSpPr>
          <p:spPr>
            <a:xfrm>
              <a:off x="8520225" y="5910604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0" name="橢圓 89">
              <a:extLst>
                <a:ext uri="{FF2B5EF4-FFF2-40B4-BE49-F238E27FC236}">
                  <a16:creationId xmlns:a16="http://schemas.microsoft.com/office/drawing/2014/main" id="{93A57688-C360-AA47-A777-C5063875C324}"/>
                </a:ext>
              </a:extLst>
            </p:cNvPr>
            <p:cNvSpPr/>
            <p:nvPr/>
          </p:nvSpPr>
          <p:spPr>
            <a:xfrm>
              <a:off x="8805978" y="5896318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91" name="直線箭頭接點 90">
              <a:extLst>
                <a:ext uri="{FF2B5EF4-FFF2-40B4-BE49-F238E27FC236}">
                  <a16:creationId xmlns:a16="http://schemas.microsoft.com/office/drawing/2014/main" id="{5A257BCC-AE9D-854E-B216-E6147DDFDC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4186" y="3156295"/>
              <a:ext cx="1230312" cy="3032125"/>
            </a:xfrm>
            <a:prstGeom prst="straightConnector1">
              <a:avLst/>
            </a:prstGeom>
            <a:ln w="50800">
              <a:solidFill>
                <a:srgbClr val="FF0000"/>
              </a:solidFill>
              <a:prstDash val="sysDot"/>
              <a:headEnd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>
              <a:extLst>
                <a:ext uri="{FF2B5EF4-FFF2-40B4-BE49-F238E27FC236}">
                  <a16:creationId xmlns:a16="http://schemas.microsoft.com/office/drawing/2014/main" id="{5A050E52-6544-7D41-867C-3494609919C7}"/>
                </a:ext>
              </a:extLst>
            </p:cNvPr>
            <p:cNvCxnSpPr>
              <a:cxnSpLocks/>
            </p:cNvCxnSpPr>
            <p:nvPr/>
          </p:nvCxnSpPr>
          <p:spPr>
            <a:xfrm>
              <a:off x="9172686" y="3156295"/>
              <a:ext cx="10636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>
              <a:extLst>
                <a:ext uri="{FF2B5EF4-FFF2-40B4-BE49-F238E27FC236}">
                  <a16:creationId xmlns:a16="http://schemas.microsoft.com/office/drawing/2014/main" id="{A36B1DEB-6ACF-DC4C-84AB-81BFF0BCBDB9}"/>
                </a:ext>
              </a:extLst>
            </p:cNvPr>
            <p:cNvCxnSpPr>
              <a:cxnSpLocks/>
            </p:cNvCxnSpPr>
            <p:nvPr/>
          </p:nvCxnSpPr>
          <p:spPr>
            <a:xfrm>
              <a:off x="9210784" y="3337269"/>
              <a:ext cx="10636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字方塊 94">
                  <a:extLst>
                    <a:ext uri="{FF2B5EF4-FFF2-40B4-BE49-F238E27FC236}">
                      <a16:creationId xmlns:a16="http://schemas.microsoft.com/office/drawing/2014/main" id="{B76975D0-F8F4-904A-A87F-BE1AD370D23D}"/>
                    </a:ext>
                  </a:extLst>
                </p:cNvPr>
                <p:cNvSpPr txBox="1"/>
                <p:nvPr/>
              </p:nvSpPr>
              <p:spPr>
                <a:xfrm>
                  <a:off x="8801377" y="3188061"/>
                  <a:ext cx="287002" cy="29841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95" name="文字方塊 94">
                  <a:extLst>
                    <a:ext uri="{FF2B5EF4-FFF2-40B4-BE49-F238E27FC236}">
                      <a16:creationId xmlns:a16="http://schemas.microsoft.com/office/drawing/2014/main" id="{B76975D0-F8F4-904A-A87F-BE1AD370D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1377" y="3188061"/>
                  <a:ext cx="287002" cy="298415"/>
                </a:xfrm>
                <a:prstGeom prst="rect">
                  <a:avLst/>
                </a:prstGeom>
                <a:blipFill>
                  <a:blip r:embed="rId7"/>
                  <a:stretch>
                    <a:fillRect l="-40000" r="-46667" b="-6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字方塊 95">
                  <a:extLst>
                    <a:ext uri="{FF2B5EF4-FFF2-40B4-BE49-F238E27FC236}">
                      <a16:creationId xmlns:a16="http://schemas.microsoft.com/office/drawing/2014/main" id="{71C849CC-11CA-AE40-A28E-652C1594E0F9}"/>
                    </a:ext>
                  </a:extLst>
                </p:cNvPr>
                <p:cNvSpPr txBox="1"/>
                <p:nvPr/>
              </p:nvSpPr>
              <p:spPr>
                <a:xfrm>
                  <a:off x="10322996" y="3242059"/>
                  <a:ext cx="26943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96" name="文字方塊 95">
                  <a:extLst>
                    <a:ext uri="{FF2B5EF4-FFF2-40B4-BE49-F238E27FC236}">
                      <a16:creationId xmlns:a16="http://schemas.microsoft.com/office/drawing/2014/main" id="{71C849CC-11CA-AE40-A28E-652C1594E0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2996" y="3242059"/>
                  <a:ext cx="26943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0000" r="-35714" b="-6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直線箭頭接點 96">
              <a:extLst>
                <a:ext uri="{FF2B5EF4-FFF2-40B4-BE49-F238E27FC236}">
                  <a16:creationId xmlns:a16="http://schemas.microsoft.com/office/drawing/2014/main" id="{35B2281F-4AF7-0948-8B0A-F0811FE428D5}"/>
                </a:ext>
              </a:extLst>
            </p:cNvPr>
            <p:cNvCxnSpPr>
              <a:cxnSpLocks/>
            </p:cNvCxnSpPr>
            <p:nvPr/>
          </p:nvCxnSpPr>
          <p:spPr>
            <a:xfrm>
              <a:off x="9088379" y="3127718"/>
              <a:ext cx="0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箭頭接點 97">
              <a:extLst>
                <a:ext uri="{FF2B5EF4-FFF2-40B4-BE49-F238E27FC236}">
                  <a16:creationId xmlns:a16="http://schemas.microsoft.com/office/drawing/2014/main" id="{55CB5021-40D0-5F49-9DF5-6A485A147E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08708" y="3294407"/>
              <a:ext cx="0" cy="26035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D47813F1-0C58-2942-A0F2-55FE4B12DACB}"/>
                    </a:ext>
                  </a:extLst>
                </p:cNvPr>
                <p:cNvSpPr txBox="1"/>
                <p:nvPr/>
              </p:nvSpPr>
              <p:spPr>
                <a:xfrm>
                  <a:off x="8636677" y="6250335"/>
                  <a:ext cx="588494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zh-TW" altLang="en-US" sz="30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D47813F1-0C58-2942-A0F2-55FE4B12D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677" y="6250335"/>
                  <a:ext cx="588494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6667" r="-76667" b="-8148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字方塊 99">
                  <a:extLst>
                    <a:ext uri="{FF2B5EF4-FFF2-40B4-BE49-F238E27FC236}">
                      <a16:creationId xmlns:a16="http://schemas.microsoft.com/office/drawing/2014/main" id="{D7809E36-3F02-0141-94D7-20F2326AC429}"/>
                    </a:ext>
                  </a:extLst>
                </p:cNvPr>
                <p:cNvSpPr txBox="1"/>
                <p:nvPr/>
              </p:nvSpPr>
              <p:spPr>
                <a:xfrm>
                  <a:off x="10308708" y="5464519"/>
                  <a:ext cx="532069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zh-TW" altLang="en-US" sz="3000" dirty="0"/>
                </a:p>
              </p:txBody>
            </p:sp>
          </mc:Choice>
          <mc:Fallback xmlns="">
            <p:sp>
              <p:nvSpPr>
                <p:cNvPr id="100" name="文字方塊 99">
                  <a:extLst>
                    <a:ext uri="{FF2B5EF4-FFF2-40B4-BE49-F238E27FC236}">
                      <a16:creationId xmlns:a16="http://schemas.microsoft.com/office/drawing/2014/main" id="{D7809E36-3F02-0141-94D7-20F2326AC4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708" y="5464519"/>
                  <a:ext cx="532069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46429" r="-75000" b="-777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FAF60CE0-1622-4B4A-A1F8-69BAFFFA4403}"/>
                    </a:ext>
                  </a:extLst>
                </p:cNvPr>
                <p:cNvSpPr txBox="1"/>
                <p:nvPr/>
              </p:nvSpPr>
              <p:spPr>
                <a:xfrm>
                  <a:off x="10405067" y="3439102"/>
                  <a:ext cx="545470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zh-TW" altLang="en-US" sz="30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FAF60CE0-1622-4B4A-A1F8-69BAFFFA44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5067" y="3439102"/>
                  <a:ext cx="545470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46429" r="-78571" b="-777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字方塊 102">
                  <a:extLst>
                    <a:ext uri="{FF2B5EF4-FFF2-40B4-BE49-F238E27FC236}">
                      <a16:creationId xmlns:a16="http://schemas.microsoft.com/office/drawing/2014/main" id="{A01BEFCC-97AB-DE46-BC80-04194E662022}"/>
                    </a:ext>
                  </a:extLst>
                </p:cNvPr>
                <p:cNvSpPr txBox="1"/>
                <p:nvPr/>
              </p:nvSpPr>
              <p:spPr>
                <a:xfrm>
                  <a:off x="9538345" y="5861042"/>
                  <a:ext cx="384015" cy="5690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𝑠𝑔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文字方塊 102">
                  <a:extLst>
                    <a:ext uri="{FF2B5EF4-FFF2-40B4-BE49-F238E27FC236}">
                      <a16:creationId xmlns:a16="http://schemas.microsoft.com/office/drawing/2014/main" id="{A01BEFCC-97AB-DE46-BC80-04194E6620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8345" y="5861042"/>
                  <a:ext cx="384015" cy="569026"/>
                </a:xfrm>
                <a:prstGeom prst="rect">
                  <a:avLst/>
                </a:prstGeom>
                <a:blipFill>
                  <a:blip r:embed="rId12"/>
                  <a:stretch>
                    <a:fillRect l="-30000" r="-95000" b="-218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4" name="直線箭頭接點 113">
            <a:extLst>
              <a:ext uri="{FF2B5EF4-FFF2-40B4-BE49-F238E27FC236}">
                <a16:creationId xmlns:a16="http://schemas.microsoft.com/office/drawing/2014/main" id="{03505016-56B1-5B49-88A7-3C9E9922A0D6}"/>
              </a:ext>
            </a:extLst>
          </p:cNvPr>
          <p:cNvCxnSpPr>
            <a:cxnSpLocks/>
          </p:cNvCxnSpPr>
          <p:nvPr/>
        </p:nvCxnSpPr>
        <p:spPr>
          <a:xfrm flipV="1">
            <a:off x="518081" y="3517489"/>
            <a:ext cx="3115028" cy="589075"/>
          </a:xfrm>
          <a:prstGeom prst="straightConnector1">
            <a:avLst/>
          </a:prstGeom>
          <a:ln w="254000">
            <a:solidFill>
              <a:schemeClr val="accent2">
                <a:alpha val="60000"/>
              </a:schemeClr>
            </a:solidFill>
            <a:prstDash val="solid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橢圓 133">
            <a:extLst>
              <a:ext uri="{FF2B5EF4-FFF2-40B4-BE49-F238E27FC236}">
                <a16:creationId xmlns:a16="http://schemas.microsoft.com/office/drawing/2014/main" id="{890FE950-02C5-A84C-8052-BA350BE2874E}"/>
              </a:ext>
            </a:extLst>
          </p:cNvPr>
          <p:cNvSpPr/>
          <p:nvPr/>
        </p:nvSpPr>
        <p:spPr>
          <a:xfrm rot="20322610">
            <a:off x="9866672" y="5601743"/>
            <a:ext cx="1389766" cy="311263"/>
          </a:xfrm>
          <a:prstGeom prst="ellipse">
            <a:avLst/>
          </a:prstGeom>
          <a:solidFill>
            <a:schemeClr val="accent4">
              <a:lumMod val="75000"/>
              <a:alpha val="30000"/>
            </a:schemeClr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5" name="直線箭頭接點 134">
            <a:extLst>
              <a:ext uri="{FF2B5EF4-FFF2-40B4-BE49-F238E27FC236}">
                <a16:creationId xmlns:a16="http://schemas.microsoft.com/office/drawing/2014/main" id="{7D46E628-7611-B243-8D0D-2C548FBD4CFE}"/>
              </a:ext>
            </a:extLst>
          </p:cNvPr>
          <p:cNvCxnSpPr>
            <a:cxnSpLocks/>
          </p:cNvCxnSpPr>
          <p:nvPr/>
        </p:nvCxnSpPr>
        <p:spPr>
          <a:xfrm flipH="1" flipV="1">
            <a:off x="10826427" y="4087693"/>
            <a:ext cx="337496" cy="1320299"/>
          </a:xfrm>
          <a:prstGeom prst="straightConnector1">
            <a:avLst/>
          </a:prstGeom>
          <a:ln w="127000">
            <a:solidFill>
              <a:schemeClr val="accent2">
                <a:alpha val="60000"/>
              </a:schemeClr>
            </a:solidFill>
            <a:prstDash val="solid"/>
            <a:headEnd type="stealth" w="sm" len="sm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151508CA-A871-044C-898E-39B71C79F4DB}"/>
                  </a:ext>
                </a:extLst>
              </p:cNvPr>
              <p:cNvSpPr txBox="1"/>
              <p:nvPr/>
            </p:nvSpPr>
            <p:spPr>
              <a:xfrm>
                <a:off x="1935009" y="845227"/>
                <a:ext cx="53711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151508CA-A871-044C-898E-39B71C79F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09" y="845227"/>
                <a:ext cx="537118" cy="490199"/>
              </a:xfrm>
              <a:prstGeom prst="rect">
                <a:avLst/>
              </a:prstGeom>
              <a:blipFill>
                <a:blip r:embed="rId13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文字方塊 155">
                <a:extLst>
                  <a:ext uri="{FF2B5EF4-FFF2-40B4-BE49-F238E27FC236}">
                    <a16:creationId xmlns:a16="http://schemas.microsoft.com/office/drawing/2014/main" id="{4A4A106A-6A9C-8448-8C95-64A3812C14C8}"/>
                  </a:ext>
                </a:extLst>
              </p:cNvPr>
              <p:cNvSpPr txBox="1"/>
              <p:nvPr/>
            </p:nvSpPr>
            <p:spPr>
              <a:xfrm>
                <a:off x="-72335" y="3517489"/>
                <a:ext cx="53711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6" name="文字方塊 155">
                <a:extLst>
                  <a:ext uri="{FF2B5EF4-FFF2-40B4-BE49-F238E27FC236}">
                    <a16:creationId xmlns:a16="http://schemas.microsoft.com/office/drawing/2014/main" id="{4A4A106A-6A9C-8448-8C95-64A3812C1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335" y="3517489"/>
                <a:ext cx="537118" cy="490199"/>
              </a:xfrm>
              <a:prstGeom prst="rect">
                <a:avLst/>
              </a:prstGeom>
              <a:blipFill>
                <a:blip r:embed="rId1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文字方塊 156">
            <a:extLst>
              <a:ext uri="{FF2B5EF4-FFF2-40B4-BE49-F238E27FC236}">
                <a16:creationId xmlns:a16="http://schemas.microsoft.com/office/drawing/2014/main" id="{69F9AABA-B90B-7E47-A27E-880B90827A92}"/>
              </a:ext>
            </a:extLst>
          </p:cNvPr>
          <p:cNvSpPr txBox="1"/>
          <p:nvPr/>
        </p:nvSpPr>
        <p:spPr>
          <a:xfrm>
            <a:off x="-57711" y="195887"/>
            <a:ext cx="221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Two-Level Absorption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7B76E5F0-B50F-8648-A0F8-D125DCD2058E}"/>
                  </a:ext>
                </a:extLst>
              </p:cNvPr>
              <p:cNvSpPr txBox="1"/>
              <p:nvPr/>
            </p:nvSpPr>
            <p:spPr>
              <a:xfrm>
                <a:off x="7631407" y="1886265"/>
                <a:ext cx="405938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b="0" dirty="0"/>
                  <a:t>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1" lang="en-US" altLang="zh-TW" dirty="0"/>
                  <a:t> MHz, </a:t>
                </a:r>
              </a:p>
              <a:p>
                <a:r>
                  <a:rPr kumimoji="1" lang="en-US" altLang="zh-TW" dirty="0"/>
                  <a:t>storage time is limited by lifetime ~ 10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endParaRPr kumimoji="1" lang="en-US" altLang="zh-TW" dirty="0"/>
              </a:p>
              <a:p>
                <a:r>
                  <a:rPr kumimoji="1" lang="en-US" altLang="zh-TW" dirty="0"/>
                  <a:t>2. Cannot retrieve on demand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7B76E5F0-B50F-8648-A0F8-D125DCD20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407" y="1886265"/>
                <a:ext cx="4059381" cy="923330"/>
              </a:xfrm>
              <a:prstGeom prst="rect">
                <a:avLst/>
              </a:prstGeom>
              <a:blipFill>
                <a:blip r:embed="rId15"/>
                <a:stretch>
                  <a:fillRect l="-1246" t="-2740" b="-95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文字方塊 158">
            <a:extLst>
              <a:ext uri="{FF2B5EF4-FFF2-40B4-BE49-F238E27FC236}">
                <a16:creationId xmlns:a16="http://schemas.microsoft.com/office/drawing/2014/main" id="{6747CFD5-F22A-DD40-B119-9B97029DCC37}"/>
              </a:ext>
            </a:extLst>
          </p:cNvPr>
          <p:cNvSpPr txBox="1"/>
          <p:nvPr/>
        </p:nvSpPr>
        <p:spPr>
          <a:xfrm>
            <a:off x="-86447" y="2560812"/>
            <a:ext cx="494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-DE" altLang="zh-TW" dirty="0" err="1"/>
              <a:t>Electromagnetically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induced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transparency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protocol</a:t>
            </a:r>
            <a:endParaRPr kumimoji="1" lang="zh-TW" altLang="en-US" dirty="0"/>
          </a:p>
        </p:txBody>
      </p:sp>
      <p:grpSp>
        <p:nvGrpSpPr>
          <p:cNvPr id="104" name="群組 103">
            <a:extLst>
              <a:ext uri="{FF2B5EF4-FFF2-40B4-BE49-F238E27FC236}">
                <a16:creationId xmlns:a16="http://schemas.microsoft.com/office/drawing/2014/main" id="{D24C22D1-9713-014C-A0CD-A73EAAAC6D91}"/>
              </a:ext>
            </a:extLst>
          </p:cNvPr>
          <p:cNvGrpSpPr/>
          <p:nvPr/>
        </p:nvGrpSpPr>
        <p:grpSpPr>
          <a:xfrm>
            <a:off x="5285910" y="3468952"/>
            <a:ext cx="1671637" cy="487848"/>
            <a:chOff x="5176487" y="1644499"/>
            <a:chExt cx="1671637" cy="487848"/>
          </a:xfrm>
        </p:grpSpPr>
        <p:sp>
          <p:nvSpPr>
            <p:cNvPr id="105" name="橢圓 104">
              <a:extLst>
                <a:ext uri="{FF2B5EF4-FFF2-40B4-BE49-F238E27FC236}">
                  <a16:creationId xmlns:a16="http://schemas.microsoft.com/office/drawing/2014/main" id="{A6737A2B-653D-CE41-9D80-193D93FF94B2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06" name="橢圓 105">
              <a:extLst>
                <a:ext uri="{FF2B5EF4-FFF2-40B4-BE49-F238E27FC236}">
                  <a16:creationId xmlns:a16="http://schemas.microsoft.com/office/drawing/2014/main" id="{165AA578-327A-A448-BBFD-1320A8AF7AC7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7" name="橢圓 106">
              <a:extLst>
                <a:ext uri="{FF2B5EF4-FFF2-40B4-BE49-F238E27FC236}">
                  <a16:creationId xmlns:a16="http://schemas.microsoft.com/office/drawing/2014/main" id="{D37CAA5D-DA94-4D48-80E6-9FBEB68DF394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8" name="橢圓 107">
              <a:extLst>
                <a:ext uri="{FF2B5EF4-FFF2-40B4-BE49-F238E27FC236}">
                  <a16:creationId xmlns:a16="http://schemas.microsoft.com/office/drawing/2014/main" id="{D3428E74-67E9-6A43-A7E4-E40C0DAC39A6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9" name="橢圓 108">
              <a:extLst>
                <a:ext uri="{FF2B5EF4-FFF2-40B4-BE49-F238E27FC236}">
                  <a16:creationId xmlns:a16="http://schemas.microsoft.com/office/drawing/2014/main" id="{78D6896F-56CB-E943-9291-85CADE077C7B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0" name="橢圓 109">
              <a:extLst>
                <a:ext uri="{FF2B5EF4-FFF2-40B4-BE49-F238E27FC236}">
                  <a16:creationId xmlns:a16="http://schemas.microsoft.com/office/drawing/2014/main" id="{06329358-4CD9-2845-BC31-1C1410AA9C3F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1" name="橢圓 110">
              <a:extLst>
                <a:ext uri="{FF2B5EF4-FFF2-40B4-BE49-F238E27FC236}">
                  <a16:creationId xmlns:a16="http://schemas.microsoft.com/office/drawing/2014/main" id="{5C1F4B89-6A8C-184E-93E4-AD34567CB5B8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2" name="橢圓 111">
              <a:extLst>
                <a:ext uri="{FF2B5EF4-FFF2-40B4-BE49-F238E27FC236}">
                  <a16:creationId xmlns:a16="http://schemas.microsoft.com/office/drawing/2014/main" id="{2255F524-B0F4-C947-9E15-2FE5A2C801BF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15" name="橢圓 114">
            <a:extLst>
              <a:ext uri="{FF2B5EF4-FFF2-40B4-BE49-F238E27FC236}">
                <a16:creationId xmlns:a16="http://schemas.microsoft.com/office/drawing/2014/main" id="{0B45C5F2-833F-6142-A0FB-8A86B12CCB84}"/>
              </a:ext>
            </a:extLst>
          </p:cNvPr>
          <p:cNvSpPr/>
          <p:nvPr/>
        </p:nvSpPr>
        <p:spPr>
          <a:xfrm>
            <a:off x="6291135" y="3735224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6" name="橢圓 115">
            <a:extLst>
              <a:ext uri="{FF2B5EF4-FFF2-40B4-BE49-F238E27FC236}">
                <a16:creationId xmlns:a16="http://schemas.microsoft.com/office/drawing/2014/main" id="{B059DCB0-B58D-C943-B879-1D9F79C79835}"/>
              </a:ext>
            </a:extLst>
          </p:cNvPr>
          <p:cNvSpPr/>
          <p:nvPr/>
        </p:nvSpPr>
        <p:spPr>
          <a:xfrm>
            <a:off x="5600567" y="367330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7" name="橢圓 116">
            <a:extLst>
              <a:ext uri="{FF2B5EF4-FFF2-40B4-BE49-F238E27FC236}">
                <a16:creationId xmlns:a16="http://schemas.microsoft.com/office/drawing/2014/main" id="{038022C3-47A3-4843-AE0C-ED4BC6FB4C6D}"/>
              </a:ext>
            </a:extLst>
          </p:cNvPr>
          <p:cNvSpPr/>
          <p:nvPr/>
        </p:nvSpPr>
        <p:spPr>
          <a:xfrm>
            <a:off x="5967284" y="375427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1" name="直線箭頭接點 130">
            <a:extLst>
              <a:ext uri="{FF2B5EF4-FFF2-40B4-BE49-F238E27FC236}">
                <a16:creationId xmlns:a16="http://schemas.microsoft.com/office/drawing/2014/main" id="{4B38FD7E-26AE-1842-8BE4-181725A52E3F}"/>
              </a:ext>
            </a:extLst>
          </p:cNvPr>
          <p:cNvCxnSpPr>
            <a:cxnSpLocks/>
          </p:cNvCxnSpPr>
          <p:nvPr/>
        </p:nvCxnSpPr>
        <p:spPr>
          <a:xfrm flipV="1">
            <a:off x="4469161" y="3401059"/>
            <a:ext cx="3115028" cy="589075"/>
          </a:xfrm>
          <a:prstGeom prst="straightConnector1">
            <a:avLst/>
          </a:prstGeom>
          <a:ln w="254000">
            <a:solidFill>
              <a:schemeClr val="accent2">
                <a:alpha val="60000"/>
              </a:schemeClr>
            </a:solidFill>
            <a:prstDash val="solid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5910E2E2-2D7B-3645-8846-511019AEBBBE}"/>
                  </a:ext>
                </a:extLst>
              </p:cNvPr>
              <p:cNvSpPr txBox="1"/>
              <p:nvPr/>
            </p:nvSpPr>
            <p:spPr>
              <a:xfrm>
                <a:off x="5278151" y="3044341"/>
                <a:ext cx="537118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acc>
                        </m:e>
                        <m:sub/>
                      </m:sSub>
                    </m:oMath>
                  </m:oMathPara>
                </a14:m>
                <a:endParaRPr kumimoji="1"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5910E2E2-2D7B-3645-8846-511019AEB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151" y="3044341"/>
                <a:ext cx="537118" cy="471539"/>
              </a:xfrm>
              <a:prstGeom prst="rect">
                <a:avLst/>
              </a:prstGeom>
              <a:blipFill>
                <a:blip r:embed="rId16"/>
                <a:stretch>
                  <a:fillRect l="-2326" t="-13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橢圓 135">
            <a:extLst>
              <a:ext uri="{FF2B5EF4-FFF2-40B4-BE49-F238E27FC236}">
                <a16:creationId xmlns:a16="http://schemas.microsoft.com/office/drawing/2014/main" id="{C5583B43-666B-BE45-9EF7-2362F2FB6712}"/>
              </a:ext>
            </a:extLst>
          </p:cNvPr>
          <p:cNvSpPr/>
          <p:nvPr/>
        </p:nvSpPr>
        <p:spPr>
          <a:xfrm>
            <a:off x="5177044" y="3639460"/>
            <a:ext cx="629501" cy="381320"/>
          </a:xfrm>
          <a:prstGeom prst="ellipse">
            <a:avLst/>
          </a:prstGeom>
          <a:solidFill>
            <a:schemeClr val="accent4">
              <a:lumMod val="75000"/>
              <a:alpha val="60000"/>
            </a:schemeClr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7" name="直線箭頭接點 136">
            <a:extLst>
              <a:ext uri="{FF2B5EF4-FFF2-40B4-BE49-F238E27FC236}">
                <a16:creationId xmlns:a16="http://schemas.microsoft.com/office/drawing/2014/main" id="{578D1424-25C5-5648-9AD0-E6CDC9D1120B}"/>
              </a:ext>
            </a:extLst>
          </p:cNvPr>
          <p:cNvCxnSpPr>
            <a:cxnSpLocks/>
          </p:cNvCxnSpPr>
          <p:nvPr/>
        </p:nvCxnSpPr>
        <p:spPr>
          <a:xfrm>
            <a:off x="4602075" y="3544712"/>
            <a:ext cx="1665252" cy="28662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D649CF1F-3033-2A49-9C1A-AACD138252E0}"/>
              </a:ext>
            </a:extLst>
          </p:cNvPr>
          <p:cNvSpPr/>
          <p:nvPr/>
        </p:nvSpPr>
        <p:spPr>
          <a:xfrm>
            <a:off x="4896870" y="3468952"/>
            <a:ext cx="1113282" cy="637556"/>
          </a:xfrm>
          <a:prstGeom prst="ellipse">
            <a:avLst/>
          </a:prstGeom>
          <a:noFill/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A96107EA-794C-A64E-94B4-FB2E12ECF7A1}"/>
              </a:ext>
            </a:extLst>
          </p:cNvPr>
          <p:cNvCxnSpPr>
            <a:cxnSpLocks/>
          </p:cNvCxnSpPr>
          <p:nvPr/>
        </p:nvCxnSpPr>
        <p:spPr>
          <a:xfrm>
            <a:off x="3633109" y="3712876"/>
            <a:ext cx="605936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4DC21CA-5FC9-1B4C-95A3-56344CC7150D}"/>
              </a:ext>
            </a:extLst>
          </p:cNvPr>
          <p:cNvSpPr txBox="1"/>
          <p:nvPr/>
        </p:nvSpPr>
        <p:spPr>
          <a:xfrm>
            <a:off x="4875795" y="4212071"/>
            <a:ext cx="16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Writing Process</a:t>
            </a:r>
            <a:endParaRPr kumimoji="1" lang="zh-TW" altLang="en-US" dirty="0"/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AF6E6FED-BFAD-C749-8498-CEFA51FC2C56}"/>
              </a:ext>
            </a:extLst>
          </p:cNvPr>
          <p:cNvSpPr/>
          <p:nvPr/>
        </p:nvSpPr>
        <p:spPr>
          <a:xfrm>
            <a:off x="7513555" y="655667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1. M. Fleischhauer </a:t>
            </a:r>
            <a:r>
              <a:rPr lang="de-DE" altLang="zh-TW" sz="1200" dirty="0" err="1">
                <a:solidFill>
                  <a:srgbClr val="555555"/>
                </a:solidFill>
                <a:latin typeface="Proxima Nova"/>
              </a:rPr>
              <a:t>and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 M. D. </a:t>
            </a:r>
            <a:r>
              <a:rPr lang="de-DE" altLang="zh-TW" sz="1200" dirty="0" err="1">
                <a:solidFill>
                  <a:srgbClr val="555555"/>
                </a:solidFill>
                <a:latin typeface="Proxima Nova"/>
              </a:rPr>
              <a:t>LukinPhys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. </a:t>
            </a:r>
            <a:r>
              <a:rPr lang="de-DE" altLang="zh-TW" sz="1200" dirty="0" err="1">
                <a:solidFill>
                  <a:srgbClr val="555555"/>
                </a:solidFill>
                <a:latin typeface="Proxima Nova"/>
              </a:rPr>
              <a:t>Rev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. </a:t>
            </a:r>
            <a:r>
              <a:rPr lang="de-DE" altLang="zh-TW" sz="1200" dirty="0" err="1">
                <a:solidFill>
                  <a:srgbClr val="555555"/>
                </a:solidFill>
                <a:latin typeface="Proxima Nova"/>
              </a:rPr>
              <a:t>Lett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. </a:t>
            </a:r>
            <a:r>
              <a:rPr lang="de-DE" altLang="zh-TW" sz="1200" b="1" dirty="0">
                <a:solidFill>
                  <a:srgbClr val="555555"/>
                </a:solidFill>
                <a:latin typeface="Proxima Nova"/>
              </a:rPr>
              <a:t>84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, 5094 (2000)</a:t>
            </a:r>
            <a:endParaRPr lang="de-DE" altLang="zh-TW" sz="1200" b="0" i="0" dirty="0">
              <a:solidFill>
                <a:srgbClr val="555555"/>
              </a:solidFill>
              <a:effectLst/>
              <a:latin typeface="Proxima Nov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字方塊 175">
                <a:extLst>
                  <a:ext uri="{FF2B5EF4-FFF2-40B4-BE49-F238E27FC236}">
                    <a16:creationId xmlns:a16="http://schemas.microsoft.com/office/drawing/2014/main" id="{E90C97D9-8B9E-3A42-ADDD-AFAE8141AFB3}"/>
                  </a:ext>
                </a:extLst>
              </p:cNvPr>
              <p:cNvSpPr txBox="1"/>
              <p:nvPr/>
            </p:nvSpPr>
            <p:spPr>
              <a:xfrm>
                <a:off x="5627883" y="2759899"/>
                <a:ext cx="3469796" cy="332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acc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ad>
                          <m:radPr>
                            <m:degHide m:val="on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func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𝑠𝑔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kumimoji="1" lang="en-US" altLang="zh-TW" baseline="-25000" dirty="0"/>
                  <a:t>[1]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176" name="文字方塊 175">
                <a:extLst>
                  <a:ext uri="{FF2B5EF4-FFF2-40B4-BE49-F238E27FC236}">
                    <a16:creationId xmlns:a16="http://schemas.microsoft.com/office/drawing/2014/main" id="{E90C97D9-8B9E-3A42-ADDD-AFAE8141A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83" y="2759899"/>
                <a:ext cx="3469796" cy="332014"/>
              </a:xfrm>
              <a:prstGeom prst="rect">
                <a:avLst/>
              </a:prstGeom>
              <a:blipFill>
                <a:blip r:embed="rId17"/>
                <a:stretch>
                  <a:fillRect l="-2190" t="-7407" r="-1460" b="-259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658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群組 37">
            <a:extLst>
              <a:ext uri="{FF2B5EF4-FFF2-40B4-BE49-F238E27FC236}">
                <a16:creationId xmlns:a16="http://schemas.microsoft.com/office/drawing/2014/main" id="{9B32B84A-BC06-B243-B571-5528F3D47818}"/>
              </a:ext>
            </a:extLst>
          </p:cNvPr>
          <p:cNvGrpSpPr/>
          <p:nvPr/>
        </p:nvGrpSpPr>
        <p:grpSpPr>
          <a:xfrm>
            <a:off x="4177458" y="915702"/>
            <a:ext cx="1671637" cy="487848"/>
            <a:chOff x="5176487" y="1644499"/>
            <a:chExt cx="1671637" cy="487848"/>
          </a:xfrm>
        </p:grpSpPr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BB1C843E-8BEC-7E49-9DEA-20081ADCA56C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541A157E-4387-6E4C-A70E-5916823DF151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CFE63E00-6652-844F-B9AA-4933A5E582EC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E615DBB8-AA45-204D-A0D9-B54BA5D94E87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1327A4C7-2945-784C-BFF8-68CF67FA5E91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3F2024AA-379B-5649-A2DB-C1AAC0D013D6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F81FEB41-7477-274C-826A-FD9C287739E0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2681D440-BBC5-5F47-9E2B-AA481617E48D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39" name="橢圓 38">
            <a:extLst>
              <a:ext uri="{FF2B5EF4-FFF2-40B4-BE49-F238E27FC236}">
                <a16:creationId xmlns:a16="http://schemas.microsoft.com/office/drawing/2014/main" id="{0AB87999-5EC9-2F4A-8702-54155C6F585F}"/>
              </a:ext>
            </a:extLst>
          </p:cNvPr>
          <p:cNvSpPr/>
          <p:nvPr/>
        </p:nvSpPr>
        <p:spPr>
          <a:xfrm>
            <a:off x="5182683" y="1181974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7AF522A2-6E1B-5F49-95DB-C458BB9CF9C9}"/>
              </a:ext>
            </a:extLst>
          </p:cNvPr>
          <p:cNvSpPr/>
          <p:nvPr/>
        </p:nvSpPr>
        <p:spPr>
          <a:xfrm>
            <a:off x="4492115" y="112005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5D290B04-FD40-3340-9D3D-80A93C5449E5}"/>
              </a:ext>
            </a:extLst>
          </p:cNvPr>
          <p:cNvSpPr/>
          <p:nvPr/>
        </p:nvSpPr>
        <p:spPr>
          <a:xfrm>
            <a:off x="4858832" y="120102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43" name="直線箭頭接點 42">
            <a:extLst>
              <a:ext uri="{FF2B5EF4-FFF2-40B4-BE49-F238E27FC236}">
                <a16:creationId xmlns:a16="http://schemas.microsoft.com/office/drawing/2014/main" id="{B0E97951-FE34-8F46-BEB7-8CEB6FFBC15F}"/>
              </a:ext>
            </a:extLst>
          </p:cNvPr>
          <p:cNvCxnSpPr>
            <a:cxnSpLocks/>
          </p:cNvCxnSpPr>
          <p:nvPr/>
        </p:nvCxnSpPr>
        <p:spPr>
          <a:xfrm>
            <a:off x="2458546" y="1139721"/>
            <a:ext cx="1904014" cy="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E27174FE-285D-724D-BFA5-CE5E98EEF4AA}"/>
              </a:ext>
            </a:extLst>
          </p:cNvPr>
          <p:cNvCxnSpPr>
            <a:cxnSpLocks/>
          </p:cNvCxnSpPr>
          <p:nvPr/>
        </p:nvCxnSpPr>
        <p:spPr>
          <a:xfrm>
            <a:off x="7595335" y="1602328"/>
            <a:ext cx="1063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B2877303-3554-F04C-94DF-6503D5131DA2}"/>
              </a:ext>
            </a:extLst>
          </p:cNvPr>
          <p:cNvCxnSpPr>
            <a:cxnSpLocks/>
          </p:cNvCxnSpPr>
          <p:nvPr/>
        </p:nvCxnSpPr>
        <p:spPr>
          <a:xfrm>
            <a:off x="7552796" y="395704"/>
            <a:ext cx="1063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F7F2F1B-805C-8146-84B8-EADAD0AE1E5F}"/>
                  </a:ext>
                </a:extLst>
              </p:cNvPr>
              <p:cNvSpPr txBox="1"/>
              <p:nvPr/>
            </p:nvSpPr>
            <p:spPr>
              <a:xfrm>
                <a:off x="8758815" y="1448439"/>
                <a:ext cx="3922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F7F2F1B-805C-8146-84B8-EADAD0AE1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1448439"/>
                <a:ext cx="392287" cy="307777"/>
              </a:xfrm>
              <a:prstGeom prst="rect">
                <a:avLst/>
              </a:prstGeom>
              <a:blipFill>
                <a:blip r:embed="rId2"/>
                <a:stretch>
                  <a:fillRect l="-18750" r="-18750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93D7D23-8DA4-0B4D-8579-060B27832BAF}"/>
                  </a:ext>
                </a:extLst>
              </p:cNvPr>
              <p:cNvSpPr txBox="1"/>
              <p:nvPr/>
            </p:nvSpPr>
            <p:spPr>
              <a:xfrm>
                <a:off x="8758815" y="206178"/>
                <a:ext cx="2608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93D7D23-8DA4-0B4D-8579-060B2783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206178"/>
                <a:ext cx="260899" cy="307777"/>
              </a:xfrm>
              <a:prstGeom prst="rect">
                <a:avLst/>
              </a:prstGeom>
              <a:blipFill>
                <a:blip r:embed="rId3"/>
                <a:stretch>
                  <a:fillRect l="-42857" r="-57143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箭頭接點 47">
            <a:extLst>
              <a:ext uri="{FF2B5EF4-FFF2-40B4-BE49-F238E27FC236}">
                <a16:creationId xmlns:a16="http://schemas.microsoft.com/office/drawing/2014/main" id="{0AC0BAAD-3175-7C4B-B581-C7FB73D6CA45}"/>
              </a:ext>
            </a:extLst>
          </p:cNvPr>
          <p:cNvCxnSpPr>
            <a:cxnSpLocks/>
          </p:cNvCxnSpPr>
          <p:nvPr/>
        </p:nvCxnSpPr>
        <p:spPr>
          <a:xfrm flipV="1">
            <a:off x="8050827" y="371365"/>
            <a:ext cx="0" cy="1230962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手繪多邊形 51">
            <a:extLst>
              <a:ext uri="{FF2B5EF4-FFF2-40B4-BE49-F238E27FC236}">
                <a16:creationId xmlns:a16="http://schemas.microsoft.com/office/drawing/2014/main" id="{47956B20-5E37-7C47-9A42-5D316D5644DD}"/>
              </a:ext>
            </a:extLst>
          </p:cNvPr>
          <p:cNvSpPr/>
          <p:nvPr/>
        </p:nvSpPr>
        <p:spPr>
          <a:xfrm>
            <a:off x="8481804" y="453318"/>
            <a:ext cx="1012749" cy="772271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0A41318-D263-F54D-88BC-4E5DA4F41A57}"/>
                  </a:ext>
                </a:extLst>
              </p:cNvPr>
              <p:cNvSpPr txBox="1"/>
              <p:nvPr/>
            </p:nvSpPr>
            <p:spPr>
              <a:xfrm>
                <a:off x="9300955" y="540756"/>
                <a:ext cx="145866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𝑒𝑔</m:t>
                          </m:r>
                        </m:sub>
                      </m:sSub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1"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kumimoji="1"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0A41318-D263-F54D-88BC-4E5DA4F4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955" y="540756"/>
                <a:ext cx="1458669" cy="518604"/>
              </a:xfrm>
              <a:prstGeom prst="rect">
                <a:avLst/>
              </a:prstGeom>
              <a:blipFill>
                <a:blip r:embed="rId4"/>
                <a:stretch>
                  <a:fillRect l="-3478" t="-4878" b="-121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手繪多邊形 53">
            <a:extLst>
              <a:ext uri="{FF2B5EF4-FFF2-40B4-BE49-F238E27FC236}">
                <a16:creationId xmlns:a16="http://schemas.microsoft.com/office/drawing/2014/main" id="{19EBD25A-1D85-F54C-994B-0A22BC6BD367}"/>
              </a:ext>
            </a:extLst>
          </p:cNvPr>
          <p:cNvSpPr/>
          <p:nvPr/>
        </p:nvSpPr>
        <p:spPr>
          <a:xfrm>
            <a:off x="5285910" y="1396284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5" name="手繪多邊形 54">
            <a:extLst>
              <a:ext uri="{FF2B5EF4-FFF2-40B4-BE49-F238E27FC236}">
                <a16:creationId xmlns:a16="http://schemas.microsoft.com/office/drawing/2014/main" id="{ECDAFAA8-8C02-AF4E-B957-004AE57148B4}"/>
              </a:ext>
            </a:extLst>
          </p:cNvPr>
          <p:cNvSpPr/>
          <p:nvPr/>
        </p:nvSpPr>
        <p:spPr>
          <a:xfrm rot="5400000">
            <a:off x="4392926" y="1393576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手繪多邊形 55">
            <a:extLst>
              <a:ext uri="{FF2B5EF4-FFF2-40B4-BE49-F238E27FC236}">
                <a16:creationId xmlns:a16="http://schemas.microsoft.com/office/drawing/2014/main" id="{6AF63362-8FBB-434E-8C1A-EAFEEED2FE6B}"/>
              </a:ext>
            </a:extLst>
          </p:cNvPr>
          <p:cNvSpPr/>
          <p:nvPr/>
        </p:nvSpPr>
        <p:spPr>
          <a:xfrm rot="10800000">
            <a:off x="4239045" y="371957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7" name="手繪多邊形 56">
            <a:extLst>
              <a:ext uri="{FF2B5EF4-FFF2-40B4-BE49-F238E27FC236}">
                <a16:creationId xmlns:a16="http://schemas.microsoft.com/office/drawing/2014/main" id="{71D8C217-8197-B249-A323-7D7850FC96BB}"/>
              </a:ext>
            </a:extLst>
          </p:cNvPr>
          <p:cNvSpPr/>
          <p:nvPr/>
        </p:nvSpPr>
        <p:spPr>
          <a:xfrm rot="16200000">
            <a:off x="5250665" y="335299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4F5138B4-2348-F644-B125-37D914BB43CC}"/>
              </a:ext>
            </a:extLst>
          </p:cNvPr>
          <p:cNvGrpSpPr/>
          <p:nvPr/>
        </p:nvGrpSpPr>
        <p:grpSpPr>
          <a:xfrm>
            <a:off x="1334830" y="3585382"/>
            <a:ext cx="1671637" cy="487848"/>
            <a:chOff x="5176487" y="1644499"/>
            <a:chExt cx="1671637" cy="487848"/>
          </a:xfrm>
        </p:grpSpPr>
        <p:sp>
          <p:nvSpPr>
            <p:cNvPr id="59" name="橢圓 58">
              <a:extLst>
                <a:ext uri="{FF2B5EF4-FFF2-40B4-BE49-F238E27FC236}">
                  <a16:creationId xmlns:a16="http://schemas.microsoft.com/office/drawing/2014/main" id="{20CC53AE-5F8E-C141-8B94-72A34B9D6455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60" name="橢圓 59">
              <a:extLst>
                <a:ext uri="{FF2B5EF4-FFF2-40B4-BE49-F238E27FC236}">
                  <a16:creationId xmlns:a16="http://schemas.microsoft.com/office/drawing/2014/main" id="{00933B4F-9494-204D-9FC7-BCB1017009FE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1" name="橢圓 60">
              <a:extLst>
                <a:ext uri="{FF2B5EF4-FFF2-40B4-BE49-F238E27FC236}">
                  <a16:creationId xmlns:a16="http://schemas.microsoft.com/office/drawing/2014/main" id="{C48E9B00-DBC5-CF43-9819-694BC7471DA6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2" name="橢圓 61">
              <a:extLst>
                <a:ext uri="{FF2B5EF4-FFF2-40B4-BE49-F238E27FC236}">
                  <a16:creationId xmlns:a16="http://schemas.microsoft.com/office/drawing/2014/main" id="{901BE25A-7ABA-8848-8DF5-6CA4C2A74BA4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3" name="橢圓 62">
              <a:extLst>
                <a:ext uri="{FF2B5EF4-FFF2-40B4-BE49-F238E27FC236}">
                  <a16:creationId xmlns:a16="http://schemas.microsoft.com/office/drawing/2014/main" id="{71C537BC-A24E-B94C-9CB2-E546097D40E3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4" name="橢圓 63">
              <a:extLst>
                <a:ext uri="{FF2B5EF4-FFF2-40B4-BE49-F238E27FC236}">
                  <a16:creationId xmlns:a16="http://schemas.microsoft.com/office/drawing/2014/main" id="{F3B0145A-290C-C443-BE9F-8C55E275C47F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5" name="橢圓 64">
              <a:extLst>
                <a:ext uri="{FF2B5EF4-FFF2-40B4-BE49-F238E27FC236}">
                  <a16:creationId xmlns:a16="http://schemas.microsoft.com/office/drawing/2014/main" id="{C43C8C96-180C-E447-839C-A62947F660DE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A634587A-04CC-7645-89F0-FB42283C87CF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67" name="橢圓 66">
            <a:extLst>
              <a:ext uri="{FF2B5EF4-FFF2-40B4-BE49-F238E27FC236}">
                <a16:creationId xmlns:a16="http://schemas.microsoft.com/office/drawing/2014/main" id="{205125EB-AD49-B541-BA9B-A46E4E3A5EC6}"/>
              </a:ext>
            </a:extLst>
          </p:cNvPr>
          <p:cNvSpPr/>
          <p:nvPr/>
        </p:nvSpPr>
        <p:spPr>
          <a:xfrm>
            <a:off x="2340055" y="3851654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0AD3F067-2CAD-E944-AE6A-8C507F120951}"/>
              </a:ext>
            </a:extLst>
          </p:cNvPr>
          <p:cNvSpPr/>
          <p:nvPr/>
        </p:nvSpPr>
        <p:spPr>
          <a:xfrm>
            <a:off x="1649487" y="378973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E01805AE-CEA0-EF4A-9E6D-C5FC9E7F6ECC}"/>
              </a:ext>
            </a:extLst>
          </p:cNvPr>
          <p:cNvSpPr/>
          <p:nvPr/>
        </p:nvSpPr>
        <p:spPr>
          <a:xfrm>
            <a:off x="2016204" y="387070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0" name="直線箭頭接點 69">
            <a:extLst>
              <a:ext uri="{FF2B5EF4-FFF2-40B4-BE49-F238E27FC236}">
                <a16:creationId xmlns:a16="http://schemas.microsoft.com/office/drawing/2014/main" id="{B34761D3-5DC9-1542-9BDC-84426E465598}"/>
              </a:ext>
            </a:extLst>
          </p:cNvPr>
          <p:cNvCxnSpPr>
            <a:cxnSpLocks/>
          </p:cNvCxnSpPr>
          <p:nvPr/>
        </p:nvCxnSpPr>
        <p:spPr>
          <a:xfrm>
            <a:off x="396255" y="3813553"/>
            <a:ext cx="1253232" cy="11005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群組 112">
            <a:extLst>
              <a:ext uri="{FF2B5EF4-FFF2-40B4-BE49-F238E27FC236}">
                <a16:creationId xmlns:a16="http://schemas.microsoft.com/office/drawing/2014/main" id="{B87F71DF-9AF2-E248-B849-0F5ADF729194}"/>
              </a:ext>
            </a:extLst>
          </p:cNvPr>
          <p:cNvGrpSpPr/>
          <p:nvPr/>
        </p:nvGrpSpPr>
        <p:grpSpPr>
          <a:xfrm>
            <a:off x="9587242" y="3884101"/>
            <a:ext cx="1965921" cy="2515845"/>
            <a:chOff x="7942374" y="3127718"/>
            <a:chExt cx="3099758" cy="3584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1843EAAC-4943-FF49-8382-C55DFCD95EE6}"/>
                    </a:ext>
                  </a:extLst>
                </p:cNvPr>
                <p:cNvSpPr txBox="1"/>
                <p:nvPr/>
              </p:nvSpPr>
              <p:spPr>
                <a:xfrm>
                  <a:off x="8184912" y="4344677"/>
                  <a:ext cx="846899" cy="698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1843EAAC-4943-FF49-8382-C55DFCD95E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4912" y="4344677"/>
                  <a:ext cx="846899" cy="698378"/>
                </a:xfrm>
                <a:prstGeom prst="rect">
                  <a:avLst/>
                </a:prstGeom>
                <a:blipFill>
                  <a:blip r:embed="rId5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F7F932AE-B445-344D-83E0-4CFF6358F6AB}"/>
                    </a:ext>
                  </a:extLst>
                </p:cNvPr>
                <p:cNvSpPr txBox="1"/>
                <p:nvPr/>
              </p:nvSpPr>
              <p:spPr>
                <a:xfrm>
                  <a:off x="10313470" y="4121152"/>
                  <a:ext cx="728662" cy="5261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2400" b="0" i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F7F932AE-B445-344D-83E0-4CFF6358F6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470" y="4121152"/>
                  <a:ext cx="728662" cy="526181"/>
                </a:xfrm>
                <a:prstGeom prst="rect">
                  <a:avLst/>
                </a:prstGeom>
                <a:blipFill>
                  <a:blip r:embed="rId6"/>
                  <a:stretch>
                    <a:fillRect l="-10526" b="-1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橢圓 83">
              <a:extLst>
                <a:ext uri="{FF2B5EF4-FFF2-40B4-BE49-F238E27FC236}">
                  <a16:creationId xmlns:a16="http://schemas.microsoft.com/office/drawing/2014/main" id="{F3AB8631-4BBC-4249-A8D9-624D1EAE2628}"/>
                </a:ext>
              </a:extLst>
            </p:cNvPr>
            <p:cNvSpPr/>
            <p:nvPr/>
          </p:nvSpPr>
          <p:spPr>
            <a:xfrm>
              <a:off x="7967773" y="5929657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85" name="直線接點 84">
              <a:extLst>
                <a:ext uri="{FF2B5EF4-FFF2-40B4-BE49-F238E27FC236}">
                  <a16:creationId xmlns:a16="http://schemas.microsoft.com/office/drawing/2014/main" id="{A0DF3ABA-C867-0241-B470-036FCD16DA86}"/>
                </a:ext>
              </a:extLst>
            </p:cNvPr>
            <p:cNvCxnSpPr>
              <a:cxnSpLocks/>
            </p:cNvCxnSpPr>
            <p:nvPr/>
          </p:nvCxnSpPr>
          <p:spPr>
            <a:xfrm>
              <a:off x="7942374" y="6188420"/>
              <a:ext cx="106362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>
              <a:extLst>
                <a:ext uri="{FF2B5EF4-FFF2-40B4-BE49-F238E27FC236}">
                  <a16:creationId xmlns:a16="http://schemas.microsoft.com/office/drawing/2014/main" id="{11144360-5EED-C542-9056-2BB3FE3DBDB1}"/>
                </a:ext>
              </a:extLst>
            </p:cNvPr>
            <p:cNvCxnSpPr>
              <a:cxnSpLocks/>
            </p:cNvCxnSpPr>
            <p:nvPr/>
          </p:nvCxnSpPr>
          <p:spPr>
            <a:xfrm>
              <a:off x="9172686" y="3540474"/>
              <a:ext cx="106362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>
              <a:extLst>
                <a:ext uri="{FF2B5EF4-FFF2-40B4-BE49-F238E27FC236}">
                  <a16:creationId xmlns:a16="http://schemas.microsoft.com/office/drawing/2014/main" id="{6EA6B5AB-FBBC-624D-8E56-0570F75DB54E}"/>
                </a:ext>
              </a:extLst>
            </p:cNvPr>
            <p:cNvCxnSpPr>
              <a:cxnSpLocks/>
            </p:cNvCxnSpPr>
            <p:nvPr/>
          </p:nvCxnSpPr>
          <p:spPr>
            <a:xfrm>
              <a:off x="9896586" y="5450232"/>
              <a:ext cx="106362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橢圓 87">
              <a:extLst>
                <a:ext uri="{FF2B5EF4-FFF2-40B4-BE49-F238E27FC236}">
                  <a16:creationId xmlns:a16="http://schemas.microsoft.com/office/drawing/2014/main" id="{FCF18CCF-9E5C-654E-AD88-093A202C84E7}"/>
                </a:ext>
              </a:extLst>
            </p:cNvPr>
            <p:cNvSpPr/>
            <p:nvPr/>
          </p:nvSpPr>
          <p:spPr>
            <a:xfrm>
              <a:off x="8234475" y="5910605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9" name="橢圓 88">
              <a:extLst>
                <a:ext uri="{FF2B5EF4-FFF2-40B4-BE49-F238E27FC236}">
                  <a16:creationId xmlns:a16="http://schemas.microsoft.com/office/drawing/2014/main" id="{A2F4BE1C-D35F-2E4D-96CB-391248B3360E}"/>
                </a:ext>
              </a:extLst>
            </p:cNvPr>
            <p:cNvSpPr/>
            <p:nvPr/>
          </p:nvSpPr>
          <p:spPr>
            <a:xfrm>
              <a:off x="8520225" y="5910604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0" name="橢圓 89">
              <a:extLst>
                <a:ext uri="{FF2B5EF4-FFF2-40B4-BE49-F238E27FC236}">
                  <a16:creationId xmlns:a16="http://schemas.microsoft.com/office/drawing/2014/main" id="{93A57688-C360-AA47-A777-C5063875C324}"/>
                </a:ext>
              </a:extLst>
            </p:cNvPr>
            <p:cNvSpPr/>
            <p:nvPr/>
          </p:nvSpPr>
          <p:spPr>
            <a:xfrm>
              <a:off x="8805978" y="5896318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91" name="直線箭頭接點 90">
              <a:extLst>
                <a:ext uri="{FF2B5EF4-FFF2-40B4-BE49-F238E27FC236}">
                  <a16:creationId xmlns:a16="http://schemas.microsoft.com/office/drawing/2014/main" id="{5A257BCC-AE9D-854E-B216-E6147DDFDC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4186" y="3156295"/>
              <a:ext cx="1230312" cy="3032125"/>
            </a:xfrm>
            <a:prstGeom prst="straightConnector1">
              <a:avLst/>
            </a:prstGeom>
            <a:ln w="50800">
              <a:solidFill>
                <a:srgbClr val="FF0000"/>
              </a:solidFill>
              <a:prstDash val="sysDot"/>
              <a:headEnd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>
              <a:extLst>
                <a:ext uri="{FF2B5EF4-FFF2-40B4-BE49-F238E27FC236}">
                  <a16:creationId xmlns:a16="http://schemas.microsoft.com/office/drawing/2014/main" id="{5A050E52-6544-7D41-867C-3494609919C7}"/>
                </a:ext>
              </a:extLst>
            </p:cNvPr>
            <p:cNvCxnSpPr>
              <a:cxnSpLocks/>
            </p:cNvCxnSpPr>
            <p:nvPr/>
          </p:nvCxnSpPr>
          <p:spPr>
            <a:xfrm>
              <a:off x="9172686" y="3156295"/>
              <a:ext cx="10636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>
              <a:extLst>
                <a:ext uri="{FF2B5EF4-FFF2-40B4-BE49-F238E27FC236}">
                  <a16:creationId xmlns:a16="http://schemas.microsoft.com/office/drawing/2014/main" id="{A36B1DEB-6ACF-DC4C-84AB-81BFF0BCBDB9}"/>
                </a:ext>
              </a:extLst>
            </p:cNvPr>
            <p:cNvCxnSpPr>
              <a:cxnSpLocks/>
            </p:cNvCxnSpPr>
            <p:nvPr/>
          </p:nvCxnSpPr>
          <p:spPr>
            <a:xfrm>
              <a:off x="9210784" y="3337269"/>
              <a:ext cx="10636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字方塊 94">
                  <a:extLst>
                    <a:ext uri="{FF2B5EF4-FFF2-40B4-BE49-F238E27FC236}">
                      <a16:creationId xmlns:a16="http://schemas.microsoft.com/office/drawing/2014/main" id="{B76975D0-F8F4-904A-A87F-BE1AD370D23D}"/>
                    </a:ext>
                  </a:extLst>
                </p:cNvPr>
                <p:cNvSpPr txBox="1"/>
                <p:nvPr/>
              </p:nvSpPr>
              <p:spPr>
                <a:xfrm>
                  <a:off x="8801377" y="3188061"/>
                  <a:ext cx="287002" cy="29841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95" name="文字方塊 94">
                  <a:extLst>
                    <a:ext uri="{FF2B5EF4-FFF2-40B4-BE49-F238E27FC236}">
                      <a16:creationId xmlns:a16="http://schemas.microsoft.com/office/drawing/2014/main" id="{B76975D0-F8F4-904A-A87F-BE1AD370D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1377" y="3188061"/>
                  <a:ext cx="287002" cy="298415"/>
                </a:xfrm>
                <a:prstGeom prst="rect">
                  <a:avLst/>
                </a:prstGeom>
                <a:blipFill>
                  <a:blip r:embed="rId7"/>
                  <a:stretch>
                    <a:fillRect l="-40000" r="-46667" b="-6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字方塊 95">
                  <a:extLst>
                    <a:ext uri="{FF2B5EF4-FFF2-40B4-BE49-F238E27FC236}">
                      <a16:creationId xmlns:a16="http://schemas.microsoft.com/office/drawing/2014/main" id="{71C849CC-11CA-AE40-A28E-652C1594E0F9}"/>
                    </a:ext>
                  </a:extLst>
                </p:cNvPr>
                <p:cNvSpPr txBox="1"/>
                <p:nvPr/>
              </p:nvSpPr>
              <p:spPr>
                <a:xfrm>
                  <a:off x="10322996" y="3242059"/>
                  <a:ext cx="26943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96" name="文字方塊 95">
                  <a:extLst>
                    <a:ext uri="{FF2B5EF4-FFF2-40B4-BE49-F238E27FC236}">
                      <a16:creationId xmlns:a16="http://schemas.microsoft.com/office/drawing/2014/main" id="{71C849CC-11CA-AE40-A28E-652C1594E0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2996" y="3242059"/>
                  <a:ext cx="26943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0000" r="-35714" b="-6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直線箭頭接點 96">
              <a:extLst>
                <a:ext uri="{FF2B5EF4-FFF2-40B4-BE49-F238E27FC236}">
                  <a16:creationId xmlns:a16="http://schemas.microsoft.com/office/drawing/2014/main" id="{35B2281F-4AF7-0948-8B0A-F0811FE428D5}"/>
                </a:ext>
              </a:extLst>
            </p:cNvPr>
            <p:cNvCxnSpPr>
              <a:cxnSpLocks/>
            </p:cNvCxnSpPr>
            <p:nvPr/>
          </p:nvCxnSpPr>
          <p:spPr>
            <a:xfrm>
              <a:off x="9088379" y="3127718"/>
              <a:ext cx="0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箭頭接點 97">
              <a:extLst>
                <a:ext uri="{FF2B5EF4-FFF2-40B4-BE49-F238E27FC236}">
                  <a16:creationId xmlns:a16="http://schemas.microsoft.com/office/drawing/2014/main" id="{55CB5021-40D0-5F49-9DF5-6A485A147E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08708" y="3294407"/>
              <a:ext cx="0" cy="26035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D47813F1-0C58-2942-A0F2-55FE4B12DACB}"/>
                    </a:ext>
                  </a:extLst>
                </p:cNvPr>
                <p:cNvSpPr txBox="1"/>
                <p:nvPr/>
              </p:nvSpPr>
              <p:spPr>
                <a:xfrm>
                  <a:off x="8636677" y="6250335"/>
                  <a:ext cx="588494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zh-TW" altLang="en-US" sz="30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D47813F1-0C58-2942-A0F2-55FE4B12D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677" y="6250335"/>
                  <a:ext cx="588494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6667" r="-76667" b="-8148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字方塊 99">
                  <a:extLst>
                    <a:ext uri="{FF2B5EF4-FFF2-40B4-BE49-F238E27FC236}">
                      <a16:creationId xmlns:a16="http://schemas.microsoft.com/office/drawing/2014/main" id="{D7809E36-3F02-0141-94D7-20F2326AC429}"/>
                    </a:ext>
                  </a:extLst>
                </p:cNvPr>
                <p:cNvSpPr txBox="1"/>
                <p:nvPr/>
              </p:nvSpPr>
              <p:spPr>
                <a:xfrm>
                  <a:off x="10308708" y="5464519"/>
                  <a:ext cx="532069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zh-TW" altLang="en-US" sz="3000" dirty="0"/>
                </a:p>
              </p:txBody>
            </p:sp>
          </mc:Choice>
          <mc:Fallback xmlns="">
            <p:sp>
              <p:nvSpPr>
                <p:cNvPr id="100" name="文字方塊 99">
                  <a:extLst>
                    <a:ext uri="{FF2B5EF4-FFF2-40B4-BE49-F238E27FC236}">
                      <a16:creationId xmlns:a16="http://schemas.microsoft.com/office/drawing/2014/main" id="{D7809E36-3F02-0141-94D7-20F2326AC4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708" y="5464519"/>
                  <a:ext cx="532069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46429" r="-75000" b="-777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FAF60CE0-1622-4B4A-A1F8-69BAFFFA4403}"/>
                    </a:ext>
                  </a:extLst>
                </p:cNvPr>
                <p:cNvSpPr txBox="1"/>
                <p:nvPr/>
              </p:nvSpPr>
              <p:spPr>
                <a:xfrm>
                  <a:off x="10405067" y="3439102"/>
                  <a:ext cx="545470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zh-TW" altLang="en-US" sz="30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FAF60CE0-1622-4B4A-A1F8-69BAFFFA44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5067" y="3439102"/>
                  <a:ext cx="545470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46429" r="-78571" b="-777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字方塊 102">
                  <a:extLst>
                    <a:ext uri="{FF2B5EF4-FFF2-40B4-BE49-F238E27FC236}">
                      <a16:creationId xmlns:a16="http://schemas.microsoft.com/office/drawing/2014/main" id="{A01BEFCC-97AB-DE46-BC80-04194E662022}"/>
                    </a:ext>
                  </a:extLst>
                </p:cNvPr>
                <p:cNvSpPr txBox="1"/>
                <p:nvPr/>
              </p:nvSpPr>
              <p:spPr>
                <a:xfrm>
                  <a:off x="9538345" y="5861042"/>
                  <a:ext cx="384015" cy="5690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𝑠𝑔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文字方塊 102">
                  <a:extLst>
                    <a:ext uri="{FF2B5EF4-FFF2-40B4-BE49-F238E27FC236}">
                      <a16:creationId xmlns:a16="http://schemas.microsoft.com/office/drawing/2014/main" id="{A01BEFCC-97AB-DE46-BC80-04194E6620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8345" y="5861042"/>
                  <a:ext cx="384015" cy="569026"/>
                </a:xfrm>
                <a:prstGeom prst="rect">
                  <a:avLst/>
                </a:prstGeom>
                <a:blipFill>
                  <a:blip r:embed="rId12"/>
                  <a:stretch>
                    <a:fillRect l="-30000" r="-95000" b="-218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4" name="直線箭頭接點 113">
            <a:extLst>
              <a:ext uri="{FF2B5EF4-FFF2-40B4-BE49-F238E27FC236}">
                <a16:creationId xmlns:a16="http://schemas.microsoft.com/office/drawing/2014/main" id="{03505016-56B1-5B49-88A7-3C9E9922A0D6}"/>
              </a:ext>
            </a:extLst>
          </p:cNvPr>
          <p:cNvCxnSpPr>
            <a:cxnSpLocks/>
          </p:cNvCxnSpPr>
          <p:nvPr/>
        </p:nvCxnSpPr>
        <p:spPr>
          <a:xfrm flipV="1">
            <a:off x="518081" y="3517489"/>
            <a:ext cx="3115028" cy="589075"/>
          </a:xfrm>
          <a:prstGeom prst="straightConnector1">
            <a:avLst/>
          </a:prstGeom>
          <a:ln w="254000">
            <a:solidFill>
              <a:schemeClr val="accent2">
                <a:alpha val="60000"/>
              </a:schemeClr>
            </a:solidFill>
            <a:prstDash val="solid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群組 118">
            <a:extLst>
              <a:ext uri="{FF2B5EF4-FFF2-40B4-BE49-F238E27FC236}">
                <a16:creationId xmlns:a16="http://schemas.microsoft.com/office/drawing/2014/main" id="{C6EF446E-248C-734B-91F7-8624E6BE27D6}"/>
              </a:ext>
            </a:extLst>
          </p:cNvPr>
          <p:cNvGrpSpPr/>
          <p:nvPr/>
        </p:nvGrpSpPr>
        <p:grpSpPr>
          <a:xfrm>
            <a:off x="7735077" y="4519666"/>
            <a:ext cx="1671637" cy="487848"/>
            <a:chOff x="5176487" y="1644499"/>
            <a:chExt cx="1671637" cy="487848"/>
          </a:xfrm>
        </p:grpSpPr>
        <p:sp>
          <p:nvSpPr>
            <p:cNvPr id="120" name="橢圓 119">
              <a:extLst>
                <a:ext uri="{FF2B5EF4-FFF2-40B4-BE49-F238E27FC236}">
                  <a16:creationId xmlns:a16="http://schemas.microsoft.com/office/drawing/2014/main" id="{835D0EDD-5BE1-E048-8444-76F6A0AC95EA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21" name="橢圓 120">
              <a:extLst>
                <a:ext uri="{FF2B5EF4-FFF2-40B4-BE49-F238E27FC236}">
                  <a16:creationId xmlns:a16="http://schemas.microsoft.com/office/drawing/2014/main" id="{17B6CCF1-248B-5249-B608-26FFB19B5932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2" name="橢圓 121">
              <a:extLst>
                <a:ext uri="{FF2B5EF4-FFF2-40B4-BE49-F238E27FC236}">
                  <a16:creationId xmlns:a16="http://schemas.microsoft.com/office/drawing/2014/main" id="{6A3B16AC-7572-1043-8FC0-93E5EB0DE75D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3" name="橢圓 122">
              <a:extLst>
                <a:ext uri="{FF2B5EF4-FFF2-40B4-BE49-F238E27FC236}">
                  <a16:creationId xmlns:a16="http://schemas.microsoft.com/office/drawing/2014/main" id="{7AAA8F93-B99A-A147-BA82-97AE86258A85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4" name="橢圓 123">
              <a:extLst>
                <a:ext uri="{FF2B5EF4-FFF2-40B4-BE49-F238E27FC236}">
                  <a16:creationId xmlns:a16="http://schemas.microsoft.com/office/drawing/2014/main" id="{71C43FB3-A461-DF4E-8F1A-0E9D1E16C440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5" name="橢圓 124">
              <a:extLst>
                <a:ext uri="{FF2B5EF4-FFF2-40B4-BE49-F238E27FC236}">
                  <a16:creationId xmlns:a16="http://schemas.microsoft.com/office/drawing/2014/main" id="{D61B51AC-84B3-4B40-B810-E49E3F33DEA8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6" name="橢圓 125">
              <a:extLst>
                <a:ext uri="{FF2B5EF4-FFF2-40B4-BE49-F238E27FC236}">
                  <a16:creationId xmlns:a16="http://schemas.microsoft.com/office/drawing/2014/main" id="{3F3EFD0C-FA9C-FF41-9A87-D2F66B1E1B16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7" name="橢圓 126">
              <a:extLst>
                <a:ext uri="{FF2B5EF4-FFF2-40B4-BE49-F238E27FC236}">
                  <a16:creationId xmlns:a16="http://schemas.microsoft.com/office/drawing/2014/main" id="{D3BA9E3D-18F8-F34C-A64F-E7526BCA4B15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28" name="橢圓 127">
            <a:extLst>
              <a:ext uri="{FF2B5EF4-FFF2-40B4-BE49-F238E27FC236}">
                <a16:creationId xmlns:a16="http://schemas.microsoft.com/office/drawing/2014/main" id="{90280F5F-F1A0-4548-8590-F0456075AC2C}"/>
              </a:ext>
            </a:extLst>
          </p:cNvPr>
          <p:cNvSpPr/>
          <p:nvPr/>
        </p:nvSpPr>
        <p:spPr>
          <a:xfrm>
            <a:off x="8740302" y="478593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9" name="橢圓 128">
            <a:extLst>
              <a:ext uri="{FF2B5EF4-FFF2-40B4-BE49-F238E27FC236}">
                <a16:creationId xmlns:a16="http://schemas.microsoft.com/office/drawing/2014/main" id="{CCD99ED2-16AB-9446-8251-0E3EF977B4B4}"/>
              </a:ext>
            </a:extLst>
          </p:cNvPr>
          <p:cNvSpPr/>
          <p:nvPr/>
        </p:nvSpPr>
        <p:spPr>
          <a:xfrm>
            <a:off x="8049734" y="4724022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0" name="橢圓 129">
            <a:extLst>
              <a:ext uri="{FF2B5EF4-FFF2-40B4-BE49-F238E27FC236}">
                <a16:creationId xmlns:a16="http://schemas.microsoft.com/office/drawing/2014/main" id="{5A0F4E21-0C82-634B-8368-7EC6E0417F2C}"/>
              </a:ext>
            </a:extLst>
          </p:cNvPr>
          <p:cNvSpPr/>
          <p:nvPr/>
        </p:nvSpPr>
        <p:spPr>
          <a:xfrm>
            <a:off x="8416451" y="4804984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3" name="橢圓 132">
            <a:extLst>
              <a:ext uri="{FF2B5EF4-FFF2-40B4-BE49-F238E27FC236}">
                <a16:creationId xmlns:a16="http://schemas.microsoft.com/office/drawing/2014/main" id="{320A7D27-5285-9641-9784-CC443D841CF8}"/>
              </a:ext>
            </a:extLst>
          </p:cNvPr>
          <p:cNvSpPr/>
          <p:nvPr/>
        </p:nvSpPr>
        <p:spPr>
          <a:xfrm>
            <a:off x="7900808" y="4583483"/>
            <a:ext cx="1389766" cy="311263"/>
          </a:xfrm>
          <a:prstGeom prst="ellipse">
            <a:avLst/>
          </a:prstGeom>
          <a:solidFill>
            <a:schemeClr val="accent4">
              <a:lumMod val="75000"/>
              <a:alpha val="60000"/>
            </a:schemeClr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4" name="橢圓 133">
            <a:extLst>
              <a:ext uri="{FF2B5EF4-FFF2-40B4-BE49-F238E27FC236}">
                <a16:creationId xmlns:a16="http://schemas.microsoft.com/office/drawing/2014/main" id="{890FE950-02C5-A84C-8052-BA350BE2874E}"/>
              </a:ext>
            </a:extLst>
          </p:cNvPr>
          <p:cNvSpPr/>
          <p:nvPr/>
        </p:nvSpPr>
        <p:spPr>
          <a:xfrm rot="20322610">
            <a:off x="9866672" y="5601743"/>
            <a:ext cx="1389766" cy="311263"/>
          </a:xfrm>
          <a:prstGeom prst="ellipse">
            <a:avLst/>
          </a:prstGeom>
          <a:solidFill>
            <a:schemeClr val="accent4">
              <a:lumMod val="75000"/>
              <a:alpha val="30000"/>
            </a:schemeClr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5" name="直線箭頭接點 134">
            <a:extLst>
              <a:ext uri="{FF2B5EF4-FFF2-40B4-BE49-F238E27FC236}">
                <a16:creationId xmlns:a16="http://schemas.microsoft.com/office/drawing/2014/main" id="{7D46E628-7611-B243-8D0D-2C548FBD4CFE}"/>
              </a:ext>
            </a:extLst>
          </p:cNvPr>
          <p:cNvCxnSpPr>
            <a:cxnSpLocks/>
          </p:cNvCxnSpPr>
          <p:nvPr/>
        </p:nvCxnSpPr>
        <p:spPr>
          <a:xfrm flipH="1" flipV="1">
            <a:off x="10826427" y="4087693"/>
            <a:ext cx="337496" cy="1320299"/>
          </a:xfrm>
          <a:prstGeom prst="straightConnector1">
            <a:avLst/>
          </a:prstGeom>
          <a:ln w="127000">
            <a:solidFill>
              <a:schemeClr val="accent2">
                <a:alpha val="60000"/>
              </a:schemeClr>
            </a:solidFill>
            <a:prstDash val="solid"/>
            <a:headEnd type="stealth" w="sm" len="sm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92E25AE9-7571-2D45-855E-B08A48D323D3}"/>
                  </a:ext>
                </a:extLst>
              </p:cNvPr>
              <p:cNvSpPr txBox="1"/>
              <p:nvPr/>
            </p:nvSpPr>
            <p:spPr>
              <a:xfrm>
                <a:off x="11305941" y="5916920"/>
                <a:ext cx="783804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𝑠𝑔</m:t>
                          </m:r>
                        </m:sub>
                      </m:sSub>
                      <m:r>
                        <a:rPr kumimoji="1" lang="en-US" altLang="zh-TW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kumimoji="1" lang="zh-TW" alt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92E25AE9-7571-2D45-855E-B08A48D3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5941" y="5916920"/>
                <a:ext cx="783804" cy="299569"/>
              </a:xfrm>
              <a:prstGeom prst="rect">
                <a:avLst/>
              </a:prstGeom>
              <a:blipFill>
                <a:blip r:embed="rId13"/>
                <a:stretch>
                  <a:fillRect l="-6349" r="-4762" b="-208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手繪多邊形 139">
            <a:extLst>
              <a:ext uri="{FF2B5EF4-FFF2-40B4-BE49-F238E27FC236}">
                <a16:creationId xmlns:a16="http://schemas.microsoft.com/office/drawing/2014/main" id="{1D41B8A7-71A7-0146-9C20-28387FA2CE85}"/>
              </a:ext>
            </a:extLst>
          </p:cNvPr>
          <p:cNvSpPr/>
          <p:nvPr/>
        </p:nvSpPr>
        <p:spPr>
          <a:xfrm rot="20865028">
            <a:off x="11569677" y="5451302"/>
            <a:ext cx="428873" cy="351348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151508CA-A871-044C-898E-39B71C79F4DB}"/>
                  </a:ext>
                </a:extLst>
              </p:cNvPr>
              <p:cNvSpPr txBox="1"/>
              <p:nvPr/>
            </p:nvSpPr>
            <p:spPr>
              <a:xfrm>
                <a:off x="1935009" y="845227"/>
                <a:ext cx="53711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151508CA-A871-044C-898E-39B71C79F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09" y="845227"/>
                <a:ext cx="537118" cy="490199"/>
              </a:xfrm>
              <a:prstGeom prst="rect">
                <a:avLst/>
              </a:prstGeom>
              <a:blipFill>
                <a:blip r:embed="rId14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文字方塊 155">
                <a:extLst>
                  <a:ext uri="{FF2B5EF4-FFF2-40B4-BE49-F238E27FC236}">
                    <a16:creationId xmlns:a16="http://schemas.microsoft.com/office/drawing/2014/main" id="{4A4A106A-6A9C-8448-8C95-64A3812C14C8}"/>
                  </a:ext>
                </a:extLst>
              </p:cNvPr>
              <p:cNvSpPr txBox="1"/>
              <p:nvPr/>
            </p:nvSpPr>
            <p:spPr>
              <a:xfrm>
                <a:off x="-72335" y="3517489"/>
                <a:ext cx="53711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6" name="文字方塊 155">
                <a:extLst>
                  <a:ext uri="{FF2B5EF4-FFF2-40B4-BE49-F238E27FC236}">
                    <a16:creationId xmlns:a16="http://schemas.microsoft.com/office/drawing/2014/main" id="{4A4A106A-6A9C-8448-8C95-64A3812C1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335" y="3517489"/>
                <a:ext cx="537118" cy="490199"/>
              </a:xfrm>
              <a:prstGeom prst="rect">
                <a:avLst/>
              </a:prstGeom>
              <a:blipFill>
                <a:blip r:embed="rId1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文字方塊 156">
            <a:extLst>
              <a:ext uri="{FF2B5EF4-FFF2-40B4-BE49-F238E27FC236}">
                <a16:creationId xmlns:a16="http://schemas.microsoft.com/office/drawing/2014/main" id="{69F9AABA-B90B-7E47-A27E-880B90827A92}"/>
              </a:ext>
            </a:extLst>
          </p:cNvPr>
          <p:cNvSpPr txBox="1"/>
          <p:nvPr/>
        </p:nvSpPr>
        <p:spPr>
          <a:xfrm>
            <a:off x="-57711" y="195887"/>
            <a:ext cx="221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Two-Level Absorption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7B76E5F0-B50F-8648-A0F8-D125DCD2058E}"/>
                  </a:ext>
                </a:extLst>
              </p:cNvPr>
              <p:cNvSpPr txBox="1"/>
              <p:nvPr/>
            </p:nvSpPr>
            <p:spPr>
              <a:xfrm>
                <a:off x="7631407" y="1886265"/>
                <a:ext cx="405938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b="0" dirty="0"/>
                  <a:t>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1" lang="en-US" altLang="zh-TW" dirty="0"/>
                  <a:t> MHz, </a:t>
                </a:r>
              </a:p>
              <a:p>
                <a:r>
                  <a:rPr kumimoji="1" lang="en-US" altLang="zh-TW" dirty="0"/>
                  <a:t>storage time is limited by lifetime ~ 10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endParaRPr kumimoji="1" lang="en-US" altLang="zh-TW" dirty="0"/>
              </a:p>
              <a:p>
                <a:r>
                  <a:rPr kumimoji="1" lang="en-US" altLang="zh-TW" dirty="0"/>
                  <a:t>2. Cannot retrieve on demand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7B76E5F0-B50F-8648-A0F8-D125DCD20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407" y="1886265"/>
                <a:ext cx="4059381" cy="923330"/>
              </a:xfrm>
              <a:prstGeom prst="rect">
                <a:avLst/>
              </a:prstGeom>
              <a:blipFill>
                <a:blip r:embed="rId16"/>
                <a:stretch>
                  <a:fillRect l="-1246" t="-2740" b="-95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文字方塊 158">
            <a:extLst>
              <a:ext uri="{FF2B5EF4-FFF2-40B4-BE49-F238E27FC236}">
                <a16:creationId xmlns:a16="http://schemas.microsoft.com/office/drawing/2014/main" id="{6747CFD5-F22A-DD40-B119-9B97029DCC37}"/>
              </a:ext>
            </a:extLst>
          </p:cNvPr>
          <p:cNvSpPr txBox="1"/>
          <p:nvPr/>
        </p:nvSpPr>
        <p:spPr>
          <a:xfrm>
            <a:off x="-86447" y="2560812"/>
            <a:ext cx="494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-DE" altLang="zh-TW" dirty="0" err="1"/>
              <a:t>Electromagnetically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induced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transparency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protocol</a:t>
            </a:r>
            <a:endParaRPr kumimoji="1" lang="zh-TW" altLang="en-US" dirty="0"/>
          </a:p>
        </p:txBody>
      </p:sp>
      <p:grpSp>
        <p:nvGrpSpPr>
          <p:cNvPr id="104" name="群組 103">
            <a:extLst>
              <a:ext uri="{FF2B5EF4-FFF2-40B4-BE49-F238E27FC236}">
                <a16:creationId xmlns:a16="http://schemas.microsoft.com/office/drawing/2014/main" id="{D24C22D1-9713-014C-A0CD-A73EAAAC6D91}"/>
              </a:ext>
            </a:extLst>
          </p:cNvPr>
          <p:cNvGrpSpPr/>
          <p:nvPr/>
        </p:nvGrpSpPr>
        <p:grpSpPr>
          <a:xfrm>
            <a:off x="5285910" y="3468952"/>
            <a:ext cx="1671637" cy="487848"/>
            <a:chOff x="5176487" y="1644499"/>
            <a:chExt cx="1671637" cy="487848"/>
          </a:xfrm>
        </p:grpSpPr>
        <p:sp>
          <p:nvSpPr>
            <p:cNvPr id="105" name="橢圓 104">
              <a:extLst>
                <a:ext uri="{FF2B5EF4-FFF2-40B4-BE49-F238E27FC236}">
                  <a16:creationId xmlns:a16="http://schemas.microsoft.com/office/drawing/2014/main" id="{A6737A2B-653D-CE41-9D80-193D93FF94B2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06" name="橢圓 105">
              <a:extLst>
                <a:ext uri="{FF2B5EF4-FFF2-40B4-BE49-F238E27FC236}">
                  <a16:creationId xmlns:a16="http://schemas.microsoft.com/office/drawing/2014/main" id="{165AA578-327A-A448-BBFD-1320A8AF7AC7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7" name="橢圓 106">
              <a:extLst>
                <a:ext uri="{FF2B5EF4-FFF2-40B4-BE49-F238E27FC236}">
                  <a16:creationId xmlns:a16="http://schemas.microsoft.com/office/drawing/2014/main" id="{D37CAA5D-DA94-4D48-80E6-9FBEB68DF394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8" name="橢圓 107">
              <a:extLst>
                <a:ext uri="{FF2B5EF4-FFF2-40B4-BE49-F238E27FC236}">
                  <a16:creationId xmlns:a16="http://schemas.microsoft.com/office/drawing/2014/main" id="{D3428E74-67E9-6A43-A7E4-E40C0DAC39A6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9" name="橢圓 108">
              <a:extLst>
                <a:ext uri="{FF2B5EF4-FFF2-40B4-BE49-F238E27FC236}">
                  <a16:creationId xmlns:a16="http://schemas.microsoft.com/office/drawing/2014/main" id="{78D6896F-56CB-E943-9291-85CADE077C7B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0" name="橢圓 109">
              <a:extLst>
                <a:ext uri="{FF2B5EF4-FFF2-40B4-BE49-F238E27FC236}">
                  <a16:creationId xmlns:a16="http://schemas.microsoft.com/office/drawing/2014/main" id="{06329358-4CD9-2845-BC31-1C1410AA9C3F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1" name="橢圓 110">
              <a:extLst>
                <a:ext uri="{FF2B5EF4-FFF2-40B4-BE49-F238E27FC236}">
                  <a16:creationId xmlns:a16="http://schemas.microsoft.com/office/drawing/2014/main" id="{5C1F4B89-6A8C-184E-93E4-AD34567CB5B8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2" name="橢圓 111">
              <a:extLst>
                <a:ext uri="{FF2B5EF4-FFF2-40B4-BE49-F238E27FC236}">
                  <a16:creationId xmlns:a16="http://schemas.microsoft.com/office/drawing/2014/main" id="{2255F524-B0F4-C947-9E15-2FE5A2C801BF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15" name="橢圓 114">
            <a:extLst>
              <a:ext uri="{FF2B5EF4-FFF2-40B4-BE49-F238E27FC236}">
                <a16:creationId xmlns:a16="http://schemas.microsoft.com/office/drawing/2014/main" id="{0B45C5F2-833F-6142-A0FB-8A86B12CCB84}"/>
              </a:ext>
            </a:extLst>
          </p:cNvPr>
          <p:cNvSpPr/>
          <p:nvPr/>
        </p:nvSpPr>
        <p:spPr>
          <a:xfrm>
            <a:off x="6291135" y="3735224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6" name="橢圓 115">
            <a:extLst>
              <a:ext uri="{FF2B5EF4-FFF2-40B4-BE49-F238E27FC236}">
                <a16:creationId xmlns:a16="http://schemas.microsoft.com/office/drawing/2014/main" id="{B059DCB0-B58D-C943-B879-1D9F79C79835}"/>
              </a:ext>
            </a:extLst>
          </p:cNvPr>
          <p:cNvSpPr/>
          <p:nvPr/>
        </p:nvSpPr>
        <p:spPr>
          <a:xfrm>
            <a:off x="5600567" y="367330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7" name="橢圓 116">
            <a:extLst>
              <a:ext uri="{FF2B5EF4-FFF2-40B4-BE49-F238E27FC236}">
                <a16:creationId xmlns:a16="http://schemas.microsoft.com/office/drawing/2014/main" id="{038022C3-47A3-4843-AE0C-ED4BC6FB4C6D}"/>
              </a:ext>
            </a:extLst>
          </p:cNvPr>
          <p:cNvSpPr/>
          <p:nvPr/>
        </p:nvSpPr>
        <p:spPr>
          <a:xfrm>
            <a:off x="5967284" y="375427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1" name="直線箭頭接點 130">
            <a:extLst>
              <a:ext uri="{FF2B5EF4-FFF2-40B4-BE49-F238E27FC236}">
                <a16:creationId xmlns:a16="http://schemas.microsoft.com/office/drawing/2014/main" id="{4B38FD7E-26AE-1842-8BE4-181725A52E3F}"/>
              </a:ext>
            </a:extLst>
          </p:cNvPr>
          <p:cNvCxnSpPr>
            <a:cxnSpLocks/>
          </p:cNvCxnSpPr>
          <p:nvPr/>
        </p:nvCxnSpPr>
        <p:spPr>
          <a:xfrm flipV="1">
            <a:off x="4469161" y="3401059"/>
            <a:ext cx="3115028" cy="589075"/>
          </a:xfrm>
          <a:prstGeom prst="straightConnector1">
            <a:avLst/>
          </a:prstGeom>
          <a:ln w="254000">
            <a:solidFill>
              <a:schemeClr val="accent2">
                <a:alpha val="60000"/>
              </a:schemeClr>
            </a:solidFill>
            <a:prstDash val="solid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5910E2E2-2D7B-3645-8846-511019AEBBBE}"/>
                  </a:ext>
                </a:extLst>
              </p:cNvPr>
              <p:cNvSpPr txBox="1"/>
              <p:nvPr/>
            </p:nvSpPr>
            <p:spPr>
              <a:xfrm>
                <a:off x="5278151" y="3044341"/>
                <a:ext cx="537118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acc>
                        </m:e>
                        <m:sub/>
                      </m:sSub>
                    </m:oMath>
                  </m:oMathPara>
                </a14:m>
                <a:endParaRPr kumimoji="1"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5910E2E2-2D7B-3645-8846-511019AEB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151" y="3044341"/>
                <a:ext cx="537118" cy="471539"/>
              </a:xfrm>
              <a:prstGeom prst="rect">
                <a:avLst/>
              </a:prstGeom>
              <a:blipFill>
                <a:blip r:embed="rId17"/>
                <a:stretch>
                  <a:fillRect l="-2326" t="-13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橢圓 135">
            <a:extLst>
              <a:ext uri="{FF2B5EF4-FFF2-40B4-BE49-F238E27FC236}">
                <a16:creationId xmlns:a16="http://schemas.microsoft.com/office/drawing/2014/main" id="{C5583B43-666B-BE45-9EF7-2362F2FB6712}"/>
              </a:ext>
            </a:extLst>
          </p:cNvPr>
          <p:cNvSpPr/>
          <p:nvPr/>
        </p:nvSpPr>
        <p:spPr>
          <a:xfrm>
            <a:off x="5177044" y="3639460"/>
            <a:ext cx="629501" cy="381320"/>
          </a:xfrm>
          <a:prstGeom prst="ellipse">
            <a:avLst/>
          </a:prstGeom>
          <a:solidFill>
            <a:schemeClr val="accent4">
              <a:lumMod val="75000"/>
              <a:alpha val="60000"/>
            </a:schemeClr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7" name="直線箭頭接點 136">
            <a:extLst>
              <a:ext uri="{FF2B5EF4-FFF2-40B4-BE49-F238E27FC236}">
                <a16:creationId xmlns:a16="http://schemas.microsoft.com/office/drawing/2014/main" id="{578D1424-25C5-5648-9AD0-E6CDC9D1120B}"/>
              </a:ext>
            </a:extLst>
          </p:cNvPr>
          <p:cNvCxnSpPr>
            <a:cxnSpLocks/>
          </p:cNvCxnSpPr>
          <p:nvPr/>
        </p:nvCxnSpPr>
        <p:spPr>
          <a:xfrm>
            <a:off x="4602075" y="3544712"/>
            <a:ext cx="1665252" cy="28662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D649CF1F-3033-2A49-9C1A-AACD138252E0}"/>
              </a:ext>
            </a:extLst>
          </p:cNvPr>
          <p:cNvSpPr/>
          <p:nvPr/>
        </p:nvSpPr>
        <p:spPr>
          <a:xfrm>
            <a:off x="4896870" y="3468952"/>
            <a:ext cx="1113282" cy="637556"/>
          </a:xfrm>
          <a:prstGeom prst="ellipse">
            <a:avLst/>
          </a:prstGeom>
          <a:noFill/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A96107EA-794C-A64E-94B4-FB2E12ECF7A1}"/>
              </a:ext>
            </a:extLst>
          </p:cNvPr>
          <p:cNvCxnSpPr>
            <a:cxnSpLocks/>
          </p:cNvCxnSpPr>
          <p:nvPr/>
        </p:nvCxnSpPr>
        <p:spPr>
          <a:xfrm>
            <a:off x="3633109" y="3712876"/>
            <a:ext cx="605936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箭頭接點 180">
            <a:extLst>
              <a:ext uri="{FF2B5EF4-FFF2-40B4-BE49-F238E27FC236}">
                <a16:creationId xmlns:a16="http://schemas.microsoft.com/office/drawing/2014/main" id="{394D73DD-BF76-0543-B5D3-3BBBB1C47217}"/>
              </a:ext>
            </a:extLst>
          </p:cNvPr>
          <p:cNvCxnSpPr>
            <a:cxnSpLocks/>
          </p:cNvCxnSpPr>
          <p:nvPr/>
        </p:nvCxnSpPr>
        <p:spPr>
          <a:xfrm>
            <a:off x="7381114" y="3919819"/>
            <a:ext cx="811495" cy="344869"/>
          </a:xfrm>
          <a:prstGeom prst="straightConnector1">
            <a:avLst/>
          </a:prstGeom>
          <a:ln w="1270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4DC21CA-5FC9-1B4C-95A3-56344CC7150D}"/>
              </a:ext>
            </a:extLst>
          </p:cNvPr>
          <p:cNvSpPr txBox="1"/>
          <p:nvPr/>
        </p:nvSpPr>
        <p:spPr>
          <a:xfrm>
            <a:off x="4875795" y="4212071"/>
            <a:ext cx="16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Writing Process</a:t>
            </a:r>
            <a:endParaRPr kumimoji="1"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2383165-6ABD-BA48-A054-70081C141CF4}"/>
              </a:ext>
            </a:extLst>
          </p:cNvPr>
          <p:cNvSpPr txBox="1"/>
          <p:nvPr/>
        </p:nvSpPr>
        <p:spPr>
          <a:xfrm>
            <a:off x="6914818" y="4601266"/>
            <a:ext cx="89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Storage</a:t>
            </a:r>
            <a:endParaRPr kumimoji="1" lang="zh-TW" altLang="en-US" dirty="0"/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E9DDC60E-A985-2A42-9CFB-F780D0AC3F50}"/>
              </a:ext>
            </a:extLst>
          </p:cNvPr>
          <p:cNvSpPr/>
          <p:nvPr/>
        </p:nvSpPr>
        <p:spPr>
          <a:xfrm>
            <a:off x="7513555" y="655667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1. M. Fleischhauer </a:t>
            </a:r>
            <a:r>
              <a:rPr lang="de-DE" altLang="zh-TW" sz="1200" dirty="0" err="1">
                <a:solidFill>
                  <a:srgbClr val="555555"/>
                </a:solidFill>
                <a:latin typeface="Proxima Nova"/>
              </a:rPr>
              <a:t>and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 M. D. </a:t>
            </a:r>
            <a:r>
              <a:rPr lang="de-DE" altLang="zh-TW" sz="1200" dirty="0" err="1">
                <a:solidFill>
                  <a:srgbClr val="555555"/>
                </a:solidFill>
                <a:latin typeface="Proxima Nova"/>
              </a:rPr>
              <a:t>LukinPhys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. </a:t>
            </a:r>
            <a:r>
              <a:rPr lang="de-DE" altLang="zh-TW" sz="1200" dirty="0" err="1">
                <a:solidFill>
                  <a:srgbClr val="555555"/>
                </a:solidFill>
                <a:latin typeface="Proxima Nova"/>
              </a:rPr>
              <a:t>Rev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. </a:t>
            </a:r>
            <a:r>
              <a:rPr lang="de-DE" altLang="zh-TW" sz="1200" dirty="0" err="1">
                <a:solidFill>
                  <a:srgbClr val="555555"/>
                </a:solidFill>
                <a:latin typeface="Proxima Nova"/>
              </a:rPr>
              <a:t>Lett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. </a:t>
            </a:r>
            <a:r>
              <a:rPr lang="de-DE" altLang="zh-TW" sz="1200" b="1" dirty="0">
                <a:solidFill>
                  <a:srgbClr val="555555"/>
                </a:solidFill>
                <a:latin typeface="Proxima Nova"/>
              </a:rPr>
              <a:t>84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, 5094 (2000)</a:t>
            </a:r>
            <a:endParaRPr lang="de-DE" altLang="zh-TW" sz="1200" b="0" i="0" dirty="0">
              <a:solidFill>
                <a:srgbClr val="555555"/>
              </a:solidFill>
              <a:effectLst/>
              <a:latin typeface="Proxima Nov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字方塊 175">
                <a:extLst>
                  <a:ext uri="{FF2B5EF4-FFF2-40B4-BE49-F238E27FC236}">
                    <a16:creationId xmlns:a16="http://schemas.microsoft.com/office/drawing/2014/main" id="{E8149085-30C6-A544-BD23-0CCD3165C0CB}"/>
                  </a:ext>
                </a:extLst>
              </p:cNvPr>
              <p:cNvSpPr txBox="1"/>
              <p:nvPr/>
            </p:nvSpPr>
            <p:spPr>
              <a:xfrm>
                <a:off x="5627883" y="2745612"/>
                <a:ext cx="3469796" cy="332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acc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ad>
                          <m:radPr>
                            <m:degHide m:val="on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func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𝑠𝑔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kumimoji="1" lang="en-US" altLang="zh-TW" baseline="-25000" dirty="0"/>
                  <a:t>[1]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176" name="文字方塊 175">
                <a:extLst>
                  <a:ext uri="{FF2B5EF4-FFF2-40B4-BE49-F238E27FC236}">
                    <a16:creationId xmlns:a16="http://schemas.microsoft.com/office/drawing/2014/main" id="{E8149085-30C6-A544-BD23-0CCD3165C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83" y="2745612"/>
                <a:ext cx="3469796" cy="332014"/>
              </a:xfrm>
              <a:prstGeom prst="rect">
                <a:avLst/>
              </a:prstGeom>
              <a:blipFill>
                <a:blip r:embed="rId18"/>
                <a:stretch>
                  <a:fillRect l="-2190" t="-11538" r="-1460" b="-269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202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群組 37">
            <a:extLst>
              <a:ext uri="{FF2B5EF4-FFF2-40B4-BE49-F238E27FC236}">
                <a16:creationId xmlns:a16="http://schemas.microsoft.com/office/drawing/2014/main" id="{9B32B84A-BC06-B243-B571-5528F3D47818}"/>
              </a:ext>
            </a:extLst>
          </p:cNvPr>
          <p:cNvGrpSpPr/>
          <p:nvPr/>
        </p:nvGrpSpPr>
        <p:grpSpPr>
          <a:xfrm>
            <a:off x="4177458" y="644230"/>
            <a:ext cx="1671637" cy="487848"/>
            <a:chOff x="5176487" y="1644499"/>
            <a:chExt cx="1671637" cy="487848"/>
          </a:xfrm>
        </p:grpSpPr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BB1C843E-8BEC-7E49-9DEA-20081ADCA56C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541A157E-4387-6E4C-A70E-5916823DF151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CFE63E00-6652-844F-B9AA-4933A5E582EC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E615DBB8-AA45-204D-A0D9-B54BA5D94E87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1327A4C7-2945-784C-BFF8-68CF67FA5E91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3F2024AA-379B-5649-A2DB-C1AAC0D013D6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F81FEB41-7477-274C-826A-FD9C287739E0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2681D440-BBC5-5F47-9E2B-AA481617E48D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39" name="橢圓 38">
            <a:extLst>
              <a:ext uri="{FF2B5EF4-FFF2-40B4-BE49-F238E27FC236}">
                <a16:creationId xmlns:a16="http://schemas.microsoft.com/office/drawing/2014/main" id="{0AB87999-5EC9-2F4A-8702-54155C6F585F}"/>
              </a:ext>
            </a:extLst>
          </p:cNvPr>
          <p:cNvSpPr/>
          <p:nvPr/>
        </p:nvSpPr>
        <p:spPr>
          <a:xfrm>
            <a:off x="5182683" y="910502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7AF522A2-6E1B-5F49-95DB-C458BB9CF9C9}"/>
              </a:ext>
            </a:extLst>
          </p:cNvPr>
          <p:cNvSpPr/>
          <p:nvPr/>
        </p:nvSpPr>
        <p:spPr>
          <a:xfrm>
            <a:off x="4492115" y="848586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5D290B04-FD40-3340-9D3D-80A93C5449E5}"/>
              </a:ext>
            </a:extLst>
          </p:cNvPr>
          <p:cNvSpPr/>
          <p:nvPr/>
        </p:nvSpPr>
        <p:spPr>
          <a:xfrm>
            <a:off x="4858832" y="92954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43" name="直線箭頭接點 42">
            <a:extLst>
              <a:ext uri="{FF2B5EF4-FFF2-40B4-BE49-F238E27FC236}">
                <a16:creationId xmlns:a16="http://schemas.microsoft.com/office/drawing/2014/main" id="{B0E97951-FE34-8F46-BEB7-8CEB6FFBC15F}"/>
              </a:ext>
            </a:extLst>
          </p:cNvPr>
          <p:cNvCxnSpPr>
            <a:cxnSpLocks/>
          </p:cNvCxnSpPr>
          <p:nvPr/>
        </p:nvCxnSpPr>
        <p:spPr>
          <a:xfrm>
            <a:off x="2458546" y="868249"/>
            <a:ext cx="1904014" cy="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E27174FE-285D-724D-BFA5-CE5E98EEF4AA}"/>
              </a:ext>
            </a:extLst>
          </p:cNvPr>
          <p:cNvCxnSpPr>
            <a:cxnSpLocks/>
          </p:cNvCxnSpPr>
          <p:nvPr/>
        </p:nvCxnSpPr>
        <p:spPr>
          <a:xfrm>
            <a:off x="7595335" y="1330856"/>
            <a:ext cx="1063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B2877303-3554-F04C-94DF-6503D5131DA2}"/>
              </a:ext>
            </a:extLst>
          </p:cNvPr>
          <p:cNvCxnSpPr>
            <a:cxnSpLocks/>
          </p:cNvCxnSpPr>
          <p:nvPr/>
        </p:nvCxnSpPr>
        <p:spPr>
          <a:xfrm>
            <a:off x="7552796" y="124232"/>
            <a:ext cx="1063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F7F2F1B-805C-8146-84B8-EADAD0AE1E5F}"/>
                  </a:ext>
                </a:extLst>
              </p:cNvPr>
              <p:cNvSpPr txBox="1"/>
              <p:nvPr/>
            </p:nvSpPr>
            <p:spPr>
              <a:xfrm>
                <a:off x="8758815" y="1176967"/>
                <a:ext cx="3922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F7F2F1B-805C-8146-84B8-EADAD0AE1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1176967"/>
                <a:ext cx="392287" cy="307777"/>
              </a:xfrm>
              <a:prstGeom prst="rect">
                <a:avLst/>
              </a:prstGeom>
              <a:blipFill>
                <a:blip r:embed="rId2"/>
                <a:stretch>
                  <a:fillRect l="-18750" r="-18750" b="-28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93D7D23-8DA4-0B4D-8579-060B27832BAF}"/>
                  </a:ext>
                </a:extLst>
              </p:cNvPr>
              <p:cNvSpPr txBox="1"/>
              <p:nvPr/>
            </p:nvSpPr>
            <p:spPr>
              <a:xfrm>
                <a:off x="8758815" y="-65294"/>
                <a:ext cx="2608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93D7D23-8DA4-0B4D-8579-060B2783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-65294"/>
                <a:ext cx="260899" cy="307777"/>
              </a:xfrm>
              <a:prstGeom prst="rect">
                <a:avLst/>
              </a:prstGeom>
              <a:blipFill>
                <a:blip r:embed="rId3"/>
                <a:stretch>
                  <a:fillRect l="-42857" r="-57143" b="-291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箭頭接點 47">
            <a:extLst>
              <a:ext uri="{FF2B5EF4-FFF2-40B4-BE49-F238E27FC236}">
                <a16:creationId xmlns:a16="http://schemas.microsoft.com/office/drawing/2014/main" id="{0AC0BAAD-3175-7C4B-B581-C7FB73D6CA45}"/>
              </a:ext>
            </a:extLst>
          </p:cNvPr>
          <p:cNvCxnSpPr>
            <a:cxnSpLocks/>
          </p:cNvCxnSpPr>
          <p:nvPr/>
        </p:nvCxnSpPr>
        <p:spPr>
          <a:xfrm flipV="1">
            <a:off x="8050827" y="99893"/>
            <a:ext cx="0" cy="1230962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手繪多邊形 51">
            <a:extLst>
              <a:ext uri="{FF2B5EF4-FFF2-40B4-BE49-F238E27FC236}">
                <a16:creationId xmlns:a16="http://schemas.microsoft.com/office/drawing/2014/main" id="{47956B20-5E37-7C47-9A42-5D316D5644DD}"/>
              </a:ext>
            </a:extLst>
          </p:cNvPr>
          <p:cNvSpPr/>
          <p:nvPr/>
        </p:nvSpPr>
        <p:spPr>
          <a:xfrm>
            <a:off x="8481804" y="181846"/>
            <a:ext cx="1012749" cy="772271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0A41318-D263-F54D-88BC-4E5DA4F41A57}"/>
                  </a:ext>
                </a:extLst>
              </p:cNvPr>
              <p:cNvSpPr txBox="1"/>
              <p:nvPr/>
            </p:nvSpPr>
            <p:spPr>
              <a:xfrm>
                <a:off x="9300955" y="269284"/>
                <a:ext cx="145866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𝑒𝑔</m:t>
                          </m:r>
                        </m:sub>
                      </m:sSub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1"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kumimoji="1"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0A41318-D263-F54D-88BC-4E5DA4F4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955" y="269284"/>
                <a:ext cx="1458669" cy="518604"/>
              </a:xfrm>
              <a:prstGeom prst="rect">
                <a:avLst/>
              </a:prstGeom>
              <a:blipFill>
                <a:blip r:embed="rId4"/>
                <a:stretch>
                  <a:fillRect l="-3478" t="-2381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手繪多邊形 53">
            <a:extLst>
              <a:ext uri="{FF2B5EF4-FFF2-40B4-BE49-F238E27FC236}">
                <a16:creationId xmlns:a16="http://schemas.microsoft.com/office/drawing/2014/main" id="{19EBD25A-1D85-F54C-994B-0A22BC6BD367}"/>
              </a:ext>
            </a:extLst>
          </p:cNvPr>
          <p:cNvSpPr/>
          <p:nvPr/>
        </p:nvSpPr>
        <p:spPr>
          <a:xfrm>
            <a:off x="5285910" y="1124812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5" name="手繪多邊形 54">
            <a:extLst>
              <a:ext uri="{FF2B5EF4-FFF2-40B4-BE49-F238E27FC236}">
                <a16:creationId xmlns:a16="http://schemas.microsoft.com/office/drawing/2014/main" id="{ECDAFAA8-8C02-AF4E-B957-004AE57148B4}"/>
              </a:ext>
            </a:extLst>
          </p:cNvPr>
          <p:cNvSpPr/>
          <p:nvPr/>
        </p:nvSpPr>
        <p:spPr>
          <a:xfrm rot="5400000">
            <a:off x="4392926" y="1122104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手繪多邊形 55">
            <a:extLst>
              <a:ext uri="{FF2B5EF4-FFF2-40B4-BE49-F238E27FC236}">
                <a16:creationId xmlns:a16="http://schemas.microsoft.com/office/drawing/2014/main" id="{6AF63362-8FBB-434E-8C1A-EAFEEED2FE6B}"/>
              </a:ext>
            </a:extLst>
          </p:cNvPr>
          <p:cNvSpPr/>
          <p:nvPr/>
        </p:nvSpPr>
        <p:spPr>
          <a:xfrm rot="10800000">
            <a:off x="4239045" y="100485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7" name="手繪多邊形 56">
            <a:extLst>
              <a:ext uri="{FF2B5EF4-FFF2-40B4-BE49-F238E27FC236}">
                <a16:creationId xmlns:a16="http://schemas.microsoft.com/office/drawing/2014/main" id="{71D8C217-8197-B249-A323-7D7850FC96BB}"/>
              </a:ext>
            </a:extLst>
          </p:cNvPr>
          <p:cNvSpPr/>
          <p:nvPr/>
        </p:nvSpPr>
        <p:spPr>
          <a:xfrm rot="16200000">
            <a:off x="5250665" y="63827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4F5138B4-2348-F644-B125-37D914BB43CC}"/>
              </a:ext>
            </a:extLst>
          </p:cNvPr>
          <p:cNvGrpSpPr/>
          <p:nvPr/>
        </p:nvGrpSpPr>
        <p:grpSpPr>
          <a:xfrm>
            <a:off x="1334830" y="3313910"/>
            <a:ext cx="1671637" cy="487848"/>
            <a:chOff x="5176487" y="1644499"/>
            <a:chExt cx="1671637" cy="487848"/>
          </a:xfrm>
        </p:grpSpPr>
        <p:sp>
          <p:nvSpPr>
            <p:cNvPr id="59" name="橢圓 58">
              <a:extLst>
                <a:ext uri="{FF2B5EF4-FFF2-40B4-BE49-F238E27FC236}">
                  <a16:creationId xmlns:a16="http://schemas.microsoft.com/office/drawing/2014/main" id="{20CC53AE-5F8E-C141-8B94-72A34B9D6455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60" name="橢圓 59">
              <a:extLst>
                <a:ext uri="{FF2B5EF4-FFF2-40B4-BE49-F238E27FC236}">
                  <a16:creationId xmlns:a16="http://schemas.microsoft.com/office/drawing/2014/main" id="{00933B4F-9494-204D-9FC7-BCB1017009FE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1" name="橢圓 60">
              <a:extLst>
                <a:ext uri="{FF2B5EF4-FFF2-40B4-BE49-F238E27FC236}">
                  <a16:creationId xmlns:a16="http://schemas.microsoft.com/office/drawing/2014/main" id="{C48E9B00-DBC5-CF43-9819-694BC7471DA6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2" name="橢圓 61">
              <a:extLst>
                <a:ext uri="{FF2B5EF4-FFF2-40B4-BE49-F238E27FC236}">
                  <a16:creationId xmlns:a16="http://schemas.microsoft.com/office/drawing/2014/main" id="{901BE25A-7ABA-8848-8DF5-6CA4C2A74BA4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3" name="橢圓 62">
              <a:extLst>
                <a:ext uri="{FF2B5EF4-FFF2-40B4-BE49-F238E27FC236}">
                  <a16:creationId xmlns:a16="http://schemas.microsoft.com/office/drawing/2014/main" id="{71C537BC-A24E-B94C-9CB2-E546097D40E3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4" name="橢圓 63">
              <a:extLst>
                <a:ext uri="{FF2B5EF4-FFF2-40B4-BE49-F238E27FC236}">
                  <a16:creationId xmlns:a16="http://schemas.microsoft.com/office/drawing/2014/main" id="{F3B0145A-290C-C443-BE9F-8C55E275C47F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5" name="橢圓 64">
              <a:extLst>
                <a:ext uri="{FF2B5EF4-FFF2-40B4-BE49-F238E27FC236}">
                  <a16:creationId xmlns:a16="http://schemas.microsoft.com/office/drawing/2014/main" id="{C43C8C96-180C-E447-839C-A62947F660DE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A634587A-04CC-7645-89F0-FB42283C87CF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67" name="橢圓 66">
            <a:extLst>
              <a:ext uri="{FF2B5EF4-FFF2-40B4-BE49-F238E27FC236}">
                <a16:creationId xmlns:a16="http://schemas.microsoft.com/office/drawing/2014/main" id="{205125EB-AD49-B541-BA9B-A46E4E3A5EC6}"/>
              </a:ext>
            </a:extLst>
          </p:cNvPr>
          <p:cNvSpPr/>
          <p:nvPr/>
        </p:nvSpPr>
        <p:spPr>
          <a:xfrm>
            <a:off x="2340055" y="3580182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0AD3F067-2CAD-E944-AE6A-8C507F120951}"/>
              </a:ext>
            </a:extLst>
          </p:cNvPr>
          <p:cNvSpPr/>
          <p:nvPr/>
        </p:nvSpPr>
        <p:spPr>
          <a:xfrm>
            <a:off x="1649487" y="3518266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E01805AE-CEA0-EF4A-9E6D-C5FC9E7F6ECC}"/>
              </a:ext>
            </a:extLst>
          </p:cNvPr>
          <p:cNvSpPr/>
          <p:nvPr/>
        </p:nvSpPr>
        <p:spPr>
          <a:xfrm>
            <a:off x="2016204" y="359922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0" name="直線箭頭接點 69">
            <a:extLst>
              <a:ext uri="{FF2B5EF4-FFF2-40B4-BE49-F238E27FC236}">
                <a16:creationId xmlns:a16="http://schemas.microsoft.com/office/drawing/2014/main" id="{B34761D3-5DC9-1542-9BDC-84426E465598}"/>
              </a:ext>
            </a:extLst>
          </p:cNvPr>
          <p:cNvCxnSpPr>
            <a:cxnSpLocks/>
          </p:cNvCxnSpPr>
          <p:nvPr/>
        </p:nvCxnSpPr>
        <p:spPr>
          <a:xfrm>
            <a:off x="396255" y="3542081"/>
            <a:ext cx="1253232" cy="11005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群組 112">
            <a:extLst>
              <a:ext uri="{FF2B5EF4-FFF2-40B4-BE49-F238E27FC236}">
                <a16:creationId xmlns:a16="http://schemas.microsoft.com/office/drawing/2014/main" id="{B87F71DF-9AF2-E248-B849-0F5ADF729194}"/>
              </a:ext>
            </a:extLst>
          </p:cNvPr>
          <p:cNvGrpSpPr/>
          <p:nvPr/>
        </p:nvGrpSpPr>
        <p:grpSpPr>
          <a:xfrm>
            <a:off x="9587242" y="3612629"/>
            <a:ext cx="1965921" cy="2515845"/>
            <a:chOff x="7942374" y="3127718"/>
            <a:chExt cx="3099758" cy="3584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1843EAAC-4943-FF49-8382-C55DFCD95EE6}"/>
                    </a:ext>
                  </a:extLst>
                </p:cNvPr>
                <p:cNvSpPr txBox="1"/>
                <p:nvPr/>
              </p:nvSpPr>
              <p:spPr>
                <a:xfrm>
                  <a:off x="8184912" y="4344677"/>
                  <a:ext cx="846899" cy="698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1843EAAC-4943-FF49-8382-C55DFCD95E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4912" y="4344677"/>
                  <a:ext cx="846899" cy="698378"/>
                </a:xfrm>
                <a:prstGeom prst="rect">
                  <a:avLst/>
                </a:prstGeom>
                <a:blipFill>
                  <a:blip r:embed="rId5"/>
                  <a:stretch>
                    <a:fillRect t="-2564" b="-512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F7F932AE-B445-344D-83E0-4CFF6358F6AB}"/>
                    </a:ext>
                  </a:extLst>
                </p:cNvPr>
                <p:cNvSpPr txBox="1"/>
                <p:nvPr/>
              </p:nvSpPr>
              <p:spPr>
                <a:xfrm>
                  <a:off x="10313470" y="4121152"/>
                  <a:ext cx="728662" cy="5261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2400" b="0" i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F7F932AE-B445-344D-83E0-4CFF6358F6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470" y="4121152"/>
                  <a:ext cx="728662" cy="526181"/>
                </a:xfrm>
                <a:prstGeom prst="rect">
                  <a:avLst/>
                </a:prstGeom>
                <a:blipFill>
                  <a:blip r:embed="rId6"/>
                  <a:stretch>
                    <a:fillRect l="-10526" b="-1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橢圓 83">
              <a:extLst>
                <a:ext uri="{FF2B5EF4-FFF2-40B4-BE49-F238E27FC236}">
                  <a16:creationId xmlns:a16="http://schemas.microsoft.com/office/drawing/2014/main" id="{F3AB8631-4BBC-4249-A8D9-624D1EAE2628}"/>
                </a:ext>
              </a:extLst>
            </p:cNvPr>
            <p:cNvSpPr/>
            <p:nvPr/>
          </p:nvSpPr>
          <p:spPr>
            <a:xfrm>
              <a:off x="7967773" y="5929657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85" name="直線接點 84">
              <a:extLst>
                <a:ext uri="{FF2B5EF4-FFF2-40B4-BE49-F238E27FC236}">
                  <a16:creationId xmlns:a16="http://schemas.microsoft.com/office/drawing/2014/main" id="{A0DF3ABA-C867-0241-B470-036FCD16DA86}"/>
                </a:ext>
              </a:extLst>
            </p:cNvPr>
            <p:cNvCxnSpPr>
              <a:cxnSpLocks/>
            </p:cNvCxnSpPr>
            <p:nvPr/>
          </p:nvCxnSpPr>
          <p:spPr>
            <a:xfrm>
              <a:off x="7942374" y="6188420"/>
              <a:ext cx="106362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>
              <a:extLst>
                <a:ext uri="{FF2B5EF4-FFF2-40B4-BE49-F238E27FC236}">
                  <a16:creationId xmlns:a16="http://schemas.microsoft.com/office/drawing/2014/main" id="{11144360-5EED-C542-9056-2BB3FE3DBDB1}"/>
                </a:ext>
              </a:extLst>
            </p:cNvPr>
            <p:cNvCxnSpPr>
              <a:cxnSpLocks/>
            </p:cNvCxnSpPr>
            <p:nvPr/>
          </p:nvCxnSpPr>
          <p:spPr>
            <a:xfrm>
              <a:off x="9172686" y="3540474"/>
              <a:ext cx="106362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>
              <a:extLst>
                <a:ext uri="{FF2B5EF4-FFF2-40B4-BE49-F238E27FC236}">
                  <a16:creationId xmlns:a16="http://schemas.microsoft.com/office/drawing/2014/main" id="{6EA6B5AB-FBBC-624D-8E56-0570F75DB54E}"/>
                </a:ext>
              </a:extLst>
            </p:cNvPr>
            <p:cNvCxnSpPr>
              <a:cxnSpLocks/>
            </p:cNvCxnSpPr>
            <p:nvPr/>
          </p:nvCxnSpPr>
          <p:spPr>
            <a:xfrm>
              <a:off x="9896586" y="5450232"/>
              <a:ext cx="106362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橢圓 87">
              <a:extLst>
                <a:ext uri="{FF2B5EF4-FFF2-40B4-BE49-F238E27FC236}">
                  <a16:creationId xmlns:a16="http://schemas.microsoft.com/office/drawing/2014/main" id="{FCF18CCF-9E5C-654E-AD88-093A202C84E7}"/>
                </a:ext>
              </a:extLst>
            </p:cNvPr>
            <p:cNvSpPr/>
            <p:nvPr/>
          </p:nvSpPr>
          <p:spPr>
            <a:xfrm>
              <a:off x="8234475" y="5910605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9" name="橢圓 88">
              <a:extLst>
                <a:ext uri="{FF2B5EF4-FFF2-40B4-BE49-F238E27FC236}">
                  <a16:creationId xmlns:a16="http://schemas.microsoft.com/office/drawing/2014/main" id="{A2F4BE1C-D35F-2E4D-96CB-391248B3360E}"/>
                </a:ext>
              </a:extLst>
            </p:cNvPr>
            <p:cNvSpPr/>
            <p:nvPr/>
          </p:nvSpPr>
          <p:spPr>
            <a:xfrm>
              <a:off x="8520225" y="5910604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0" name="橢圓 89">
              <a:extLst>
                <a:ext uri="{FF2B5EF4-FFF2-40B4-BE49-F238E27FC236}">
                  <a16:creationId xmlns:a16="http://schemas.microsoft.com/office/drawing/2014/main" id="{93A57688-C360-AA47-A777-C5063875C324}"/>
                </a:ext>
              </a:extLst>
            </p:cNvPr>
            <p:cNvSpPr/>
            <p:nvPr/>
          </p:nvSpPr>
          <p:spPr>
            <a:xfrm>
              <a:off x="8805978" y="5896318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91" name="直線箭頭接點 90">
              <a:extLst>
                <a:ext uri="{FF2B5EF4-FFF2-40B4-BE49-F238E27FC236}">
                  <a16:creationId xmlns:a16="http://schemas.microsoft.com/office/drawing/2014/main" id="{5A257BCC-AE9D-854E-B216-E6147DDFDC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4186" y="3156295"/>
              <a:ext cx="1230312" cy="3032125"/>
            </a:xfrm>
            <a:prstGeom prst="straightConnector1">
              <a:avLst/>
            </a:prstGeom>
            <a:ln w="50800">
              <a:solidFill>
                <a:srgbClr val="FF0000"/>
              </a:solidFill>
              <a:prstDash val="sysDot"/>
              <a:headEnd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>
              <a:extLst>
                <a:ext uri="{FF2B5EF4-FFF2-40B4-BE49-F238E27FC236}">
                  <a16:creationId xmlns:a16="http://schemas.microsoft.com/office/drawing/2014/main" id="{5A050E52-6544-7D41-867C-3494609919C7}"/>
                </a:ext>
              </a:extLst>
            </p:cNvPr>
            <p:cNvCxnSpPr>
              <a:cxnSpLocks/>
            </p:cNvCxnSpPr>
            <p:nvPr/>
          </p:nvCxnSpPr>
          <p:spPr>
            <a:xfrm>
              <a:off x="9172686" y="3156295"/>
              <a:ext cx="10636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>
              <a:extLst>
                <a:ext uri="{FF2B5EF4-FFF2-40B4-BE49-F238E27FC236}">
                  <a16:creationId xmlns:a16="http://schemas.microsoft.com/office/drawing/2014/main" id="{A36B1DEB-6ACF-DC4C-84AB-81BFF0BCBDB9}"/>
                </a:ext>
              </a:extLst>
            </p:cNvPr>
            <p:cNvCxnSpPr>
              <a:cxnSpLocks/>
            </p:cNvCxnSpPr>
            <p:nvPr/>
          </p:nvCxnSpPr>
          <p:spPr>
            <a:xfrm>
              <a:off x="9210784" y="3337269"/>
              <a:ext cx="10636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字方塊 94">
                  <a:extLst>
                    <a:ext uri="{FF2B5EF4-FFF2-40B4-BE49-F238E27FC236}">
                      <a16:creationId xmlns:a16="http://schemas.microsoft.com/office/drawing/2014/main" id="{B76975D0-F8F4-904A-A87F-BE1AD370D23D}"/>
                    </a:ext>
                  </a:extLst>
                </p:cNvPr>
                <p:cNvSpPr txBox="1"/>
                <p:nvPr/>
              </p:nvSpPr>
              <p:spPr>
                <a:xfrm>
                  <a:off x="8801377" y="3188061"/>
                  <a:ext cx="287002" cy="29841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95" name="文字方塊 94">
                  <a:extLst>
                    <a:ext uri="{FF2B5EF4-FFF2-40B4-BE49-F238E27FC236}">
                      <a16:creationId xmlns:a16="http://schemas.microsoft.com/office/drawing/2014/main" id="{B76975D0-F8F4-904A-A87F-BE1AD370D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1377" y="3188061"/>
                  <a:ext cx="287002" cy="298415"/>
                </a:xfrm>
                <a:prstGeom prst="rect">
                  <a:avLst/>
                </a:prstGeom>
                <a:blipFill>
                  <a:blip r:embed="rId7"/>
                  <a:stretch>
                    <a:fillRect l="-40000" r="-46667" b="-7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字方塊 95">
                  <a:extLst>
                    <a:ext uri="{FF2B5EF4-FFF2-40B4-BE49-F238E27FC236}">
                      <a16:creationId xmlns:a16="http://schemas.microsoft.com/office/drawing/2014/main" id="{71C849CC-11CA-AE40-A28E-652C1594E0F9}"/>
                    </a:ext>
                  </a:extLst>
                </p:cNvPr>
                <p:cNvSpPr txBox="1"/>
                <p:nvPr/>
              </p:nvSpPr>
              <p:spPr>
                <a:xfrm>
                  <a:off x="10322996" y="3242059"/>
                  <a:ext cx="26943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96" name="文字方塊 95">
                  <a:extLst>
                    <a:ext uri="{FF2B5EF4-FFF2-40B4-BE49-F238E27FC236}">
                      <a16:creationId xmlns:a16="http://schemas.microsoft.com/office/drawing/2014/main" id="{71C849CC-11CA-AE40-A28E-652C1594E0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2996" y="3242059"/>
                  <a:ext cx="26943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0000" r="-35714" b="-5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直線箭頭接點 96">
              <a:extLst>
                <a:ext uri="{FF2B5EF4-FFF2-40B4-BE49-F238E27FC236}">
                  <a16:creationId xmlns:a16="http://schemas.microsoft.com/office/drawing/2014/main" id="{35B2281F-4AF7-0948-8B0A-F0811FE428D5}"/>
                </a:ext>
              </a:extLst>
            </p:cNvPr>
            <p:cNvCxnSpPr>
              <a:cxnSpLocks/>
            </p:cNvCxnSpPr>
            <p:nvPr/>
          </p:nvCxnSpPr>
          <p:spPr>
            <a:xfrm>
              <a:off x="9088379" y="3127718"/>
              <a:ext cx="0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箭頭接點 97">
              <a:extLst>
                <a:ext uri="{FF2B5EF4-FFF2-40B4-BE49-F238E27FC236}">
                  <a16:creationId xmlns:a16="http://schemas.microsoft.com/office/drawing/2014/main" id="{55CB5021-40D0-5F49-9DF5-6A485A147E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08708" y="3294407"/>
              <a:ext cx="0" cy="26035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D47813F1-0C58-2942-A0F2-55FE4B12DACB}"/>
                    </a:ext>
                  </a:extLst>
                </p:cNvPr>
                <p:cNvSpPr txBox="1"/>
                <p:nvPr/>
              </p:nvSpPr>
              <p:spPr>
                <a:xfrm>
                  <a:off x="8636677" y="6250335"/>
                  <a:ext cx="588494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zh-TW" altLang="en-US" sz="30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D47813F1-0C58-2942-A0F2-55FE4B12D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677" y="6250335"/>
                  <a:ext cx="588494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6667" r="-76667" b="-777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字方塊 99">
                  <a:extLst>
                    <a:ext uri="{FF2B5EF4-FFF2-40B4-BE49-F238E27FC236}">
                      <a16:creationId xmlns:a16="http://schemas.microsoft.com/office/drawing/2014/main" id="{D7809E36-3F02-0141-94D7-20F2326AC429}"/>
                    </a:ext>
                  </a:extLst>
                </p:cNvPr>
                <p:cNvSpPr txBox="1"/>
                <p:nvPr/>
              </p:nvSpPr>
              <p:spPr>
                <a:xfrm>
                  <a:off x="10308708" y="5464519"/>
                  <a:ext cx="532069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zh-TW" altLang="en-US" sz="3000" dirty="0"/>
                </a:p>
              </p:txBody>
            </p:sp>
          </mc:Choice>
          <mc:Fallback xmlns="">
            <p:sp>
              <p:nvSpPr>
                <p:cNvPr id="100" name="文字方塊 99">
                  <a:extLst>
                    <a:ext uri="{FF2B5EF4-FFF2-40B4-BE49-F238E27FC236}">
                      <a16:creationId xmlns:a16="http://schemas.microsoft.com/office/drawing/2014/main" id="{D7809E36-3F02-0141-94D7-20F2326AC4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708" y="5464519"/>
                  <a:ext cx="532069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46429" r="-75000" b="-846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FAF60CE0-1622-4B4A-A1F8-69BAFFFA4403}"/>
                    </a:ext>
                  </a:extLst>
                </p:cNvPr>
                <p:cNvSpPr txBox="1"/>
                <p:nvPr/>
              </p:nvSpPr>
              <p:spPr>
                <a:xfrm>
                  <a:off x="10405067" y="3439102"/>
                  <a:ext cx="545470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zh-TW" altLang="en-US" sz="30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FAF60CE0-1622-4B4A-A1F8-69BAFFFA44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5067" y="3439102"/>
                  <a:ext cx="545470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46429" r="-78571" b="-846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字方塊 102">
                  <a:extLst>
                    <a:ext uri="{FF2B5EF4-FFF2-40B4-BE49-F238E27FC236}">
                      <a16:creationId xmlns:a16="http://schemas.microsoft.com/office/drawing/2014/main" id="{A01BEFCC-97AB-DE46-BC80-04194E662022}"/>
                    </a:ext>
                  </a:extLst>
                </p:cNvPr>
                <p:cNvSpPr txBox="1"/>
                <p:nvPr/>
              </p:nvSpPr>
              <p:spPr>
                <a:xfrm>
                  <a:off x="9538345" y="5861042"/>
                  <a:ext cx="384015" cy="5690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𝑠𝑔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文字方塊 102">
                  <a:extLst>
                    <a:ext uri="{FF2B5EF4-FFF2-40B4-BE49-F238E27FC236}">
                      <a16:creationId xmlns:a16="http://schemas.microsoft.com/office/drawing/2014/main" id="{A01BEFCC-97AB-DE46-BC80-04194E6620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8345" y="5861042"/>
                  <a:ext cx="384015" cy="569026"/>
                </a:xfrm>
                <a:prstGeom prst="rect">
                  <a:avLst/>
                </a:prstGeom>
                <a:blipFill>
                  <a:blip r:embed="rId12"/>
                  <a:stretch>
                    <a:fillRect l="-30000" r="-95000" b="-218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4" name="直線箭頭接點 113">
            <a:extLst>
              <a:ext uri="{FF2B5EF4-FFF2-40B4-BE49-F238E27FC236}">
                <a16:creationId xmlns:a16="http://schemas.microsoft.com/office/drawing/2014/main" id="{03505016-56B1-5B49-88A7-3C9E9922A0D6}"/>
              </a:ext>
            </a:extLst>
          </p:cNvPr>
          <p:cNvCxnSpPr>
            <a:cxnSpLocks/>
          </p:cNvCxnSpPr>
          <p:nvPr/>
        </p:nvCxnSpPr>
        <p:spPr>
          <a:xfrm flipV="1">
            <a:off x="518081" y="3246017"/>
            <a:ext cx="3115028" cy="589075"/>
          </a:xfrm>
          <a:prstGeom prst="straightConnector1">
            <a:avLst/>
          </a:prstGeom>
          <a:ln w="254000">
            <a:solidFill>
              <a:schemeClr val="accent2">
                <a:alpha val="60000"/>
              </a:schemeClr>
            </a:solidFill>
            <a:prstDash val="solid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群組 118">
            <a:extLst>
              <a:ext uri="{FF2B5EF4-FFF2-40B4-BE49-F238E27FC236}">
                <a16:creationId xmlns:a16="http://schemas.microsoft.com/office/drawing/2014/main" id="{C6EF446E-248C-734B-91F7-8624E6BE27D6}"/>
              </a:ext>
            </a:extLst>
          </p:cNvPr>
          <p:cNvGrpSpPr/>
          <p:nvPr/>
        </p:nvGrpSpPr>
        <p:grpSpPr>
          <a:xfrm>
            <a:off x="7735077" y="4248194"/>
            <a:ext cx="1671637" cy="487848"/>
            <a:chOff x="5176487" y="1644499"/>
            <a:chExt cx="1671637" cy="487848"/>
          </a:xfrm>
        </p:grpSpPr>
        <p:sp>
          <p:nvSpPr>
            <p:cNvPr id="120" name="橢圓 119">
              <a:extLst>
                <a:ext uri="{FF2B5EF4-FFF2-40B4-BE49-F238E27FC236}">
                  <a16:creationId xmlns:a16="http://schemas.microsoft.com/office/drawing/2014/main" id="{835D0EDD-5BE1-E048-8444-76F6A0AC95EA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21" name="橢圓 120">
              <a:extLst>
                <a:ext uri="{FF2B5EF4-FFF2-40B4-BE49-F238E27FC236}">
                  <a16:creationId xmlns:a16="http://schemas.microsoft.com/office/drawing/2014/main" id="{17B6CCF1-248B-5249-B608-26FFB19B5932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2" name="橢圓 121">
              <a:extLst>
                <a:ext uri="{FF2B5EF4-FFF2-40B4-BE49-F238E27FC236}">
                  <a16:creationId xmlns:a16="http://schemas.microsoft.com/office/drawing/2014/main" id="{6A3B16AC-7572-1043-8FC0-93E5EB0DE75D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3" name="橢圓 122">
              <a:extLst>
                <a:ext uri="{FF2B5EF4-FFF2-40B4-BE49-F238E27FC236}">
                  <a16:creationId xmlns:a16="http://schemas.microsoft.com/office/drawing/2014/main" id="{7AAA8F93-B99A-A147-BA82-97AE86258A85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4" name="橢圓 123">
              <a:extLst>
                <a:ext uri="{FF2B5EF4-FFF2-40B4-BE49-F238E27FC236}">
                  <a16:creationId xmlns:a16="http://schemas.microsoft.com/office/drawing/2014/main" id="{71C43FB3-A461-DF4E-8F1A-0E9D1E16C440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5" name="橢圓 124">
              <a:extLst>
                <a:ext uri="{FF2B5EF4-FFF2-40B4-BE49-F238E27FC236}">
                  <a16:creationId xmlns:a16="http://schemas.microsoft.com/office/drawing/2014/main" id="{D61B51AC-84B3-4B40-B810-E49E3F33DEA8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6" name="橢圓 125">
              <a:extLst>
                <a:ext uri="{FF2B5EF4-FFF2-40B4-BE49-F238E27FC236}">
                  <a16:creationId xmlns:a16="http://schemas.microsoft.com/office/drawing/2014/main" id="{3F3EFD0C-FA9C-FF41-9A87-D2F66B1E1B16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7" name="橢圓 126">
              <a:extLst>
                <a:ext uri="{FF2B5EF4-FFF2-40B4-BE49-F238E27FC236}">
                  <a16:creationId xmlns:a16="http://schemas.microsoft.com/office/drawing/2014/main" id="{D3BA9E3D-18F8-F34C-A64F-E7526BCA4B15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28" name="橢圓 127">
            <a:extLst>
              <a:ext uri="{FF2B5EF4-FFF2-40B4-BE49-F238E27FC236}">
                <a16:creationId xmlns:a16="http://schemas.microsoft.com/office/drawing/2014/main" id="{90280F5F-F1A0-4548-8590-F0456075AC2C}"/>
              </a:ext>
            </a:extLst>
          </p:cNvPr>
          <p:cNvSpPr/>
          <p:nvPr/>
        </p:nvSpPr>
        <p:spPr>
          <a:xfrm>
            <a:off x="8740302" y="4514466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9" name="橢圓 128">
            <a:extLst>
              <a:ext uri="{FF2B5EF4-FFF2-40B4-BE49-F238E27FC236}">
                <a16:creationId xmlns:a16="http://schemas.microsoft.com/office/drawing/2014/main" id="{CCD99ED2-16AB-9446-8251-0E3EF977B4B4}"/>
              </a:ext>
            </a:extLst>
          </p:cNvPr>
          <p:cNvSpPr/>
          <p:nvPr/>
        </p:nvSpPr>
        <p:spPr>
          <a:xfrm>
            <a:off x="8049734" y="445255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0" name="橢圓 129">
            <a:extLst>
              <a:ext uri="{FF2B5EF4-FFF2-40B4-BE49-F238E27FC236}">
                <a16:creationId xmlns:a16="http://schemas.microsoft.com/office/drawing/2014/main" id="{5A0F4E21-0C82-634B-8368-7EC6E0417F2C}"/>
              </a:ext>
            </a:extLst>
          </p:cNvPr>
          <p:cNvSpPr/>
          <p:nvPr/>
        </p:nvSpPr>
        <p:spPr>
          <a:xfrm>
            <a:off x="8416451" y="4533512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3" name="橢圓 132">
            <a:extLst>
              <a:ext uri="{FF2B5EF4-FFF2-40B4-BE49-F238E27FC236}">
                <a16:creationId xmlns:a16="http://schemas.microsoft.com/office/drawing/2014/main" id="{320A7D27-5285-9641-9784-CC443D841CF8}"/>
              </a:ext>
            </a:extLst>
          </p:cNvPr>
          <p:cNvSpPr/>
          <p:nvPr/>
        </p:nvSpPr>
        <p:spPr>
          <a:xfrm>
            <a:off x="7900808" y="4312011"/>
            <a:ext cx="1389766" cy="311263"/>
          </a:xfrm>
          <a:prstGeom prst="ellipse">
            <a:avLst/>
          </a:prstGeom>
          <a:solidFill>
            <a:schemeClr val="accent4">
              <a:lumMod val="75000"/>
              <a:alpha val="60000"/>
            </a:schemeClr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4" name="橢圓 133">
            <a:extLst>
              <a:ext uri="{FF2B5EF4-FFF2-40B4-BE49-F238E27FC236}">
                <a16:creationId xmlns:a16="http://schemas.microsoft.com/office/drawing/2014/main" id="{890FE950-02C5-A84C-8052-BA350BE2874E}"/>
              </a:ext>
            </a:extLst>
          </p:cNvPr>
          <p:cNvSpPr/>
          <p:nvPr/>
        </p:nvSpPr>
        <p:spPr>
          <a:xfrm rot="20322610">
            <a:off x="9866672" y="5330271"/>
            <a:ext cx="1389766" cy="311263"/>
          </a:xfrm>
          <a:prstGeom prst="ellipse">
            <a:avLst/>
          </a:prstGeom>
          <a:solidFill>
            <a:schemeClr val="accent4">
              <a:lumMod val="75000"/>
              <a:alpha val="30000"/>
            </a:schemeClr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5" name="直線箭頭接點 134">
            <a:extLst>
              <a:ext uri="{FF2B5EF4-FFF2-40B4-BE49-F238E27FC236}">
                <a16:creationId xmlns:a16="http://schemas.microsoft.com/office/drawing/2014/main" id="{7D46E628-7611-B243-8D0D-2C548FBD4CFE}"/>
              </a:ext>
            </a:extLst>
          </p:cNvPr>
          <p:cNvCxnSpPr>
            <a:cxnSpLocks/>
          </p:cNvCxnSpPr>
          <p:nvPr/>
        </p:nvCxnSpPr>
        <p:spPr>
          <a:xfrm flipH="1" flipV="1">
            <a:off x="10826427" y="3816221"/>
            <a:ext cx="337496" cy="1320299"/>
          </a:xfrm>
          <a:prstGeom prst="straightConnector1">
            <a:avLst/>
          </a:prstGeom>
          <a:ln w="127000">
            <a:solidFill>
              <a:schemeClr val="accent2">
                <a:alpha val="60000"/>
              </a:schemeClr>
            </a:solidFill>
            <a:prstDash val="solid"/>
            <a:headEnd type="stealth" w="sm" len="sm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92E25AE9-7571-2D45-855E-B08A48D323D3}"/>
                  </a:ext>
                </a:extLst>
              </p:cNvPr>
              <p:cNvSpPr txBox="1"/>
              <p:nvPr/>
            </p:nvSpPr>
            <p:spPr>
              <a:xfrm>
                <a:off x="11305941" y="5645448"/>
                <a:ext cx="793422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𝑒𝑔</m:t>
                          </m:r>
                        </m:sub>
                      </m:sSub>
                      <m:r>
                        <a:rPr kumimoji="1" lang="en-US" altLang="zh-TW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kumimoji="1" lang="zh-TW" alt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92E25AE9-7571-2D45-855E-B08A48D3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5941" y="5645448"/>
                <a:ext cx="793422" cy="299569"/>
              </a:xfrm>
              <a:prstGeom prst="rect">
                <a:avLst/>
              </a:prstGeom>
              <a:blipFill>
                <a:blip r:embed="rId13"/>
                <a:stretch>
                  <a:fillRect l="-6250" r="-4688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手繪多邊形 139">
            <a:extLst>
              <a:ext uri="{FF2B5EF4-FFF2-40B4-BE49-F238E27FC236}">
                <a16:creationId xmlns:a16="http://schemas.microsoft.com/office/drawing/2014/main" id="{1D41B8A7-71A7-0146-9C20-28387FA2CE85}"/>
              </a:ext>
            </a:extLst>
          </p:cNvPr>
          <p:cNvSpPr/>
          <p:nvPr/>
        </p:nvSpPr>
        <p:spPr>
          <a:xfrm rot="20865028">
            <a:off x="11569677" y="5179830"/>
            <a:ext cx="428873" cy="351348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41" name="群組 140">
            <a:extLst>
              <a:ext uri="{FF2B5EF4-FFF2-40B4-BE49-F238E27FC236}">
                <a16:creationId xmlns:a16="http://schemas.microsoft.com/office/drawing/2014/main" id="{890BB51D-0A4E-0748-B73D-CD0D3027458F}"/>
              </a:ext>
            </a:extLst>
          </p:cNvPr>
          <p:cNvGrpSpPr/>
          <p:nvPr/>
        </p:nvGrpSpPr>
        <p:grpSpPr>
          <a:xfrm>
            <a:off x="5227540" y="5530681"/>
            <a:ext cx="1671637" cy="487848"/>
            <a:chOff x="5176487" y="1644499"/>
            <a:chExt cx="1671637" cy="487848"/>
          </a:xfrm>
        </p:grpSpPr>
        <p:sp>
          <p:nvSpPr>
            <p:cNvPr id="142" name="橢圓 141">
              <a:extLst>
                <a:ext uri="{FF2B5EF4-FFF2-40B4-BE49-F238E27FC236}">
                  <a16:creationId xmlns:a16="http://schemas.microsoft.com/office/drawing/2014/main" id="{0F569025-2837-5742-8BA2-1103379C58C6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43" name="橢圓 142">
              <a:extLst>
                <a:ext uri="{FF2B5EF4-FFF2-40B4-BE49-F238E27FC236}">
                  <a16:creationId xmlns:a16="http://schemas.microsoft.com/office/drawing/2014/main" id="{2EB8660B-21D6-344A-A81D-BA7A1DA48F91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4" name="橢圓 143">
              <a:extLst>
                <a:ext uri="{FF2B5EF4-FFF2-40B4-BE49-F238E27FC236}">
                  <a16:creationId xmlns:a16="http://schemas.microsoft.com/office/drawing/2014/main" id="{BA791B8A-6145-E04C-89CC-9E051DA2CE6C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5" name="橢圓 144">
              <a:extLst>
                <a:ext uri="{FF2B5EF4-FFF2-40B4-BE49-F238E27FC236}">
                  <a16:creationId xmlns:a16="http://schemas.microsoft.com/office/drawing/2014/main" id="{9F9DDDD5-D798-B841-8ACE-3EBF7DD4C5E0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6" name="橢圓 145">
              <a:extLst>
                <a:ext uri="{FF2B5EF4-FFF2-40B4-BE49-F238E27FC236}">
                  <a16:creationId xmlns:a16="http://schemas.microsoft.com/office/drawing/2014/main" id="{621FE6EB-FEC6-6543-92F7-C8B6C1019D81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7" name="橢圓 146">
              <a:extLst>
                <a:ext uri="{FF2B5EF4-FFF2-40B4-BE49-F238E27FC236}">
                  <a16:creationId xmlns:a16="http://schemas.microsoft.com/office/drawing/2014/main" id="{2FE30378-299E-FF4A-993A-35690A6DFC5F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8" name="橢圓 147">
              <a:extLst>
                <a:ext uri="{FF2B5EF4-FFF2-40B4-BE49-F238E27FC236}">
                  <a16:creationId xmlns:a16="http://schemas.microsoft.com/office/drawing/2014/main" id="{16143327-A904-724C-9336-EDBE565CF5A8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9" name="橢圓 148">
              <a:extLst>
                <a:ext uri="{FF2B5EF4-FFF2-40B4-BE49-F238E27FC236}">
                  <a16:creationId xmlns:a16="http://schemas.microsoft.com/office/drawing/2014/main" id="{B52DBBDA-515C-7147-B3E3-6A922AACF5A0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50" name="橢圓 149">
            <a:extLst>
              <a:ext uri="{FF2B5EF4-FFF2-40B4-BE49-F238E27FC236}">
                <a16:creationId xmlns:a16="http://schemas.microsoft.com/office/drawing/2014/main" id="{35C4201A-8ED2-7141-A84C-4A8EB896E1C2}"/>
              </a:ext>
            </a:extLst>
          </p:cNvPr>
          <p:cNvSpPr/>
          <p:nvPr/>
        </p:nvSpPr>
        <p:spPr>
          <a:xfrm>
            <a:off x="6232765" y="5796953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1" name="橢圓 150">
            <a:extLst>
              <a:ext uri="{FF2B5EF4-FFF2-40B4-BE49-F238E27FC236}">
                <a16:creationId xmlns:a16="http://schemas.microsoft.com/office/drawing/2014/main" id="{6A9882C9-DD41-0445-800E-EE4CB31F44CC}"/>
              </a:ext>
            </a:extLst>
          </p:cNvPr>
          <p:cNvSpPr/>
          <p:nvPr/>
        </p:nvSpPr>
        <p:spPr>
          <a:xfrm>
            <a:off x="5542197" y="5735037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2" name="橢圓 151">
            <a:extLst>
              <a:ext uri="{FF2B5EF4-FFF2-40B4-BE49-F238E27FC236}">
                <a16:creationId xmlns:a16="http://schemas.microsoft.com/office/drawing/2014/main" id="{28A6C4F8-0BD4-9142-AA53-F62758C99228}"/>
              </a:ext>
            </a:extLst>
          </p:cNvPr>
          <p:cNvSpPr/>
          <p:nvPr/>
        </p:nvSpPr>
        <p:spPr>
          <a:xfrm>
            <a:off x="5908914" y="5815999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54" name="直線箭頭接點 153">
            <a:extLst>
              <a:ext uri="{FF2B5EF4-FFF2-40B4-BE49-F238E27FC236}">
                <a16:creationId xmlns:a16="http://schemas.microsoft.com/office/drawing/2014/main" id="{B3CBC0B5-CA1E-B544-A1CB-0F9FA5BF1E75}"/>
              </a:ext>
            </a:extLst>
          </p:cNvPr>
          <p:cNvCxnSpPr>
            <a:cxnSpLocks/>
          </p:cNvCxnSpPr>
          <p:nvPr/>
        </p:nvCxnSpPr>
        <p:spPr>
          <a:xfrm flipV="1">
            <a:off x="4526715" y="5322083"/>
            <a:ext cx="3197978" cy="898882"/>
          </a:xfrm>
          <a:prstGeom prst="straightConnector1">
            <a:avLst/>
          </a:prstGeom>
          <a:ln w="254000">
            <a:solidFill>
              <a:schemeClr val="accent2">
                <a:alpha val="60000"/>
              </a:schemeClr>
            </a:solidFill>
            <a:prstDash val="solid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151508CA-A871-044C-898E-39B71C79F4DB}"/>
                  </a:ext>
                </a:extLst>
              </p:cNvPr>
              <p:cNvSpPr txBox="1"/>
              <p:nvPr/>
            </p:nvSpPr>
            <p:spPr>
              <a:xfrm>
                <a:off x="1935009" y="573755"/>
                <a:ext cx="53711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151508CA-A871-044C-898E-39B71C79F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09" y="573755"/>
                <a:ext cx="537118" cy="490199"/>
              </a:xfrm>
              <a:prstGeom prst="rect">
                <a:avLst/>
              </a:prstGeom>
              <a:blipFill>
                <a:blip r:embed="rId1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文字方塊 155">
                <a:extLst>
                  <a:ext uri="{FF2B5EF4-FFF2-40B4-BE49-F238E27FC236}">
                    <a16:creationId xmlns:a16="http://schemas.microsoft.com/office/drawing/2014/main" id="{4A4A106A-6A9C-8448-8C95-64A3812C14C8}"/>
                  </a:ext>
                </a:extLst>
              </p:cNvPr>
              <p:cNvSpPr txBox="1"/>
              <p:nvPr/>
            </p:nvSpPr>
            <p:spPr>
              <a:xfrm>
                <a:off x="-72335" y="3246017"/>
                <a:ext cx="53711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6" name="文字方塊 155">
                <a:extLst>
                  <a:ext uri="{FF2B5EF4-FFF2-40B4-BE49-F238E27FC236}">
                    <a16:creationId xmlns:a16="http://schemas.microsoft.com/office/drawing/2014/main" id="{4A4A106A-6A9C-8448-8C95-64A3812C1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335" y="3246017"/>
                <a:ext cx="537118" cy="490199"/>
              </a:xfrm>
              <a:prstGeom prst="rect">
                <a:avLst/>
              </a:prstGeom>
              <a:blipFill>
                <a:blip r:embed="rId15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文字方塊 156">
            <a:extLst>
              <a:ext uri="{FF2B5EF4-FFF2-40B4-BE49-F238E27FC236}">
                <a16:creationId xmlns:a16="http://schemas.microsoft.com/office/drawing/2014/main" id="{69F9AABA-B90B-7E47-A27E-880B90827A92}"/>
              </a:ext>
            </a:extLst>
          </p:cNvPr>
          <p:cNvSpPr txBox="1"/>
          <p:nvPr/>
        </p:nvSpPr>
        <p:spPr>
          <a:xfrm>
            <a:off x="-57711" y="-75585"/>
            <a:ext cx="221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Two-Level Absorption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7B76E5F0-B50F-8648-A0F8-D125DCD2058E}"/>
                  </a:ext>
                </a:extLst>
              </p:cNvPr>
              <p:cNvSpPr txBox="1"/>
              <p:nvPr/>
            </p:nvSpPr>
            <p:spPr>
              <a:xfrm>
                <a:off x="7631407" y="1614793"/>
                <a:ext cx="405938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b="0" dirty="0"/>
                  <a:t>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1" lang="en-US" altLang="zh-TW" dirty="0"/>
                  <a:t> MHz, </a:t>
                </a:r>
              </a:p>
              <a:p>
                <a:r>
                  <a:rPr kumimoji="1" lang="en-US" altLang="zh-TW" dirty="0"/>
                  <a:t>storage time is limited by lifetime ~ 10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endParaRPr kumimoji="1" lang="en-US" altLang="zh-TW" dirty="0"/>
              </a:p>
              <a:p>
                <a:r>
                  <a:rPr kumimoji="1" lang="en-US" altLang="zh-TW" dirty="0"/>
                  <a:t>2. Cannot retrieve on demand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7B76E5F0-B50F-8648-A0F8-D125DCD20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407" y="1614793"/>
                <a:ext cx="4059381" cy="923330"/>
              </a:xfrm>
              <a:prstGeom prst="rect">
                <a:avLst/>
              </a:prstGeom>
              <a:blipFill>
                <a:blip r:embed="rId16"/>
                <a:stretch>
                  <a:fillRect l="-1246" t="-2703" b="-81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文字方塊 158">
            <a:extLst>
              <a:ext uri="{FF2B5EF4-FFF2-40B4-BE49-F238E27FC236}">
                <a16:creationId xmlns:a16="http://schemas.microsoft.com/office/drawing/2014/main" id="{6747CFD5-F22A-DD40-B119-9B97029DCC37}"/>
              </a:ext>
            </a:extLst>
          </p:cNvPr>
          <p:cNvSpPr txBox="1"/>
          <p:nvPr/>
        </p:nvSpPr>
        <p:spPr>
          <a:xfrm>
            <a:off x="-86447" y="2289340"/>
            <a:ext cx="494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-DE" altLang="zh-TW" dirty="0" err="1"/>
              <a:t>Electromagnetically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induced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transparency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protocol</a:t>
            </a:r>
            <a:endParaRPr kumimoji="1" lang="zh-TW" altLang="en-US" dirty="0"/>
          </a:p>
        </p:txBody>
      </p:sp>
      <p:grpSp>
        <p:nvGrpSpPr>
          <p:cNvPr id="104" name="群組 103">
            <a:extLst>
              <a:ext uri="{FF2B5EF4-FFF2-40B4-BE49-F238E27FC236}">
                <a16:creationId xmlns:a16="http://schemas.microsoft.com/office/drawing/2014/main" id="{D24C22D1-9713-014C-A0CD-A73EAAAC6D91}"/>
              </a:ext>
            </a:extLst>
          </p:cNvPr>
          <p:cNvGrpSpPr/>
          <p:nvPr/>
        </p:nvGrpSpPr>
        <p:grpSpPr>
          <a:xfrm>
            <a:off x="5285910" y="3197480"/>
            <a:ext cx="1671637" cy="487848"/>
            <a:chOff x="5176487" y="1644499"/>
            <a:chExt cx="1671637" cy="487848"/>
          </a:xfrm>
        </p:grpSpPr>
        <p:sp>
          <p:nvSpPr>
            <p:cNvPr id="105" name="橢圓 104">
              <a:extLst>
                <a:ext uri="{FF2B5EF4-FFF2-40B4-BE49-F238E27FC236}">
                  <a16:creationId xmlns:a16="http://schemas.microsoft.com/office/drawing/2014/main" id="{A6737A2B-653D-CE41-9D80-193D93FF94B2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06" name="橢圓 105">
              <a:extLst>
                <a:ext uri="{FF2B5EF4-FFF2-40B4-BE49-F238E27FC236}">
                  <a16:creationId xmlns:a16="http://schemas.microsoft.com/office/drawing/2014/main" id="{165AA578-327A-A448-BBFD-1320A8AF7AC7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7" name="橢圓 106">
              <a:extLst>
                <a:ext uri="{FF2B5EF4-FFF2-40B4-BE49-F238E27FC236}">
                  <a16:creationId xmlns:a16="http://schemas.microsoft.com/office/drawing/2014/main" id="{D37CAA5D-DA94-4D48-80E6-9FBEB68DF394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8" name="橢圓 107">
              <a:extLst>
                <a:ext uri="{FF2B5EF4-FFF2-40B4-BE49-F238E27FC236}">
                  <a16:creationId xmlns:a16="http://schemas.microsoft.com/office/drawing/2014/main" id="{D3428E74-67E9-6A43-A7E4-E40C0DAC39A6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9" name="橢圓 108">
              <a:extLst>
                <a:ext uri="{FF2B5EF4-FFF2-40B4-BE49-F238E27FC236}">
                  <a16:creationId xmlns:a16="http://schemas.microsoft.com/office/drawing/2014/main" id="{78D6896F-56CB-E943-9291-85CADE077C7B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0" name="橢圓 109">
              <a:extLst>
                <a:ext uri="{FF2B5EF4-FFF2-40B4-BE49-F238E27FC236}">
                  <a16:creationId xmlns:a16="http://schemas.microsoft.com/office/drawing/2014/main" id="{06329358-4CD9-2845-BC31-1C1410AA9C3F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1" name="橢圓 110">
              <a:extLst>
                <a:ext uri="{FF2B5EF4-FFF2-40B4-BE49-F238E27FC236}">
                  <a16:creationId xmlns:a16="http://schemas.microsoft.com/office/drawing/2014/main" id="{5C1F4B89-6A8C-184E-93E4-AD34567CB5B8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2" name="橢圓 111">
              <a:extLst>
                <a:ext uri="{FF2B5EF4-FFF2-40B4-BE49-F238E27FC236}">
                  <a16:creationId xmlns:a16="http://schemas.microsoft.com/office/drawing/2014/main" id="{2255F524-B0F4-C947-9E15-2FE5A2C801BF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15" name="橢圓 114">
            <a:extLst>
              <a:ext uri="{FF2B5EF4-FFF2-40B4-BE49-F238E27FC236}">
                <a16:creationId xmlns:a16="http://schemas.microsoft.com/office/drawing/2014/main" id="{0B45C5F2-833F-6142-A0FB-8A86B12CCB84}"/>
              </a:ext>
            </a:extLst>
          </p:cNvPr>
          <p:cNvSpPr/>
          <p:nvPr/>
        </p:nvSpPr>
        <p:spPr>
          <a:xfrm>
            <a:off x="6291135" y="3463752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6" name="橢圓 115">
            <a:extLst>
              <a:ext uri="{FF2B5EF4-FFF2-40B4-BE49-F238E27FC236}">
                <a16:creationId xmlns:a16="http://schemas.microsoft.com/office/drawing/2014/main" id="{B059DCB0-B58D-C943-B879-1D9F79C79835}"/>
              </a:ext>
            </a:extLst>
          </p:cNvPr>
          <p:cNvSpPr/>
          <p:nvPr/>
        </p:nvSpPr>
        <p:spPr>
          <a:xfrm>
            <a:off x="5600567" y="3401836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7" name="橢圓 116">
            <a:extLst>
              <a:ext uri="{FF2B5EF4-FFF2-40B4-BE49-F238E27FC236}">
                <a16:creationId xmlns:a16="http://schemas.microsoft.com/office/drawing/2014/main" id="{038022C3-47A3-4843-AE0C-ED4BC6FB4C6D}"/>
              </a:ext>
            </a:extLst>
          </p:cNvPr>
          <p:cNvSpPr/>
          <p:nvPr/>
        </p:nvSpPr>
        <p:spPr>
          <a:xfrm>
            <a:off x="5967284" y="348279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1" name="直線箭頭接點 130">
            <a:extLst>
              <a:ext uri="{FF2B5EF4-FFF2-40B4-BE49-F238E27FC236}">
                <a16:creationId xmlns:a16="http://schemas.microsoft.com/office/drawing/2014/main" id="{4B38FD7E-26AE-1842-8BE4-181725A52E3F}"/>
              </a:ext>
            </a:extLst>
          </p:cNvPr>
          <p:cNvCxnSpPr>
            <a:cxnSpLocks/>
          </p:cNvCxnSpPr>
          <p:nvPr/>
        </p:nvCxnSpPr>
        <p:spPr>
          <a:xfrm flipV="1">
            <a:off x="4469161" y="3129587"/>
            <a:ext cx="3115028" cy="589075"/>
          </a:xfrm>
          <a:prstGeom prst="straightConnector1">
            <a:avLst/>
          </a:prstGeom>
          <a:ln w="254000">
            <a:solidFill>
              <a:schemeClr val="accent2">
                <a:alpha val="60000"/>
              </a:schemeClr>
            </a:solidFill>
            <a:prstDash val="solid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5910E2E2-2D7B-3645-8846-511019AEBBBE}"/>
                  </a:ext>
                </a:extLst>
              </p:cNvPr>
              <p:cNvSpPr txBox="1"/>
              <p:nvPr/>
            </p:nvSpPr>
            <p:spPr>
              <a:xfrm>
                <a:off x="5278151" y="2772869"/>
                <a:ext cx="537118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acc>
                        </m:e>
                        <m:sub/>
                      </m:sSub>
                    </m:oMath>
                  </m:oMathPara>
                </a14:m>
                <a:endParaRPr kumimoji="1"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5910E2E2-2D7B-3645-8846-511019AEB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151" y="2772869"/>
                <a:ext cx="537118" cy="471539"/>
              </a:xfrm>
              <a:prstGeom prst="rect">
                <a:avLst/>
              </a:prstGeom>
              <a:blipFill>
                <a:blip r:embed="rId17"/>
                <a:stretch>
                  <a:fillRect l="-2326" t="-78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橢圓 135">
            <a:extLst>
              <a:ext uri="{FF2B5EF4-FFF2-40B4-BE49-F238E27FC236}">
                <a16:creationId xmlns:a16="http://schemas.microsoft.com/office/drawing/2014/main" id="{C5583B43-666B-BE45-9EF7-2362F2FB6712}"/>
              </a:ext>
            </a:extLst>
          </p:cNvPr>
          <p:cNvSpPr/>
          <p:nvPr/>
        </p:nvSpPr>
        <p:spPr>
          <a:xfrm>
            <a:off x="5177044" y="3367988"/>
            <a:ext cx="629501" cy="381320"/>
          </a:xfrm>
          <a:prstGeom prst="ellipse">
            <a:avLst/>
          </a:prstGeom>
          <a:solidFill>
            <a:schemeClr val="accent4">
              <a:lumMod val="75000"/>
              <a:alpha val="60000"/>
            </a:schemeClr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7" name="直線箭頭接點 136">
            <a:extLst>
              <a:ext uri="{FF2B5EF4-FFF2-40B4-BE49-F238E27FC236}">
                <a16:creationId xmlns:a16="http://schemas.microsoft.com/office/drawing/2014/main" id="{578D1424-25C5-5648-9AD0-E6CDC9D1120B}"/>
              </a:ext>
            </a:extLst>
          </p:cNvPr>
          <p:cNvCxnSpPr>
            <a:cxnSpLocks/>
          </p:cNvCxnSpPr>
          <p:nvPr/>
        </p:nvCxnSpPr>
        <p:spPr>
          <a:xfrm>
            <a:off x="4602075" y="3273240"/>
            <a:ext cx="1665252" cy="28662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A73BCFD-709B-C14C-BBEE-BFF18C4F3F37}"/>
                  </a:ext>
                </a:extLst>
              </p:cNvPr>
              <p:cNvSpPr txBox="1"/>
              <p:nvPr/>
            </p:nvSpPr>
            <p:spPr>
              <a:xfrm>
                <a:off x="5627883" y="2517008"/>
                <a:ext cx="3469796" cy="332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acc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ad>
                          <m:radPr>
                            <m:degHide m:val="on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func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𝑠𝑔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kumimoji="1" lang="en-US" altLang="zh-TW" baseline="-25000" dirty="0"/>
                  <a:t>[1]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A73BCFD-709B-C14C-BBEE-BFF18C4F3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83" y="2517008"/>
                <a:ext cx="3469796" cy="332014"/>
              </a:xfrm>
              <a:prstGeom prst="rect">
                <a:avLst/>
              </a:prstGeom>
              <a:blipFill>
                <a:blip r:embed="rId18"/>
                <a:stretch>
                  <a:fillRect l="-2190" t="-7407" r="-1460" b="-259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>
            <a:extLst>
              <a:ext uri="{FF2B5EF4-FFF2-40B4-BE49-F238E27FC236}">
                <a16:creationId xmlns:a16="http://schemas.microsoft.com/office/drawing/2014/main" id="{D649CF1F-3033-2A49-9C1A-AACD138252E0}"/>
              </a:ext>
            </a:extLst>
          </p:cNvPr>
          <p:cNvSpPr/>
          <p:nvPr/>
        </p:nvSpPr>
        <p:spPr>
          <a:xfrm>
            <a:off x="4896870" y="3197480"/>
            <a:ext cx="1113282" cy="637556"/>
          </a:xfrm>
          <a:prstGeom prst="ellipse">
            <a:avLst/>
          </a:prstGeom>
          <a:noFill/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A16DAB71-6410-7946-B755-5CC83BDA48DB}"/>
                  </a:ext>
                </a:extLst>
              </p:cNvPr>
              <p:cNvSpPr txBox="1"/>
              <p:nvPr/>
            </p:nvSpPr>
            <p:spPr>
              <a:xfrm>
                <a:off x="6398523" y="5395939"/>
                <a:ext cx="537118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acc>
                        </m:e>
                        <m:sub/>
                      </m:sSub>
                    </m:oMath>
                  </m:oMathPara>
                </a14:m>
                <a:endParaRPr kumimoji="1"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A16DAB71-6410-7946-B755-5CC83BDA4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523" y="5395939"/>
                <a:ext cx="537118" cy="471539"/>
              </a:xfrm>
              <a:prstGeom prst="rect">
                <a:avLst/>
              </a:prstGeom>
              <a:blipFill>
                <a:blip r:embed="rId19"/>
                <a:stretch>
                  <a:fillRect l="-4762" t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橢圓 159">
            <a:extLst>
              <a:ext uri="{FF2B5EF4-FFF2-40B4-BE49-F238E27FC236}">
                <a16:creationId xmlns:a16="http://schemas.microsoft.com/office/drawing/2014/main" id="{CADDBD00-8F44-534B-8C28-7FDEFADDA4CC}"/>
              </a:ext>
            </a:extLst>
          </p:cNvPr>
          <p:cNvSpPr/>
          <p:nvPr/>
        </p:nvSpPr>
        <p:spPr>
          <a:xfrm>
            <a:off x="6584426" y="5904762"/>
            <a:ext cx="629501" cy="381320"/>
          </a:xfrm>
          <a:prstGeom prst="ellipse">
            <a:avLst/>
          </a:prstGeom>
          <a:solidFill>
            <a:schemeClr val="accent4">
              <a:lumMod val="75000"/>
              <a:alpha val="60000"/>
            </a:schemeClr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61" name="直線箭頭接點 160">
            <a:extLst>
              <a:ext uri="{FF2B5EF4-FFF2-40B4-BE49-F238E27FC236}">
                <a16:creationId xmlns:a16="http://schemas.microsoft.com/office/drawing/2014/main" id="{EBB74285-C549-E544-850D-F274AFF22767}"/>
              </a:ext>
            </a:extLst>
          </p:cNvPr>
          <p:cNvCxnSpPr>
            <a:cxnSpLocks/>
          </p:cNvCxnSpPr>
          <p:nvPr/>
        </p:nvCxnSpPr>
        <p:spPr>
          <a:xfrm>
            <a:off x="6123493" y="5783240"/>
            <a:ext cx="1429303" cy="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橢圓 161">
            <a:extLst>
              <a:ext uri="{FF2B5EF4-FFF2-40B4-BE49-F238E27FC236}">
                <a16:creationId xmlns:a16="http://schemas.microsoft.com/office/drawing/2014/main" id="{8B0AFB2F-2614-CD4B-B9E8-458A202F0F80}"/>
              </a:ext>
            </a:extLst>
          </p:cNvPr>
          <p:cNvSpPr/>
          <p:nvPr/>
        </p:nvSpPr>
        <p:spPr>
          <a:xfrm>
            <a:off x="6375425" y="5707480"/>
            <a:ext cx="1113282" cy="637556"/>
          </a:xfrm>
          <a:prstGeom prst="ellipse">
            <a:avLst/>
          </a:prstGeom>
          <a:noFill/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A96107EA-794C-A64E-94B4-FB2E12ECF7A1}"/>
              </a:ext>
            </a:extLst>
          </p:cNvPr>
          <p:cNvCxnSpPr>
            <a:cxnSpLocks/>
          </p:cNvCxnSpPr>
          <p:nvPr/>
        </p:nvCxnSpPr>
        <p:spPr>
          <a:xfrm>
            <a:off x="3633109" y="3441404"/>
            <a:ext cx="605936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箭頭接點 180">
            <a:extLst>
              <a:ext uri="{FF2B5EF4-FFF2-40B4-BE49-F238E27FC236}">
                <a16:creationId xmlns:a16="http://schemas.microsoft.com/office/drawing/2014/main" id="{394D73DD-BF76-0543-B5D3-3BBBB1C47217}"/>
              </a:ext>
            </a:extLst>
          </p:cNvPr>
          <p:cNvCxnSpPr>
            <a:cxnSpLocks/>
          </p:cNvCxnSpPr>
          <p:nvPr/>
        </p:nvCxnSpPr>
        <p:spPr>
          <a:xfrm>
            <a:off x="7381114" y="3648347"/>
            <a:ext cx="811495" cy="344869"/>
          </a:xfrm>
          <a:prstGeom prst="straightConnector1">
            <a:avLst/>
          </a:prstGeom>
          <a:ln w="1270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箭頭接點 181">
            <a:extLst>
              <a:ext uri="{FF2B5EF4-FFF2-40B4-BE49-F238E27FC236}">
                <a16:creationId xmlns:a16="http://schemas.microsoft.com/office/drawing/2014/main" id="{53D40114-DFC4-B340-85B1-771BE4A01C8C}"/>
              </a:ext>
            </a:extLst>
          </p:cNvPr>
          <p:cNvCxnSpPr>
            <a:cxnSpLocks/>
          </p:cNvCxnSpPr>
          <p:nvPr/>
        </p:nvCxnSpPr>
        <p:spPr>
          <a:xfrm flipH="1">
            <a:off x="7487296" y="4851212"/>
            <a:ext cx="633875" cy="278173"/>
          </a:xfrm>
          <a:prstGeom prst="straightConnector1">
            <a:avLst/>
          </a:prstGeom>
          <a:ln w="1270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4DC21CA-5FC9-1B4C-95A3-56344CC7150D}"/>
              </a:ext>
            </a:extLst>
          </p:cNvPr>
          <p:cNvSpPr txBox="1"/>
          <p:nvPr/>
        </p:nvSpPr>
        <p:spPr>
          <a:xfrm>
            <a:off x="4875795" y="3940599"/>
            <a:ext cx="16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Writing Process</a:t>
            </a:r>
            <a:endParaRPr kumimoji="1" lang="zh-TW" altLang="en-US" dirty="0"/>
          </a:p>
        </p:txBody>
      </p:sp>
      <p:sp>
        <p:nvSpPr>
          <p:cNvPr id="184" name="文字方塊 183">
            <a:extLst>
              <a:ext uri="{FF2B5EF4-FFF2-40B4-BE49-F238E27FC236}">
                <a16:creationId xmlns:a16="http://schemas.microsoft.com/office/drawing/2014/main" id="{97F67CAA-D220-0847-AFEF-5ADE60B516CA}"/>
              </a:ext>
            </a:extLst>
          </p:cNvPr>
          <p:cNvSpPr txBox="1"/>
          <p:nvPr/>
        </p:nvSpPr>
        <p:spPr>
          <a:xfrm>
            <a:off x="4927992" y="6236130"/>
            <a:ext cx="169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Reading Process</a:t>
            </a:r>
            <a:endParaRPr kumimoji="1"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2383165-6ABD-BA48-A054-70081C141CF4}"/>
              </a:ext>
            </a:extLst>
          </p:cNvPr>
          <p:cNvSpPr txBox="1"/>
          <p:nvPr/>
        </p:nvSpPr>
        <p:spPr>
          <a:xfrm>
            <a:off x="6914818" y="4329794"/>
            <a:ext cx="89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Storage</a:t>
            </a:r>
            <a:endParaRPr kumimoji="1"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C4884AC-4D3B-894D-85AD-4D80A78B2E8B}"/>
              </a:ext>
            </a:extLst>
          </p:cNvPr>
          <p:cNvSpPr/>
          <p:nvPr/>
        </p:nvSpPr>
        <p:spPr>
          <a:xfrm>
            <a:off x="7513555" y="655667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1. M. Fleischhauer </a:t>
            </a:r>
            <a:r>
              <a:rPr lang="de-DE" altLang="zh-TW" sz="1200" dirty="0" err="1">
                <a:solidFill>
                  <a:srgbClr val="555555"/>
                </a:solidFill>
                <a:latin typeface="Proxima Nova"/>
              </a:rPr>
              <a:t>and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 M. D. </a:t>
            </a:r>
            <a:r>
              <a:rPr lang="de-DE" altLang="zh-TW" sz="1200" dirty="0" err="1">
                <a:solidFill>
                  <a:srgbClr val="555555"/>
                </a:solidFill>
                <a:latin typeface="Proxima Nova"/>
              </a:rPr>
              <a:t>LukinPhys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. </a:t>
            </a:r>
            <a:r>
              <a:rPr lang="de-DE" altLang="zh-TW" sz="1200" dirty="0" err="1">
                <a:solidFill>
                  <a:srgbClr val="555555"/>
                </a:solidFill>
                <a:latin typeface="Proxima Nova"/>
              </a:rPr>
              <a:t>Rev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. </a:t>
            </a:r>
            <a:r>
              <a:rPr lang="de-DE" altLang="zh-TW" sz="1200" dirty="0" err="1">
                <a:solidFill>
                  <a:srgbClr val="555555"/>
                </a:solidFill>
                <a:latin typeface="Proxima Nova"/>
              </a:rPr>
              <a:t>Lett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. </a:t>
            </a:r>
            <a:r>
              <a:rPr lang="de-DE" altLang="zh-TW" sz="1200" b="1" dirty="0">
                <a:solidFill>
                  <a:srgbClr val="555555"/>
                </a:solidFill>
                <a:latin typeface="Proxima Nova"/>
              </a:rPr>
              <a:t>84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, 5094 (2000)</a:t>
            </a:r>
            <a:endParaRPr lang="de-DE" altLang="zh-TW" sz="1200" b="0" i="0" dirty="0">
              <a:solidFill>
                <a:srgbClr val="555555"/>
              </a:solidFill>
              <a:effectLst/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566455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群組 37">
            <a:extLst>
              <a:ext uri="{FF2B5EF4-FFF2-40B4-BE49-F238E27FC236}">
                <a16:creationId xmlns:a16="http://schemas.microsoft.com/office/drawing/2014/main" id="{9B32B84A-BC06-B243-B571-5528F3D47818}"/>
              </a:ext>
            </a:extLst>
          </p:cNvPr>
          <p:cNvGrpSpPr/>
          <p:nvPr/>
        </p:nvGrpSpPr>
        <p:grpSpPr>
          <a:xfrm>
            <a:off x="4177458" y="644230"/>
            <a:ext cx="1671637" cy="487848"/>
            <a:chOff x="5176487" y="1644499"/>
            <a:chExt cx="1671637" cy="487848"/>
          </a:xfrm>
        </p:grpSpPr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BB1C843E-8BEC-7E49-9DEA-20081ADCA56C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541A157E-4387-6E4C-A70E-5916823DF151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CFE63E00-6652-844F-B9AA-4933A5E582EC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E615DBB8-AA45-204D-A0D9-B54BA5D94E87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1327A4C7-2945-784C-BFF8-68CF67FA5E91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3F2024AA-379B-5649-A2DB-C1AAC0D013D6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F81FEB41-7477-274C-826A-FD9C287739E0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2681D440-BBC5-5F47-9E2B-AA481617E48D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39" name="橢圓 38">
            <a:extLst>
              <a:ext uri="{FF2B5EF4-FFF2-40B4-BE49-F238E27FC236}">
                <a16:creationId xmlns:a16="http://schemas.microsoft.com/office/drawing/2014/main" id="{0AB87999-5EC9-2F4A-8702-54155C6F585F}"/>
              </a:ext>
            </a:extLst>
          </p:cNvPr>
          <p:cNvSpPr/>
          <p:nvPr/>
        </p:nvSpPr>
        <p:spPr>
          <a:xfrm>
            <a:off x="5182683" y="910502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7AF522A2-6E1B-5F49-95DB-C458BB9CF9C9}"/>
              </a:ext>
            </a:extLst>
          </p:cNvPr>
          <p:cNvSpPr/>
          <p:nvPr/>
        </p:nvSpPr>
        <p:spPr>
          <a:xfrm>
            <a:off x="4492115" y="848586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5D290B04-FD40-3340-9D3D-80A93C5449E5}"/>
              </a:ext>
            </a:extLst>
          </p:cNvPr>
          <p:cNvSpPr/>
          <p:nvPr/>
        </p:nvSpPr>
        <p:spPr>
          <a:xfrm>
            <a:off x="4858832" y="92954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43" name="直線箭頭接點 42">
            <a:extLst>
              <a:ext uri="{FF2B5EF4-FFF2-40B4-BE49-F238E27FC236}">
                <a16:creationId xmlns:a16="http://schemas.microsoft.com/office/drawing/2014/main" id="{B0E97951-FE34-8F46-BEB7-8CEB6FFBC15F}"/>
              </a:ext>
            </a:extLst>
          </p:cNvPr>
          <p:cNvCxnSpPr>
            <a:cxnSpLocks/>
          </p:cNvCxnSpPr>
          <p:nvPr/>
        </p:nvCxnSpPr>
        <p:spPr>
          <a:xfrm>
            <a:off x="2458546" y="868249"/>
            <a:ext cx="1904014" cy="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E27174FE-285D-724D-BFA5-CE5E98EEF4AA}"/>
              </a:ext>
            </a:extLst>
          </p:cNvPr>
          <p:cNvCxnSpPr>
            <a:cxnSpLocks/>
          </p:cNvCxnSpPr>
          <p:nvPr/>
        </p:nvCxnSpPr>
        <p:spPr>
          <a:xfrm>
            <a:off x="7595335" y="1330856"/>
            <a:ext cx="1063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B2877303-3554-F04C-94DF-6503D5131DA2}"/>
              </a:ext>
            </a:extLst>
          </p:cNvPr>
          <p:cNvCxnSpPr>
            <a:cxnSpLocks/>
          </p:cNvCxnSpPr>
          <p:nvPr/>
        </p:nvCxnSpPr>
        <p:spPr>
          <a:xfrm>
            <a:off x="7552796" y="124232"/>
            <a:ext cx="1063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F7F2F1B-805C-8146-84B8-EADAD0AE1E5F}"/>
                  </a:ext>
                </a:extLst>
              </p:cNvPr>
              <p:cNvSpPr txBox="1"/>
              <p:nvPr/>
            </p:nvSpPr>
            <p:spPr>
              <a:xfrm>
                <a:off x="8758815" y="1176967"/>
                <a:ext cx="3922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F7F2F1B-805C-8146-84B8-EADAD0AE1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1176967"/>
                <a:ext cx="392287" cy="307777"/>
              </a:xfrm>
              <a:prstGeom prst="rect">
                <a:avLst/>
              </a:prstGeom>
              <a:blipFill>
                <a:blip r:embed="rId2"/>
                <a:stretch>
                  <a:fillRect l="-18750" r="-18750" b="-28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93D7D23-8DA4-0B4D-8579-060B27832BAF}"/>
                  </a:ext>
                </a:extLst>
              </p:cNvPr>
              <p:cNvSpPr txBox="1"/>
              <p:nvPr/>
            </p:nvSpPr>
            <p:spPr>
              <a:xfrm>
                <a:off x="8758815" y="-65294"/>
                <a:ext cx="2608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93D7D23-8DA4-0B4D-8579-060B2783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-65294"/>
                <a:ext cx="260899" cy="307777"/>
              </a:xfrm>
              <a:prstGeom prst="rect">
                <a:avLst/>
              </a:prstGeom>
              <a:blipFill>
                <a:blip r:embed="rId3"/>
                <a:stretch>
                  <a:fillRect l="-42857" r="-57143" b="-291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箭頭接點 47">
            <a:extLst>
              <a:ext uri="{FF2B5EF4-FFF2-40B4-BE49-F238E27FC236}">
                <a16:creationId xmlns:a16="http://schemas.microsoft.com/office/drawing/2014/main" id="{0AC0BAAD-3175-7C4B-B581-C7FB73D6CA45}"/>
              </a:ext>
            </a:extLst>
          </p:cNvPr>
          <p:cNvCxnSpPr>
            <a:cxnSpLocks/>
          </p:cNvCxnSpPr>
          <p:nvPr/>
        </p:nvCxnSpPr>
        <p:spPr>
          <a:xfrm flipV="1">
            <a:off x="8050827" y="99893"/>
            <a:ext cx="0" cy="1230962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手繪多邊形 51">
            <a:extLst>
              <a:ext uri="{FF2B5EF4-FFF2-40B4-BE49-F238E27FC236}">
                <a16:creationId xmlns:a16="http://schemas.microsoft.com/office/drawing/2014/main" id="{47956B20-5E37-7C47-9A42-5D316D5644DD}"/>
              </a:ext>
            </a:extLst>
          </p:cNvPr>
          <p:cNvSpPr/>
          <p:nvPr/>
        </p:nvSpPr>
        <p:spPr>
          <a:xfrm>
            <a:off x="8481804" y="181846"/>
            <a:ext cx="1012749" cy="772271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0A41318-D263-F54D-88BC-4E5DA4F41A57}"/>
                  </a:ext>
                </a:extLst>
              </p:cNvPr>
              <p:cNvSpPr txBox="1"/>
              <p:nvPr/>
            </p:nvSpPr>
            <p:spPr>
              <a:xfrm>
                <a:off x="9300955" y="269284"/>
                <a:ext cx="145866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𝑒𝑔</m:t>
                          </m:r>
                        </m:sub>
                      </m:sSub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1"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kumimoji="1"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0A41318-D263-F54D-88BC-4E5DA4F4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955" y="269284"/>
                <a:ext cx="1458669" cy="518604"/>
              </a:xfrm>
              <a:prstGeom prst="rect">
                <a:avLst/>
              </a:prstGeom>
              <a:blipFill>
                <a:blip r:embed="rId4"/>
                <a:stretch>
                  <a:fillRect l="-3478" t="-2381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手繪多邊形 53">
            <a:extLst>
              <a:ext uri="{FF2B5EF4-FFF2-40B4-BE49-F238E27FC236}">
                <a16:creationId xmlns:a16="http://schemas.microsoft.com/office/drawing/2014/main" id="{19EBD25A-1D85-F54C-994B-0A22BC6BD367}"/>
              </a:ext>
            </a:extLst>
          </p:cNvPr>
          <p:cNvSpPr/>
          <p:nvPr/>
        </p:nvSpPr>
        <p:spPr>
          <a:xfrm>
            <a:off x="5285910" y="1124812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5" name="手繪多邊形 54">
            <a:extLst>
              <a:ext uri="{FF2B5EF4-FFF2-40B4-BE49-F238E27FC236}">
                <a16:creationId xmlns:a16="http://schemas.microsoft.com/office/drawing/2014/main" id="{ECDAFAA8-8C02-AF4E-B957-004AE57148B4}"/>
              </a:ext>
            </a:extLst>
          </p:cNvPr>
          <p:cNvSpPr/>
          <p:nvPr/>
        </p:nvSpPr>
        <p:spPr>
          <a:xfrm rot="5400000">
            <a:off x="4392926" y="1122104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手繪多邊形 55">
            <a:extLst>
              <a:ext uri="{FF2B5EF4-FFF2-40B4-BE49-F238E27FC236}">
                <a16:creationId xmlns:a16="http://schemas.microsoft.com/office/drawing/2014/main" id="{6AF63362-8FBB-434E-8C1A-EAFEEED2FE6B}"/>
              </a:ext>
            </a:extLst>
          </p:cNvPr>
          <p:cNvSpPr/>
          <p:nvPr/>
        </p:nvSpPr>
        <p:spPr>
          <a:xfrm rot="10800000">
            <a:off x="4239045" y="100485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7" name="手繪多邊形 56">
            <a:extLst>
              <a:ext uri="{FF2B5EF4-FFF2-40B4-BE49-F238E27FC236}">
                <a16:creationId xmlns:a16="http://schemas.microsoft.com/office/drawing/2014/main" id="{71D8C217-8197-B249-A323-7D7850FC96BB}"/>
              </a:ext>
            </a:extLst>
          </p:cNvPr>
          <p:cNvSpPr/>
          <p:nvPr/>
        </p:nvSpPr>
        <p:spPr>
          <a:xfrm rot="16200000">
            <a:off x="5250665" y="63827"/>
            <a:ext cx="462621" cy="523353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4F5138B4-2348-F644-B125-37D914BB43CC}"/>
              </a:ext>
            </a:extLst>
          </p:cNvPr>
          <p:cNvGrpSpPr/>
          <p:nvPr/>
        </p:nvGrpSpPr>
        <p:grpSpPr>
          <a:xfrm>
            <a:off x="1334830" y="3313910"/>
            <a:ext cx="1671637" cy="487848"/>
            <a:chOff x="5176487" y="1644499"/>
            <a:chExt cx="1671637" cy="487848"/>
          </a:xfrm>
        </p:grpSpPr>
        <p:sp>
          <p:nvSpPr>
            <p:cNvPr id="59" name="橢圓 58">
              <a:extLst>
                <a:ext uri="{FF2B5EF4-FFF2-40B4-BE49-F238E27FC236}">
                  <a16:creationId xmlns:a16="http://schemas.microsoft.com/office/drawing/2014/main" id="{20CC53AE-5F8E-C141-8B94-72A34B9D6455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60" name="橢圓 59">
              <a:extLst>
                <a:ext uri="{FF2B5EF4-FFF2-40B4-BE49-F238E27FC236}">
                  <a16:creationId xmlns:a16="http://schemas.microsoft.com/office/drawing/2014/main" id="{00933B4F-9494-204D-9FC7-BCB1017009FE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1" name="橢圓 60">
              <a:extLst>
                <a:ext uri="{FF2B5EF4-FFF2-40B4-BE49-F238E27FC236}">
                  <a16:creationId xmlns:a16="http://schemas.microsoft.com/office/drawing/2014/main" id="{C48E9B00-DBC5-CF43-9819-694BC7471DA6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2" name="橢圓 61">
              <a:extLst>
                <a:ext uri="{FF2B5EF4-FFF2-40B4-BE49-F238E27FC236}">
                  <a16:creationId xmlns:a16="http://schemas.microsoft.com/office/drawing/2014/main" id="{901BE25A-7ABA-8848-8DF5-6CA4C2A74BA4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3" name="橢圓 62">
              <a:extLst>
                <a:ext uri="{FF2B5EF4-FFF2-40B4-BE49-F238E27FC236}">
                  <a16:creationId xmlns:a16="http://schemas.microsoft.com/office/drawing/2014/main" id="{71C537BC-A24E-B94C-9CB2-E546097D40E3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4" name="橢圓 63">
              <a:extLst>
                <a:ext uri="{FF2B5EF4-FFF2-40B4-BE49-F238E27FC236}">
                  <a16:creationId xmlns:a16="http://schemas.microsoft.com/office/drawing/2014/main" id="{F3B0145A-290C-C443-BE9F-8C55E275C47F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5" name="橢圓 64">
              <a:extLst>
                <a:ext uri="{FF2B5EF4-FFF2-40B4-BE49-F238E27FC236}">
                  <a16:creationId xmlns:a16="http://schemas.microsoft.com/office/drawing/2014/main" id="{C43C8C96-180C-E447-839C-A62947F660DE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A634587A-04CC-7645-89F0-FB42283C87CF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67" name="橢圓 66">
            <a:extLst>
              <a:ext uri="{FF2B5EF4-FFF2-40B4-BE49-F238E27FC236}">
                <a16:creationId xmlns:a16="http://schemas.microsoft.com/office/drawing/2014/main" id="{205125EB-AD49-B541-BA9B-A46E4E3A5EC6}"/>
              </a:ext>
            </a:extLst>
          </p:cNvPr>
          <p:cNvSpPr/>
          <p:nvPr/>
        </p:nvSpPr>
        <p:spPr>
          <a:xfrm>
            <a:off x="2340055" y="3580182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0AD3F067-2CAD-E944-AE6A-8C507F120951}"/>
              </a:ext>
            </a:extLst>
          </p:cNvPr>
          <p:cNvSpPr/>
          <p:nvPr/>
        </p:nvSpPr>
        <p:spPr>
          <a:xfrm>
            <a:off x="1649487" y="3518266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E01805AE-CEA0-EF4A-9E6D-C5FC9E7F6ECC}"/>
              </a:ext>
            </a:extLst>
          </p:cNvPr>
          <p:cNvSpPr/>
          <p:nvPr/>
        </p:nvSpPr>
        <p:spPr>
          <a:xfrm>
            <a:off x="2016204" y="359922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0" name="直線箭頭接點 69">
            <a:extLst>
              <a:ext uri="{FF2B5EF4-FFF2-40B4-BE49-F238E27FC236}">
                <a16:creationId xmlns:a16="http://schemas.microsoft.com/office/drawing/2014/main" id="{B34761D3-5DC9-1542-9BDC-84426E465598}"/>
              </a:ext>
            </a:extLst>
          </p:cNvPr>
          <p:cNvCxnSpPr>
            <a:cxnSpLocks/>
          </p:cNvCxnSpPr>
          <p:nvPr/>
        </p:nvCxnSpPr>
        <p:spPr>
          <a:xfrm>
            <a:off x="396255" y="3542081"/>
            <a:ext cx="1253232" cy="11005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群組 112">
            <a:extLst>
              <a:ext uri="{FF2B5EF4-FFF2-40B4-BE49-F238E27FC236}">
                <a16:creationId xmlns:a16="http://schemas.microsoft.com/office/drawing/2014/main" id="{B87F71DF-9AF2-E248-B849-0F5ADF729194}"/>
              </a:ext>
            </a:extLst>
          </p:cNvPr>
          <p:cNvGrpSpPr/>
          <p:nvPr/>
        </p:nvGrpSpPr>
        <p:grpSpPr>
          <a:xfrm>
            <a:off x="9587242" y="3612629"/>
            <a:ext cx="1965921" cy="2515845"/>
            <a:chOff x="7942374" y="3127718"/>
            <a:chExt cx="3099758" cy="3584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1843EAAC-4943-FF49-8382-C55DFCD95EE6}"/>
                    </a:ext>
                  </a:extLst>
                </p:cNvPr>
                <p:cNvSpPr txBox="1"/>
                <p:nvPr/>
              </p:nvSpPr>
              <p:spPr>
                <a:xfrm>
                  <a:off x="8184912" y="4344677"/>
                  <a:ext cx="846899" cy="698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1843EAAC-4943-FF49-8382-C55DFCD95E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4912" y="4344677"/>
                  <a:ext cx="846899" cy="698378"/>
                </a:xfrm>
                <a:prstGeom prst="rect">
                  <a:avLst/>
                </a:prstGeom>
                <a:blipFill>
                  <a:blip r:embed="rId5"/>
                  <a:stretch>
                    <a:fillRect t="-2564" b="-512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F7F932AE-B445-344D-83E0-4CFF6358F6AB}"/>
                    </a:ext>
                  </a:extLst>
                </p:cNvPr>
                <p:cNvSpPr txBox="1"/>
                <p:nvPr/>
              </p:nvSpPr>
              <p:spPr>
                <a:xfrm>
                  <a:off x="10313470" y="4121152"/>
                  <a:ext cx="728662" cy="5261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2400" b="0" i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F7F932AE-B445-344D-83E0-4CFF6358F6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470" y="4121152"/>
                  <a:ext cx="728662" cy="526181"/>
                </a:xfrm>
                <a:prstGeom prst="rect">
                  <a:avLst/>
                </a:prstGeom>
                <a:blipFill>
                  <a:blip r:embed="rId6"/>
                  <a:stretch>
                    <a:fillRect l="-10526" b="-1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橢圓 83">
              <a:extLst>
                <a:ext uri="{FF2B5EF4-FFF2-40B4-BE49-F238E27FC236}">
                  <a16:creationId xmlns:a16="http://schemas.microsoft.com/office/drawing/2014/main" id="{F3AB8631-4BBC-4249-A8D9-624D1EAE2628}"/>
                </a:ext>
              </a:extLst>
            </p:cNvPr>
            <p:cNvSpPr/>
            <p:nvPr/>
          </p:nvSpPr>
          <p:spPr>
            <a:xfrm>
              <a:off x="7967773" y="5929657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85" name="直線接點 84">
              <a:extLst>
                <a:ext uri="{FF2B5EF4-FFF2-40B4-BE49-F238E27FC236}">
                  <a16:creationId xmlns:a16="http://schemas.microsoft.com/office/drawing/2014/main" id="{A0DF3ABA-C867-0241-B470-036FCD16DA86}"/>
                </a:ext>
              </a:extLst>
            </p:cNvPr>
            <p:cNvCxnSpPr>
              <a:cxnSpLocks/>
            </p:cNvCxnSpPr>
            <p:nvPr/>
          </p:nvCxnSpPr>
          <p:spPr>
            <a:xfrm>
              <a:off x="7942374" y="6188420"/>
              <a:ext cx="106362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>
              <a:extLst>
                <a:ext uri="{FF2B5EF4-FFF2-40B4-BE49-F238E27FC236}">
                  <a16:creationId xmlns:a16="http://schemas.microsoft.com/office/drawing/2014/main" id="{11144360-5EED-C542-9056-2BB3FE3DBDB1}"/>
                </a:ext>
              </a:extLst>
            </p:cNvPr>
            <p:cNvCxnSpPr>
              <a:cxnSpLocks/>
            </p:cNvCxnSpPr>
            <p:nvPr/>
          </p:nvCxnSpPr>
          <p:spPr>
            <a:xfrm>
              <a:off x="9172686" y="3540474"/>
              <a:ext cx="106362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>
              <a:extLst>
                <a:ext uri="{FF2B5EF4-FFF2-40B4-BE49-F238E27FC236}">
                  <a16:creationId xmlns:a16="http://schemas.microsoft.com/office/drawing/2014/main" id="{6EA6B5AB-FBBC-624D-8E56-0570F75DB54E}"/>
                </a:ext>
              </a:extLst>
            </p:cNvPr>
            <p:cNvCxnSpPr>
              <a:cxnSpLocks/>
            </p:cNvCxnSpPr>
            <p:nvPr/>
          </p:nvCxnSpPr>
          <p:spPr>
            <a:xfrm>
              <a:off x="9896586" y="5450232"/>
              <a:ext cx="106362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橢圓 87">
              <a:extLst>
                <a:ext uri="{FF2B5EF4-FFF2-40B4-BE49-F238E27FC236}">
                  <a16:creationId xmlns:a16="http://schemas.microsoft.com/office/drawing/2014/main" id="{FCF18CCF-9E5C-654E-AD88-093A202C84E7}"/>
                </a:ext>
              </a:extLst>
            </p:cNvPr>
            <p:cNvSpPr/>
            <p:nvPr/>
          </p:nvSpPr>
          <p:spPr>
            <a:xfrm>
              <a:off x="8234475" y="5910605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9" name="橢圓 88">
              <a:extLst>
                <a:ext uri="{FF2B5EF4-FFF2-40B4-BE49-F238E27FC236}">
                  <a16:creationId xmlns:a16="http://schemas.microsoft.com/office/drawing/2014/main" id="{A2F4BE1C-D35F-2E4D-96CB-391248B3360E}"/>
                </a:ext>
              </a:extLst>
            </p:cNvPr>
            <p:cNvSpPr/>
            <p:nvPr/>
          </p:nvSpPr>
          <p:spPr>
            <a:xfrm>
              <a:off x="8520225" y="5910604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0" name="橢圓 89">
              <a:extLst>
                <a:ext uri="{FF2B5EF4-FFF2-40B4-BE49-F238E27FC236}">
                  <a16:creationId xmlns:a16="http://schemas.microsoft.com/office/drawing/2014/main" id="{93A57688-C360-AA47-A777-C5063875C324}"/>
                </a:ext>
              </a:extLst>
            </p:cNvPr>
            <p:cNvSpPr/>
            <p:nvPr/>
          </p:nvSpPr>
          <p:spPr>
            <a:xfrm>
              <a:off x="8805978" y="5896318"/>
              <a:ext cx="24130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91" name="直線箭頭接點 90">
              <a:extLst>
                <a:ext uri="{FF2B5EF4-FFF2-40B4-BE49-F238E27FC236}">
                  <a16:creationId xmlns:a16="http://schemas.microsoft.com/office/drawing/2014/main" id="{5A257BCC-AE9D-854E-B216-E6147DDFDC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4186" y="3156295"/>
              <a:ext cx="1230312" cy="3032125"/>
            </a:xfrm>
            <a:prstGeom prst="straightConnector1">
              <a:avLst/>
            </a:prstGeom>
            <a:ln w="50800">
              <a:solidFill>
                <a:srgbClr val="FF0000"/>
              </a:solidFill>
              <a:prstDash val="sysDot"/>
              <a:headEnd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>
              <a:extLst>
                <a:ext uri="{FF2B5EF4-FFF2-40B4-BE49-F238E27FC236}">
                  <a16:creationId xmlns:a16="http://schemas.microsoft.com/office/drawing/2014/main" id="{5A050E52-6544-7D41-867C-3494609919C7}"/>
                </a:ext>
              </a:extLst>
            </p:cNvPr>
            <p:cNvCxnSpPr>
              <a:cxnSpLocks/>
            </p:cNvCxnSpPr>
            <p:nvPr/>
          </p:nvCxnSpPr>
          <p:spPr>
            <a:xfrm>
              <a:off x="9172686" y="3156295"/>
              <a:ext cx="10636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>
              <a:extLst>
                <a:ext uri="{FF2B5EF4-FFF2-40B4-BE49-F238E27FC236}">
                  <a16:creationId xmlns:a16="http://schemas.microsoft.com/office/drawing/2014/main" id="{A36B1DEB-6ACF-DC4C-84AB-81BFF0BCBDB9}"/>
                </a:ext>
              </a:extLst>
            </p:cNvPr>
            <p:cNvCxnSpPr>
              <a:cxnSpLocks/>
            </p:cNvCxnSpPr>
            <p:nvPr/>
          </p:nvCxnSpPr>
          <p:spPr>
            <a:xfrm>
              <a:off x="9210784" y="3337269"/>
              <a:ext cx="10636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字方塊 94">
                  <a:extLst>
                    <a:ext uri="{FF2B5EF4-FFF2-40B4-BE49-F238E27FC236}">
                      <a16:creationId xmlns:a16="http://schemas.microsoft.com/office/drawing/2014/main" id="{B76975D0-F8F4-904A-A87F-BE1AD370D23D}"/>
                    </a:ext>
                  </a:extLst>
                </p:cNvPr>
                <p:cNvSpPr txBox="1"/>
                <p:nvPr/>
              </p:nvSpPr>
              <p:spPr>
                <a:xfrm>
                  <a:off x="8801377" y="3188061"/>
                  <a:ext cx="287002" cy="29841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95" name="文字方塊 94">
                  <a:extLst>
                    <a:ext uri="{FF2B5EF4-FFF2-40B4-BE49-F238E27FC236}">
                      <a16:creationId xmlns:a16="http://schemas.microsoft.com/office/drawing/2014/main" id="{B76975D0-F8F4-904A-A87F-BE1AD370D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1377" y="3188061"/>
                  <a:ext cx="287002" cy="298415"/>
                </a:xfrm>
                <a:prstGeom prst="rect">
                  <a:avLst/>
                </a:prstGeom>
                <a:blipFill>
                  <a:blip r:embed="rId7"/>
                  <a:stretch>
                    <a:fillRect l="-40000" r="-46667" b="-7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字方塊 95">
                  <a:extLst>
                    <a:ext uri="{FF2B5EF4-FFF2-40B4-BE49-F238E27FC236}">
                      <a16:creationId xmlns:a16="http://schemas.microsoft.com/office/drawing/2014/main" id="{71C849CC-11CA-AE40-A28E-652C1594E0F9}"/>
                    </a:ext>
                  </a:extLst>
                </p:cNvPr>
                <p:cNvSpPr txBox="1"/>
                <p:nvPr/>
              </p:nvSpPr>
              <p:spPr>
                <a:xfrm>
                  <a:off x="10322996" y="3242059"/>
                  <a:ext cx="26943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96" name="文字方塊 95">
                  <a:extLst>
                    <a:ext uri="{FF2B5EF4-FFF2-40B4-BE49-F238E27FC236}">
                      <a16:creationId xmlns:a16="http://schemas.microsoft.com/office/drawing/2014/main" id="{71C849CC-11CA-AE40-A28E-652C1594E0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2996" y="3242059"/>
                  <a:ext cx="26943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0000" r="-35714" b="-5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直線箭頭接點 96">
              <a:extLst>
                <a:ext uri="{FF2B5EF4-FFF2-40B4-BE49-F238E27FC236}">
                  <a16:creationId xmlns:a16="http://schemas.microsoft.com/office/drawing/2014/main" id="{35B2281F-4AF7-0948-8B0A-F0811FE428D5}"/>
                </a:ext>
              </a:extLst>
            </p:cNvPr>
            <p:cNvCxnSpPr>
              <a:cxnSpLocks/>
            </p:cNvCxnSpPr>
            <p:nvPr/>
          </p:nvCxnSpPr>
          <p:spPr>
            <a:xfrm>
              <a:off x="9088379" y="3127718"/>
              <a:ext cx="0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箭頭接點 97">
              <a:extLst>
                <a:ext uri="{FF2B5EF4-FFF2-40B4-BE49-F238E27FC236}">
                  <a16:creationId xmlns:a16="http://schemas.microsoft.com/office/drawing/2014/main" id="{55CB5021-40D0-5F49-9DF5-6A485A147E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08708" y="3294407"/>
              <a:ext cx="0" cy="26035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D47813F1-0C58-2942-A0F2-55FE4B12DACB}"/>
                    </a:ext>
                  </a:extLst>
                </p:cNvPr>
                <p:cNvSpPr txBox="1"/>
                <p:nvPr/>
              </p:nvSpPr>
              <p:spPr>
                <a:xfrm>
                  <a:off x="8636677" y="6250335"/>
                  <a:ext cx="588494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zh-TW" altLang="en-US" sz="30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D47813F1-0C58-2942-A0F2-55FE4B12D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677" y="6250335"/>
                  <a:ext cx="588494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6667" r="-76667" b="-777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字方塊 99">
                  <a:extLst>
                    <a:ext uri="{FF2B5EF4-FFF2-40B4-BE49-F238E27FC236}">
                      <a16:creationId xmlns:a16="http://schemas.microsoft.com/office/drawing/2014/main" id="{D7809E36-3F02-0141-94D7-20F2326AC429}"/>
                    </a:ext>
                  </a:extLst>
                </p:cNvPr>
                <p:cNvSpPr txBox="1"/>
                <p:nvPr/>
              </p:nvSpPr>
              <p:spPr>
                <a:xfrm>
                  <a:off x="10308708" y="5464519"/>
                  <a:ext cx="532069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zh-TW" altLang="en-US" sz="3000" dirty="0"/>
                </a:p>
              </p:txBody>
            </p:sp>
          </mc:Choice>
          <mc:Fallback xmlns="">
            <p:sp>
              <p:nvSpPr>
                <p:cNvPr id="100" name="文字方塊 99">
                  <a:extLst>
                    <a:ext uri="{FF2B5EF4-FFF2-40B4-BE49-F238E27FC236}">
                      <a16:creationId xmlns:a16="http://schemas.microsoft.com/office/drawing/2014/main" id="{D7809E36-3F02-0141-94D7-20F2326AC4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708" y="5464519"/>
                  <a:ext cx="532069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46429" r="-75000" b="-846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FAF60CE0-1622-4B4A-A1F8-69BAFFFA4403}"/>
                    </a:ext>
                  </a:extLst>
                </p:cNvPr>
                <p:cNvSpPr txBox="1"/>
                <p:nvPr/>
              </p:nvSpPr>
              <p:spPr>
                <a:xfrm>
                  <a:off x="10405067" y="3439102"/>
                  <a:ext cx="545470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kumimoji="1" lang="en-US" altLang="zh-TW" sz="30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zh-TW" altLang="en-US" sz="30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FAF60CE0-1622-4B4A-A1F8-69BAFFFA44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5067" y="3439102"/>
                  <a:ext cx="545470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46429" r="-78571" b="-846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字方塊 102">
                  <a:extLst>
                    <a:ext uri="{FF2B5EF4-FFF2-40B4-BE49-F238E27FC236}">
                      <a16:creationId xmlns:a16="http://schemas.microsoft.com/office/drawing/2014/main" id="{A01BEFCC-97AB-DE46-BC80-04194E662022}"/>
                    </a:ext>
                  </a:extLst>
                </p:cNvPr>
                <p:cNvSpPr txBox="1"/>
                <p:nvPr/>
              </p:nvSpPr>
              <p:spPr>
                <a:xfrm>
                  <a:off x="9538345" y="5861042"/>
                  <a:ext cx="384015" cy="5690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TW" sz="24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𝑠𝑔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文字方塊 102">
                  <a:extLst>
                    <a:ext uri="{FF2B5EF4-FFF2-40B4-BE49-F238E27FC236}">
                      <a16:creationId xmlns:a16="http://schemas.microsoft.com/office/drawing/2014/main" id="{A01BEFCC-97AB-DE46-BC80-04194E6620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8345" y="5861042"/>
                  <a:ext cx="384015" cy="569026"/>
                </a:xfrm>
                <a:prstGeom prst="rect">
                  <a:avLst/>
                </a:prstGeom>
                <a:blipFill>
                  <a:blip r:embed="rId12"/>
                  <a:stretch>
                    <a:fillRect l="-30000" r="-95000" b="-218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4" name="直線箭頭接點 113">
            <a:extLst>
              <a:ext uri="{FF2B5EF4-FFF2-40B4-BE49-F238E27FC236}">
                <a16:creationId xmlns:a16="http://schemas.microsoft.com/office/drawing/2014/main" id="{03505016-56B1-5B49-88A7-3C9E9922A0D6}"/>
              </a:ext>
            </a:extLst>
          </p:cNvPr>
          <p:cNvCxnSpPr>
            <a:cxnSpLocks/>
          </p:cNvCxnSpPr>
          <p:nvPr/>
        </p:nvCxnSpPr>
        <p:spPr>
          <a:xfrm flipV="1">
            <a:off x="518081" y="3246017"/>
            <a:ext cx="3115028" cy="589075"/>
          </a:xfrm>
          <a:prstGeom prst="straightConnector1">
            <a:avLst/>
          </a:prstGeom>
          <a:ln w="254000">
            <a:solidFill>
              <a:schemeClr val="accent2">
                <a:alpha val="60000"/>
              </a:schemeClr>
            </a:solidFill>
            <a:prstDash val="solid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群組 118">
            <a:extLst>
              <a:ext uri="{FF2B5EF4-FFF2-40B4-BE49-F238E27FC236}">
                <a16:creationId xmlns:a16="http://schemas.microsoft.com/office/drawing/2014/main" id="{C6EF446E-248C-734B-91F7-8624E6BE27D6}"/>
              </a:ext>
            </a:extLst>
          </p:cNvPr>
          <p:cNvGrpSpPr/>
          <p:nvPr/>
        </p:nvGrpSpPr>
        <p:grpSpPr>
          <a:xfrm>
            <a:off x="7735077" y="4248194"/>
            <a:ext cx="1671637" cy="487848"/>
            <a:chOff x="5176487" y="1644499"/>
            <a:chExt cx="1671637" cy="487848"/>
          </a:xfrm>
        </p:grpSpPr>
        <p:sp>
          <p:nvSpPr>
            <p:cNvPr id="120" name="橢圓 119">
              <a:extLst>
                <a:ext uri="{FF2B5EF4-FFF2-40B4-BE49-F238E27FC236}">
                  <a16:creationId xmlns:a16="http://schemas.microsoft.com/office/drawing/2014/main" id="{835D0EDD-5BE1-E048-8444-76F6A0AC95EA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21" name="橢圓 120">
              <a:extLst>
                <a:ext uri="{FF2B5EF4-FFF2-40B4-BE49-F238E27FC236}">
                  <a16:creationId xmlns:a16="http://schemas.microsoft.com/office/drawing/2014/main" id="{17B6CCF1-248B-5249-B608-26FFB19B5932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2" name="橢圓 121">
              <a:extLst>
                <a:ext uri="{FF2B5EF4-FFF2-40B4-BE49-F238E27FC236}">
                  <a16:creationId xmlns:a16="http://schemas.microsoft.com/office/drawing/2014/main" id="{6A3B16AC-7572-1043-8FC0-93E5EB0DE75D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3" name="橢圓 122">
              <a:extLst>
                <a:ext uri="{FF2B5EF4-FFF2-40B4-BE49-F238E27FC236}">
                  <a16:creationId xmlns:a16="http://schemas.microsoft.com/office/drawing/2014/main" id="{7AAA8F93-B99A-A147-BA82-97AE86258A85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4" name="橢圓 123">
              <a:extLst>
                <a:ext uri="{FF2B5EF4-FFF2-40B4-BE49-F238E27FC236}">
                  <a16:creationId xmlns:a16="http://schemas.microsoft.com/office/drawing/2014/main" id="{71C43FB3-A461-DF4E-8F1A-0E9D1E16C440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5" name="橢圓 124">
              <a:extLst>
                <a:ext uri="{FF2B5EF4-FFF2-40B4-BE49-F238E27FC236}">
                  <a16:creationId xmlns:a16="http://schemas.microsoft.com/office/drawing/2014/main" id="{D61B51AC-84B3-4B40-B810-E49E3F33DEA8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6" name="橢圓 125">
              <a:extLst>
                <a:ext uri="{FF2B5EF4-FFF2-40B4-BE49-F238E27FC236}">
                  <a16:creationId xmlns:a16="http://schemas.microsoft.com/office/drawing/2014/main" id="{3F3EFD0C-FA9C-FF41-9A87-D2F66B1E1B16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7" name="橢圓 126">
              <a:extLst>
                <a:ext uri="{FF2B5EF4-FFF2-40B4-BE49-F238E27FC236}">
                  <a16:creationId xmlns:a16="http://schemas.microsoft.com/office/drawing/2014/main" id="{D3BA9E3D-18F8-F34C-A64F-E7526BCA4B15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28" name="橢圓 127">
            <a:extLst>
              <a:ext uri="{FF2B5EF4-FFF2-40B4-BE49-F238E27FC236}">
                <a16:creationId xmlns:a16="http://schemas.microsoft.com/office/drawing/2014/main" id="{90280F5F-F1A0-4548-8590-F0456075AC2C}"/>
              </a:ext>
            </a:extLst>
          </p:cNvPr>
          <p:cNvSpPr/>
          <p:nvPr/>
        </p:nvSpPr>
        <p:spPr>
          <a:xfrm>
            <a:off x="8740302" y="4514466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9" name="橢圓 128">
            <a:extLst>
              <a:ext uri="{FF2B5EF4-FFF2-40B4-BE49-F238E27FC236}">
                <a16:creationId xmlns:a16="http://schemas.microsoft.com/office/drawing/2014/main" id="{CCD99ED2-16AB-9446-8251-0E3EF977B4B4}"/>
              </a:ext>
            </a:extLst>
          </p:cNvPr>
          <p:cNvSpPr/>
          <p:nvPr/>
        </p:nvSpPr>
        <p:spPr>
          <a:xfrm>
            <a:off x="8049734" y="445255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0" name="橢圓 129">
            <a:extLst>
              <a:ext uri="{FF2B5EF4-FFF2-40B4-BE49-F238E27FC236}">
                <a16:creationId xmlns:a16="http://schemas.microsoft.com/office/drawing/2014/main" id="{5A0F4E21-0C82-634B-8368-7EC6E0417F2C}"/>
              </a:ext>
            </a:extLst>
          </p:cNvPr>
          <p:cNvSpPr/>
          <p:nvPr/>
        </p:nvSpPr>
        <p:spPr>
          <a:xfrm>
            <a:off x="8416451" y="4533512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3" name="橢圓 132">
            <a:extLst>
              <a:ext uri="{FF2B5EF4-FFF2-40B4-BE49-F238E27FC236}">
                <a16:creationId xmlns:a16="http://schemas.microsoft.com/office/drawing/2014/main" id="{320A7D27-5285-9641-9784-CC443D841CF8}"/>
              </a:ext>
            </a:extLst>
          </p:cNvPr>
          <p:cNvSpPr/>
          <p:nvPr/>
        </p:nvSpPr>
        <p:spPr>
          <a:xfrm>
            <a:off x="7900808" y="4312011"/>
            <a:ext cx="1389766" cy="311263"/>
          </a:xfrm>
          <a:prstGeom prst="ellipse">
            <a:avLst/>
          </a:prstGeom>
          <a:solidFill>
            <a:schemeClr val="accent4">
              <a:lumMod val="75000"/>
              <a:alpha val="60000"/>
            </a:schemeClr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4" name="橢圓 133">
            <a:extLst>
              <a:ext uri="{FF2B5EF4-FFF2-40B4-BE49-F238E27FC236}">
                <a16:creationId xmlns:a16="http://schemas.microsoft.com/office/drawing/2014/main" id="{890FE950-02C5-A84C-8052-BA350BE2874E}"/>
              </a:ext>
            </a:extLst>
          </p:cNvPr>
          <p:cNvSpPr/>
          <p:nvPr/>
        </p:nvSpPr>
        <p:spPr>
          <a:xfrm rot="20322610">
            <a:off x="9866672" y="5330271"/>
            <a:ext cx="1389766" cy="311263"/>
          </a:xfrm>
          <a:prstGeom prst="ellipse">
            <a:avLst/>
          </a:prstGeom>
          <a:solidFill>
            <a:schemeClr val="accent4">
              <a:lumMod val="75000"/>
              <a:alpha val="30000"/>
            </a:schemeClr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5" name="直線箭頭接點 134">
            <a:extLst>
              <a:ext uri="{FF2B5EF4-FFF2-40B4-BE49-F238E27FC236}">
                <a16:creationId xmlns:a16="http://schemas.microsoft.com/office/drawing/2014/main" id="{7D46E628-7611-B243-8D0D-2C548FBD4CFE}"/>
              </a:ext>
            </a:extLst>
          </p:cNvPr>
          <p:cNvCxnSpPr>
            <a:cxnSpLocks/>
          </p:cNvCxnSpPr>
          <p:nvPr/>
        </p:nvCxnSpPr>
        <p:spPr>
          <a:xfrm flipH="1" flipV="1">
            <a:off x="10826427" y="3816221"/>
            <a:ext cx="337496" cy="1320299"/>
          </a:xfrm>
          <a:prstGeom prst="straightConnector1">
            <a:avLst/>
          </a:prstGeom>
          <a:ln w="127000">
            <a:solidFill>
              <a:schemeClr val="accent2">
                <a:alpha val="60000"/>
              </a:schemeClr>
            </a:solidFill>
            <a:prstDash val="solid"/>
            <a:headEnd type="stealth" w="sm" len="sm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92E25AE9-7571-2D45-855E-B08A48D323D3}"/>
                  </a:ext>
                </a:extLst>
              </p:cNvPr>
              <p:cNvSpPr txBox="1"/>
              <p:nvPr/>
            </p:nvSpPr>
            <p:spPr>
              <a:xfrm>
                <a:off x="11305941" y="5645448"/>
                <a:ext cx="793422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𝑒𝑔</m:t>
                          </m:r>
                        </m:sub>
                      </m:sSub>
                      <m:r>
                        <a:rPr kumimoji="1" lang="en-US" altLang="zh-TW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kumimoji="1" lang="zh-TW" alt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92E25AE9-7571-2D45-855E-B08A48D3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5941" y="5645448"/>
                <a:ext cx="793422" cy="299569"/>
              </a:xfrm>
              <a:prstGeom prst="rect">
                <a:avLst/>
              </a:prstGeom>
              <a:blipFill>
                <a:blip r:embed="rId13"/>
                <a:stretch>
                  <a:fillRect l="-6250" r="-4688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手繪多邊形 139">
            <a:extLst>
              <a:ext uri="{FF2B5EF4-FFF2-40B4-BE49-F238E27FC236}">
                <a16:creationId xmlns:a16="http://schemas.microsoft.com/office/drawing/2014/main" id="{1D41B8A7-71A7-0146-9C20-28387FA2CE85}"/>
              </a:ext>
            </a:extLst>
          </p:cNvPr>
          <p:cNvSpPr/>
          <p:nvPr/>
        </p:nvSpPr>
        <p:spPr>
          <a:xfrm rot="20865028">
            <a:off x="11569677" y="5179830"/>
            <a:ext cx="428873" cy="351348"/>
          </a:xfrm>
          <a:custGeom>
            <a:avLst/>
            <a:gdLst>
              <a:gd name="connsiteX0" fmla="*/ 16497 w 1030909"/>
              <a:gd name="connsiteY0" fmla="*/ 0 h 1071563"/>
              <a:gd name="connsiteX1" fmla="*/ 16497 w 1030909"/>
              <a:gd name="connsiteY1" fmla="*/ 157163 h 1071563"/>
              <a:gd name="connsiteX2" fmla="*/ 187947 w 1030909"/>
              <a:gd name="connsiteY2" fmla="*/ 128588 h 1071563"/>
              <a:gd name="connsiteX3" fmla="*/ 145084 w 1030909"/>
              <a:gd name="connsiteY3" fmla="*/ 300038 h 1071563"/>
              <a:gd name="connsiteX4" fmla="*/ 316534 w 1030909"/>
              <a:gd name="connsiteY4" fmla="*/ 242888 h 1071563"/>
              <a:gd name="connsiteX5" fmla="*/ 302247 w 1030909"/>
              <a:gd name="connsiteY5" fmla="*/ 428625 h 1071563"/>
              <a:gd name="connsiteX6" fmla="*/ 445122 w 1030909"/>
              <a:gd name="connsiteY6" fmla="*/ 385763 h 1071563"/>
              <a:gd name="connsiteX7" fmla="*/ 430834 w 1030909"/>
              <a:gd name="connsiteY7" fmla="*/ 557213 h 1071563"/>
              <a:gd name="connsiteX8" fmla="*/ 587997 w 1030909"/>
              <a:gd name="connsiteY8" fmla="*/ 542925 h 1071563"/>
              <a:gd name="connsiteX9" fmla="*/ 587997 w 1030909"/>
              <a:gd name="connsiteY9" fmla="*/ 714375 h 1071563"/>
              <a:gd name="connsiteX10" fmla="*/ 745159 w 1030909"/>
              <a:gd name="connsiteY10" fmla="*/ 685800 h 1071563"/>
              <a:gd name="connsiteX11" fmla="*/ 716584 w 1030909"/>
              <a:gd name="connsiteY11" fmla="*/ 842963 h 1071563"/>
              <a:gd name="connsiteX12" fmla="*/ 902322 w 1030909"/>
              <a:gd name="connsiteY12" fmla="*/ 814388 h 1071563"/>
              <a:gd name="connsiteX13" fmla="*/ 845172 w 1030909"/>
              <a:gd name="connsiteY13" fmla="*/ 985838 h 1071563"/>
              <a:gd name="connsiteX14" fmla="*/ 959472 w 1030909"/>
              <a:gd name="connsiteY14" fmla="*/ 985838 h 1071563"/>
              <a:gd name="connsiteX15" fmla="*/ 1030909 w 1030909"/>
              <a:gd name="connsiteY15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909" h="1071563">
                <a:moveTo>
                  <a:pt x="16497" y="0"/>
                </a:moveTo>
                <a:cubicBezTo>
                  <a:pt x="2209" y="67866"/>
                  <a:pt x="-12078" y="135732"/>
                  <a:pt x="16497" y="157163"/>
                </a:cubicBezTo>
                <a:cubicBezTo>
                  <a:pt x="45072" y="178594"/>
                  <a:pt x="166516" y="104776"/>
                  <a:pt x="187947" y="128588"/>
                </a:cubicBezTo>
                <a:cubicBezTo>
                  <a:pt x="209378" y="152400"/>
                  <a:pt x="123653" y="280988"/>
                  <a:pt x="145084" y="300038"/>
                </a:cubicBezTo>
                <a:cubicBezTo>
                  <a:pt x="166515" y="319088"/>
                  <a:pt x="290340" y="221457"/>
                  <a:pt x="316534" y="242888"/>
                </a:cubicBezTo>
                <a:cubicBezTo>
                  <a:pt x="342728" y="264319"/>
                  <a:pt x="280816" y="404813"/>
                  <a:pt x="302247" y="428625"/>
                </a:cubicBezTo>
                <a:cubicBezTo>
                  <a:pt x="323678" y="452437"/>
                  <a:pt x="423691" y="364332"/>
                  <a:pt x="445122" y="385763"/>
                </a:cubicBezTo>
                <a:cubicBezTo>
                  <a:pt x="466553" y="407194"/>
                  <a:pt x="407022" y="531019"/>
                  <a:pt x="430834" y="557213"/>
                </a:cubicBezTo>
                <a:cubicBezTo>
                  <a:pt x="454646" y="583407"/>
                  <a:pt x="561803" y="516731"/>
                  <a:pt x="587997" y="542925"/>
                </a:cubicBezTo>
                <a:cubicBezTo>
                  <a:pt x="614191" y="569119"/>
                  <a:pt x="561803" y="690563"/>
                  <a:pt x="587997" y="714375"/>
                </a:cubicBezTo>
                <a:cubicBezTo>
                  <a:pt x="614191" y="738187"/>
                  <a:pt x="723728" y="664369"/>
                  <a:pt x="745159" y="685800"/>
                </a:cubicBezTo>
                <a:cubicBezTo>
                  <a:pt x="766590" y="707231"/>
                  <a:pt x="690390" y="821532"/>
                  <a:pt x="716584" y="842963"/>
                </a:cubicBezTo>
                <a:cubicBezTo>
                  <a:pt x="742778" y="864394"/>
                  <a:pt x="880891" y="790576"/>
                  <a:pt x="902322" y="814388"/>
                </a:cubicBezTo>
                <a:cubicBezTo>
                  <a:pt x="923753" y="838200"/>
                  <a:pt x="835647" y="957263"/>
                  <a:pt x="845172" y="985838"/>
                </a:cubicBezTo>
                <a:cubicBezTo>
                  <a:pt x="854697" y="1014413"/>
                  <a:pt x="959472" y="985838"/>
                  <a:pt x="959472" y="985838"/>
                </a:cubicBezTo>
                <a:cubicBezTo>
                  <a:pt x="990428" y="1000126"/>
                  <a:pt x="1010668" y="1035844"/>
                  <a:pt x="1030909" y="10715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41" name="群組 140">
            <a:extLst>
              <a:ext uri="{FF2B5EF4-FFF2-40B4-BE49-F238E27FC236}">
                <a16:creationId xmlns:a16="http://schemas.microsoft.com/office/drawing/2014/main" id="{890BB51D-0A4E-0748-B73D-CD0D3027458F}"/>
              </a:ext>
            </a:extLst>
          </p:cNvPr>
          <p:cNvGrpSpPr/>
          <p:nvPr/>
        </p:nvGrpSpPr>
        <p:grpSpPr>
          <a:xfrm>
            <a:off x="5227540" y="5530681"/>
            <a:ext cx="1671637" cy="487848"/>
            <a:chOff x="5176487" y="1644499"/>
            <a:chExt cx="1671637" cy="487848"/>
          </a:xfrm>
        </p:grpSpPr>
        <p:sp>
          <p:nvSpPr>
            <p:cNvPr id="142" name="橢圓 141">
              <a:extLst>
                <a:ext uri="{FF2B5EF4-FFF2-40B4-BE49-F238E27FC236}">
                  <a16:creationId xmlns:a16="http://schemas.microsoft.com/office/drawing/2014/main" id="{0F569025-2837-5742-8BA2-1103379C58C6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43" name="橢圓 142">
              <a:extLst>
                <a:ext uri="{FF2B5EF4-FFF2-40B4-BE49-F238E27FC236}">
                  <a16:creationId xmlns:a16="http://schemas.microsoft.com/office/drawing/2014/main" id="{2EB8660B-21D6-344A-A81D-BA7A1DA48F91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4" name="橢圓 143">
              <a:extLst>
                <a:ext uri="{FF2B5EF4-FFF2-40B4-BE49-F238E27FC236}">
                  <a16:creationId xmlns:a16="http://schemas.microsoft.com/office/drawing/2014/main" id="{BA791B8A-6145-E04C-89CC-9E051DA2CE6C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5" name="橢圓 144">
              <a:extLst>
                <a:ext uri="{FF2B5EF4-FFF2-40B4-BE49-F238E27FC236}">
                  <a16:creationId xmlns:a16="http://schemas.microsoft.com/office/drawing/2014/main" id="{9F9DDDD5-D798-B841-8ACE-3EBF7DD4C5E0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6" name="橢圓 145">
              <a:extLst>
                <a:ext uri="{FF2B5EF4-FFF2-40B4-BE49-F238E27FC236}">
                  <a16:creationId xmlns:a16="http://schemas.microsoft.com/office/drawing/2014/main" id="{621FE6EB-FEC6-6543-92F7-C8B6C1019D81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7" name="橢圓 146">
              <a:extLst>
                <a:ext uri="{FF2B5EF4-FFF2-40B4-BE49-F238E27FC236}">
                  <a16:creationId xmlns:a16="http://schemas.microsoft.com/office/drawing/2014/main" id="{2FE30378-299E-FF4A-993A-35690A6DFC5F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8" name="橢圓 147">
              <a:extLst>
                <a:ext uri="{FF2B5EF4-FFF2-40B4-BE49-F238E27FC236}">
                  <a16:creationId xmlns:a16="http://schemas.microsoft.com/office/drawing/2014/main" id="{16143327-A904-724C-9336-EDBE565CF5A8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9" name="橢圓 148">
              <a:extLst>
                <a:ext uri="{FF2B5EF4-FFF2-40B4-BE49-F238E27FC236}">
                  <a16:creationId xmlns:a16="http://schemas.microsoft.com/office/drawing/2014/main" id="{B52DBBDA-515C-7147-B3E3-6A922AACF5A0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50" name="橢圓 149">
            <a:extLst>
              <a:ext uri="{FF2B5EF4-FFF2-40B4-BE49-F238E27FC236}">
                <a16:creationId xmlns:a16="http://schemas.microsoft.com/office/drawing/2014/main" id="{35C4201A-8ED2-7141-A84C-4A8EB896E1C2}"/>
              </a:ext>
            </a:extLst>
          </p:cNvPr>
          <p:cNvSpPr/>
          <p:nvPr/>
        </p:nvSpPr>
        <p:spPr>
          <a:xfrm>
            <a:off x="6232765" y="5796953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1" name="橢圓 150">
            <a:extLst>
              <a:ext uri="{FF2B5EF4-FFF2-40B4-BE49-F238E27FC236}">
                <a16:creationId xmlns:a16="http://schemas.microsoft.com/office/drawing/2014/main" id="{6A9882C9-DD41-0445-800E-EE4CB31F44CC}"/>
              </a:ext>
            </a:extLst>
          </p:cNvPr>
          <p:cNvSpPr/>
          <p:nvPr/>
        </p:nvSpPr>
        <p:spPr>
          <a:xfrm>
            <a:off x="5542197" y="5735037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2" name="橢圓 151">
            <a:extLst>
              <a:ext uri="{FF2B5EF4-FFF2-40B4-BE49-F238E27FC236}">
                <a16:creationId xmlns:a16="http://schemas.microsoft.com/office/drawing/2014/main" id="{28A6C4F8-0BD4-9142-AA53-F62758C99228}"/>
              </a:ext>
            </a:extLst>
          </p:cNvPr>
          <p:cNvSpPr/>
          <p:nvPr/>
        </p:nvSpPr>
        <p:spPr>
          <a:xfrm>
            <a:off x="5908914" y="5815999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54" name="直線箭頭接點 153">
            <a:extLst>
              <a:ext uri="{FF2B5EF4-FFF2-40B4-BE49-F238E27FC236}">
                <a16:creationId xmlns:a16="http://schemas.microsoft.com/office/drawing/2014/main" id="{B3CBC0B5-CA1E-B544-A1CB-0F9FA5BF1E75}"/>
              </a:ext>
            </a:extLst>
          </p:cNvPr>
          <p:cNvCxnSpPr>
            <a:cxnSpLocks/>
          </p:cNvCxnSpPr>
          <p:nvPr/>
        </p:nvCxnSpPr>
        <p:spPr>
          <a:xfrm flipV="1">
            <a:off x="4526715" y="5322083"/>
            <a:ext cx="3197978" cy="898882"/>
          </a:xfrm>
          <a:prstGeom prst="straightConnector1">
            <a:avLst/>
          </a:prstGeom>
          <a:ln w="254000">
            <a:solidFill>
              <a:schemeClr val="accent2">
                <a:alpha val="60000"/>
              </a:schemeClr>
            </a:solidFill>
            <a:prstDash val="solid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151508CA-A871-044C-898E-39B71C79F4DB}"/>
                  </a:ext>
                </a:extLst>
              </p:cNvPr>
              <p:cNvSpPr txBox="1"/>
              <p:nvPr/>
            </p:nvSpPr>
            <p:spPr>
              <a:xfrm>
                <a:off x="1935009" y="573755"/>
                <a:ext cx="53711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151508CA-A871-044C-898E-39B71C79F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09" y="573755"/>
                <a:ext cx="537118" cy="490199"/>
              </a:xfrm>
              <a:prstGeom prst="rect">
                <a:avLst/>
              </a:prstGeom>
              <a:blipFill>
                <a:blip r:embed="rId1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文字方塊 155">
                <a:extLst>
                  <a:ext uri="{FF2B5EF4-FFF2-40B4-BE49-F238E27FC236}">
                    <a16:creationId xmlns:a16="http://schemas.microsoft.com/office/drawing/2014/main" id="{4A4A106A-6A9C-8448-8C95-64A3812C14C8}"/>
                  </a:ext>
                </a:extLst>
              </p:cNvPr>
              <p:cNvSpPr txBox="1"/>
              <p:nvPr/>
            </p:nvSpPr>
            <p:spPr>
              <a:xfrm>
                <a:off x="-72335" y="3246017"/>
                <a:ext cx="53711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6" name="文字方塊 155">
                <a:extLst>
                  <a:ext uri="{FF2B5EF4-FFF2-40B4-BE49-F238E27FC236}">
                    <a16:creationId xmlns:a16="http://schemas.microsoft.com/office/drawing/2014/main" id="{4A4A106A-6A9C-8448-8C95-64A3812C1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335" y="3246017"/>
                <a:ext cx="537118" cy="490199"/>
              </a:xfrm>
              <a:prstGeom prst="rect">
                <a:avLst/>
              </a:prstGeom>
              <a:blipFill>
                <a:blip r:embed="rId15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文字方塊 156">
            <a:extLst>
              <a:ext uri="{FF2B5EF4-FFF2-40B4-BE49-F238E27FC236}">
                <a16:creationId xmlns:a16="http://schemas.microsoft.com/office/drawing/2014/main" id="{69F9AABA-B90B-7E47-A27E-880B90827A92}"/>
              </a:ext>
            </a:extLst>
          </p:cNvPr>
          <p:cNvSpPr txBox="1"/>
          <p:nvPr/>
        </p:nvSpPr>
        <p:spPr>
          <a:xfrm>
            <a:off x="-57711" y="-75585"/>
            <a:ext cx="221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Two-Level Absorption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7B76E5F0-B50F-8648-A0F8-D125DCD2058E}"/>
                  </a:ext>
                </a:extLst>
              </p:cNvPr>
              <p:cNvSpPr txBox="1"/>
              <p:nvPr/>
            </p:nvSpPr>
            <p:spPr>
              <a:xfrm>
                <a:off x="7631407" y="1614793"/>
                <a:ext cx="405938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b="0" dirty="0"/>
                  <a:t>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1" lang="en-US" altLang="zh-TW" dirty="0"/>
                  <a:t> MHz, </a:t>
                </a:r>
              </a:p>
              <a:p>
                <a:r>
                  <a:rPr kumimoji="1" lang="en-US" altLang="zh-TW" dirty="0"/>
                  <a:t>storage time is limited by lifetime ~ 10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endParaRPr kumimoji="1" lang="en-US" altLang="zh-TW" dirty="0"/>
              </a:p>
              <a:p>
                <a:r>
                  <a:rPr kumimoji="1" lang="en-US" altLang="zh-TW" dirty="0"/>
                  <a:t>2. Cannot retrieve on demand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7B76E5F0-B50F-8648-A0F8-D125DCD20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407" y="1614793"/>
                <a:ext cx="4059381" cy="923330"/>
              </a:xfrm>
              <a:prstGeom prst="rect">
                <a:avLst/>
              </a:prstGeom>
              <a:blipFill>
                <a:blip r:embed="rId16"/>
                <a:stretch>
                  <a:fillRect l="-1246" t="-2703" b="-81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文字方塊 158">
            <a:extLst>
              <a:ext uri="{FF2B5EF4-FFF2-40B4-BE49-F238E27FC236}">
                <a16:creationId xmlns:a16="http://schemas.microsoft.com/office/drawing/2014/main" id="{6747CFD5-F22A-DD40-B119-9B97029DCC37}"/>
              </a:ext>
            </a:extLst>
          </p:cNvPr>
          <p:cNvSpPr txBox="1"/>
          <p:nvPr/>
        </p:nvSpPr>
        <p:spPr>
          <a:xfrm>
            <a:off x="-86447" y="2289340"/>
            <a:ext cx="494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-DE" altLang="zh-TW" dirty="0" err="1"/>
              <a:t>Electromagnetically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induced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transparency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protocol</a:t>
            </a:r>
            <a:endParaRPr kumimoji="1" lang="zh-TW" altLang="en-US" dirty="0"/>
          </a:p>
        </p:txBody>
      </p:sp>
      <p:grpSp>
        <p:nvGrpSpPr>
          <p:cNvPr id="104" name="群組 103">
            <a:extLst>
              <a:ext uri="{FF2B5EF4-FFF2-40B4-BE49-F238E27FC236}">
                <a16:creationId xmlns:a16="http://schemas.microsoft.com/office/drawing/2014/main" id="{D24C22D1-9713-014C-A0CD-A73EAAAC6D91}"/>
              </a:ext>
            </a:extLst>
          </p:cNvPr>
          <p:cNvGrpSpPr/>
          <p:nvPr/>
        </p:nvGrpSpPr>
        <p:grpSpPr>
          <a:xfrm>
            <a:off x="5285910" y="3197480"/>
            <a:ext cx="1671637" cy="487848"/>
            <a:chOff x="5176487" y="1644499"/>
            <a:chExt cx="1671637" cy="487848"/>
          </a:xfrm>
        </p:grpSpPr>
        <p:sp>
          <p:nvSpPr>
            <p:cNvPr id="105" name="橢圓 104">
              <a:extLst>
                <a:ext uri="{FF2B5EF4-FFF2-40B4-BE49-F238E27FC236}">
                  <a16:creationId xmlns:a16="http://schemas.microsoft.com/office/drawing/2014/main" id="{A6737A2B-653D-CE41-9D80-193D93FF94B2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06" name="橢圓 105">
              <a:extLst>
                <a:ext uri="{FF2B5EF4-FFF2-40B4-BE49-F238E27FC236}">
                  <a16:creationId xmlns:a16="http://schemas.microsoft.com/office/drawing/2014/main" id="{165AA578-327A-A448-BBFD-1320A8AF7AC7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7" name="橢圓 106">
              <a:extLst>
                <a:ext uri="{FF2B5EF4-FFF2-40B4-BE49-F238E27FC236}">
                  <a16:creationId xmlns:a16="http://schemas.microsoft.com/office/drawing/2014/main" id="{D37CAA5D-DA94-4D48-80E6-9FBEB68DF394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8" name="橢圓 107">
              <a:extLst>
                <a:ext uri="{FF2B5EF4-FFF2-40B4-BE49-F238E27FC236}">
                  <a16:creationId xmlns:a16="http://schemas.microsoft.com/office/drawing/2014/main" id="{D3428E74-67E9-6A43-A7E4-E40C0DAC39A6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9" name="橢圓 108">
              <a:extLst>
                <a:ext uri="{FF2B5EF4-FFF2-40B4-BE49-F238E27FC236}">
                  <a16:creationId xmlns:a16="http://schemas.microsoft.com/office/drawing/2014/main" id="{78D6896F-56CB-E943-9291-85CADE077C7B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0" name="橢圓 109">
              <a:extLst>
                <a:ext uri="{FF2B5EF4-FFF2-40B4-BE49-F238E27FC236}">
                  <a16:creationId xmlns:a16="http://schemas.microsoft.com/office/drawing/2014/main" id="{06329358-4CD9-2845-BC31-1C1410AA9C3F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1" name="橢圓 110">
              <a:extLst>
                <a:ext uri="{FF2B5EF4-FFF2-40B4-BE49-F238E27FC236}">
                  <a16:creationId xmlns:a16="http://schemas.microsoft.com/office/drawing/2014/main" id="{5C1F4B89-6A8C-184E-93E4-AD34567CB5B8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2" name="橢圓 111">
              <a:extLst>
                <a:ext uri="{FF2B5EF4-FFF2-40B4-BE49-F238E27FC236}">
                  <a16:creationId xmlns:a16="http://schemas.microsoft.com/office/drawing/2014/main" id="{2255F524-B0F4-C947-9E15-2FE5A2C801BF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15" name="橢圓 114">
            <a:extLst>
              <a:ext uri="{FF2B5EF4-FFF2-40B4-BE49-F238E27FC236}">
                <a16:creationId xmlns:a16="http://schemas.microsoft.com/office/drawing/2014/main" id="{0B45C5F2-833F-6142-A0FB-8A86B12CCB84}"/>
              </a:ext>
            </a:extLst>
          </p:cNvPr>
          <p:cNvSpPr/>
          <p:nvPr/>
        </p:nvSpPr>
        <p:spPr>
          <a:xfrm>
            <a:off x="6291135" y="3463752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6" name="橢圓 115">
            <a:extLst>
              <a:ext uri="{FF2B5EF4-FFF2-40B4-BE49-F238E27FC236}">
                <a16:creationId xmlns:a16="http://schemas.microsoft.com/office/drawing/2014/main" id="{B059DCB0-B58D-C943-B879-1D9F79C79835}"/>
              </a:ext>
            </a:extLst>
          </p:cNvPr>
          <p:cNvSpPr/>
          <p:nvPr/>
        </p:nvSpPr>
        <p:spPr>
          <a:xfrm>
            <a:off x="5600567" y="3401836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7" name="橢圓 116">
            <a:extLst>
              <a:ext uri="{FF2B5EF4-FFF2-40B4-BE49-F238E27FC236}">
                <a16:creationId xmlns:a16="http://schemas.microsoft.com/office/drawing/2014/main" id="{038022C3-47A3-4843-AE0C-ED4BC6FB4C6D}"/>
              </a:ext>
            </a:extLst>
          </p:cNvPr>
          <p:cNvSpPr/>
          <p:nvPr/>
        </p:nvSpPr>
        <p:spPr>
          <a:xfrm>
            <a:off x="5967284" y="348279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1" name="直線箭頭接點 130">
            <a:extLst>
              <a:ext uri="{FF2B5EF4-FFF2-40B4-BE49-F238E27FC236}">
                <a16:creationId xmlns:a16="http://schemas.microsoft.com/office/drawing/2014/main" id="{4B38FD7E-26AE-1842-8BE4-181725A52E3F}"/>
              </a:ext>
            </a:extLst>
          </p:cNvPr>
          <p:cNvCxnSpPr>
            <a:cxnSpLocks/>
          </p:cNvCxnSpPr>
          <p:nvPr/>
        </p:nvCxnSpPr>
        <p:spPr>
          <a:xfrm flipV="1">
            <a:off x="4469161" y="3129587"/>
            <a:ext cx="3115028" cy="589075"/>
          </a:xfrm>
          <a:prstGeom prst="straightConnector1">
            <a:avLst/>
          </a:prstGeom>
          <a:ln w="254000">
            <a:solidFill>
              <a:schemeClr val="accent2">
                <a:alpha val="60000"/>
              </a:schemeClr>
            </a:solidFill>
            <a:prstDash val="solid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5910E2E2-2D7B-3645-8846-511019AEBBBE}"/>
                  </a:ext>
                </a:extLst>
              </p:cNvPr>
              <p:cNvSpPr txBox="1"/>
              <p:nvPr/>
            </p:nvSpPr>
            <p:spPr>
              <a:xfrm>
                <a:off x="5278151" y="2772869"/>
                <a:ext cx="537118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acc>
                        </m:e>
                        <m:sub/>
                      </m:sSub>
                    </m:oMath>
                  </m:oMathPara>
                </a14:m>
                <a:endParaRPr kumimoji="1"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5910E2E2-2D7B-3645-8846-511019AEB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151" y="2772869"/>
                <a:ext cx="537118" cy="471539"/>
              </a:xfrm>
              <a:prstGeom prst="rect">
                <a:avLst/>
              </a:prstGeom>
              <a:blipFill>
                <a:blip r:embed="rId17"/>
                <a:stretch>
                  <a:fillRect l="-2326" t="-78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橢圓 135">
            <a:extLst>
              <a:ext uri="{FF2B5EF4-FFF2-40B4-BE49-F238E27FC236}">
                <a16:creationId xmlns:a16="http://schemas.microsoft.com/office/drawing/2014/main" id="{C5583B43-666B-BE45-9EF7-2362F2FB6712}"/>
              </a:ext>
            </a:extLst>
          </p:cNvPr>
          <p:cNvSpPr/>
          <p:nvPr/>
        </p:nvSpPr>
        <p:spPr>
          <a:xfrm>
            <a:off x="5177044" y="3367988"/>
            <a:ext cx="629501" cy="381320"/>
          </a:xfrm>
          <a:prstGeom prst="ellipse">
            <a:avLst/>
          </a:prstGeom>
          <a:solidFill>
            <a:schemeClr val="accent4">
              <a:lumMod val="75000"/>
              <a:alpha val="60000"/>
            </a:schemeClr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7" name="直線箭頭接點 136">
            <a:extLst>
              <a:ext uri="{FF2B5EF4-FFF2-40B4-BE49-F238E27FC236}">
                <a16:creationId xmlns:a16="http://schemas.microsoft.com/office/drawing/2014/main" id="{578D1424-25C5-5648-9AD0-E6CDC9D1120B}"/>
              </a:ext>
            </a:extLst>
          </p:cNvPr>
          <p:cNvCxnSpPr>
            <a:cxnSpLocks/>
          </p:cNvCxnSpPr>
          <p:nvPr/>
        </p:nvCxnSpPr>
        <p:spPr>
          <a:xfrm>
            <a:off x="4602075" y="3273240"/>
            <a:ext cx="1665252" cy="28662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A73BCFD-709B-C14C-BBEE-BFF18C4F3F37}"/>
                  </a:ext>
                </a:extLst>
              </p:cNvPr>
              <p:cNvSpPr txBox="1"/>
              <p:nvPr/>
            </p:nvSpPr>
            <p:spPr>
              <a:xfrm>
                <a:off x="5627883" y="2517008"/>
                <a:ext cx="3469796" cy="332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acc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ad>
                          <m:radPr>
                            <m:degHide m:val="on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func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𝑠𝑔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kumimoji="1" lang="en-US" altLang="zh-TW" baseline="-25000" dirty="0"/>
                  <a:t>[1]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A73BCFD-709B-C14C-BBEE-BFF18C4F3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83" y="2517008"/>
                <a:ext cx="3469796" cy="332014"/>
              </a:xfrm>
              <a:prstGeom prst="rect">
                <a:avLst/>
              </a:prstGeom>
              <a:blipFill>
                <a:blip r:embed="rId18"/>
                <a:stretch>
                  <a:fillRect l="-2190" t="-7407" r="-1460" b="-259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>
            <a:extLst>
              <a:ext uri="{FF2B5EF4-FFF2-40B4-BE49-F238E27FC236}">
                <a16:creationId xmlns:a16="http://schemas.microsoft.com/office/drawing/2014/main" id="{D649CF1F-3033-2A49-9C1A-AACD138252E0}"/>
              </a:ext>
            </a:extLst>
          </p:cNvPr>
          <p:cNvSpPr/>
          <p:nvPr/>
        </p:nvSpPr>
        <p:spPr>
          <a:xfrm>
            <a:off x="4896870" y="3197480"/>
            <a:ext cx="1113282" cy="637556"/>
          </a:xfrm>
          <a:prstGeom prst="ellipse">
            <a:avLst/>
          </a:prstGeom>
          <a:noFill/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A16DAB71-6410-7946-B755-5CC83BDA48DB}"/>
                  </a:ext>
                </a:extLst>
              </p:cNvPr>
              <p:cNvSpPr txBox="1"/>
              <p:nvPr/>
            </p:nvSpPr>
            <p:spPr>
              <a:xfrm>
                <a:off x="6398523" y="5395939"/>
                <a:ext cx="537118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TW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acc>
                        </m:e>
                        <m:sub/>
                      </m:sSub>
                    </m:oMath>
                  </m:oMathPara>
                </a14:m>
                <a:endParaRPr kumimoji="1"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A16DAB71-6410-7946-B755-5CC83BDA4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523" y="5395939"/>
                <a:ext cx="537118" cy="471539"/>
              </a:xfrm>
              <a:prstGeom prst="rect">
                <a:avLst/>
              </a:prstGeom>
              <a:blipFill>
                <a:blip r:embed="rId19"/>
                <a:stretch>
                  <a:fillRect l="-4762" t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橢圓 159">
            <a:extLst>
              <a:ext uri="{FF2B5EF4-FFF2-40B4-BE49-F238E27FC236}">
                <a16:creationId xmlns:a16="http://schemas.microsoft.com/office/drawing/2014/main" id="{CADDBD00-8F44-534B-8C28-7FDEFADDA4CC}"/>
              </a:ext>
            </a:extLst>
          </p:cNvPr>
          <p:cNvSpPr/>
          <p:nvPr/>
        </p:nvSpPr>
        <p:spPr>
          <a:xfrm>
            <a:off x="6584426" y="5904762"/>
            <a:ext cx="629501" cy="381320"/>
          </a:xfrm>
          <a:prstGeom prst="ellipse">
            <a:avLst/>
          </a:prstGeom>
          <a:solidFill>
            <a:schemeClr val="accent4">
              <a:lumMod val="75000"/>
              <a:alpha val="60000"/>
            </a:schemeClr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61" name="直線箭頭接點 160">
            <a:extLst>
              <a:ext uri="{FF2B5EF4-FFF2-40B4-BE49-F238E27FC236}">
                <a16:creationId xmlns:a16="http://schemas.microsoft.com/office/drawing/2014/main" id="{EBB74285-C549-E544-850D-F274AFF22767}"/>
              </a:ext>
            </a:extLst>
          </p:cNvPr>
          <p:cNvCxnSpPr>
            <a:cxnSpLocks/>
          </p:cNvCxnSpPr>
          <p:nvPr/>
        </p:nvCxnSpPr>
        <p:spPr>
          <a:xfrm>
            <a:off x="6123493" y="5783240"/>
            <a:ext cx="1429303" cy="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橢圓 161">
            <a:extLst>
              <a:ext uri="{FF2B5EF4-FFF2-40B4-BE49-F238E27FC236}">
                <a16:creationId xmlns:a16="http://schemas.microsoft.com/office/drawing/2014/main" id="{8B0AFB2F-2614-CD4B-B9E8-458A202F0F80}"/>
              </a:ext>
            </a:extLst>
          </p:cNvPr>
          <p:cNvSpPr/>
          <p:nvPr/>
        </p:nvSpPr>
        <p:spPr>
          <a:xfrm>
            <a:off x="6375425" y="5707480"/>
            <a:ext cx="1113282" cy="637556"/>
          </a:xfrm>
          <a:prstGeom prst="ellipse">
            <a:avLst/>
          </a:prstGeom>
          <a:noFill/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163" name="群組 162">
            <a:extLst>
              <a:ext uri="{FF2B5EF4-FFF2-40B4-BE49-F238E27FC236}">
                <a16:creationId xmlns:a16="http://schemas.microsoft.com/office/drawing/2014/main" id="{8D2F46F5-1E4B-9044-94A8-C11A1C8E8A9E}"/>
              </a:ext>
            </a:extLst>
          </p:cNvPr>
          <p:cNvGrpSpPr/>
          <p:nvPr/>
        </p:nvGrpSpPr>
        <p:grpSpPr>
          <a:xfrm>
            <a:off x="1095769" y="5675180"/>
            <a:ext cx="1671637" cy="487848"/>
            <a:chOff x="5176487" y="1644499"/>
            <a:chExt cx="1671637" cy="487848"/>
          </a:xfrm>
        </p:grpSpPr>
        <p:sp>
          <p:nvSpPr>
            <p:cNvPr id="164" name="橢圓 163">
              <a:extLst>
                <a:ext uri="{FF2B5EF4-FFF2-40B4-BE49-F238E27FC236}">
                  <a16:creationId xmlns:a16="http://schemas.microsoft.com/office/drawing/2014/main" id="{FD704EDE-F24A-5C44-AEB7-DA065B3E2F5F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65" name="橢圓 164">
              <a:extLst>
                <a:ext uri="{FF2B5EF4-FFF2-40B4-BE49-F238E27FC236}">
                  <a16:creationId xmlns:a16="http://schemas.microsoft.com/office/drawing/2014/main" id="{00506A71-2163-C940-A69B-46AB27387F2E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6" name="橢圓 165">
              <a:extLst>
                <a:ext uri="{FF2B5EF4-FFF2-40B4-BE49-F238E27FC236}">
                  <a16:creationId xmlns:a16="http://schemas.microsoft.com/office/drawing/2014/main" id="{84E61A8D-C9A9-4148-B536-801DA1285C55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7" name="橢圓 166">
              <a:extLst>
                <a:ext uri="{FF2B5EF4-FFF2-40B4-BE49-F238E27FC236}">
                  <a16:creationId xmlns:a16="http://schemas.microsoft.com/office/drawing/2014/main" id="{D7100D31-9EFA-8D42-B831-65424CD832FC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8" name="橢圓 167">
              <a:extLst>
                <a:ext uri="{FF2B5EF4-FFF2-40B4-BE49-F238E27FC236}">
                  <a16:creationId xmlns:a16="http://schemas.microsoft.com/office/drawing/2014/main" id="{D344349D-97A6-FF4B-A5F8-CB0072B31F14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9" name="橢圓 168">
              <a:extLst>
                <a:ext uri="{FF2B5EF4-FFF2-40B4-BE49-F238E27FC236}">
                  <a16:creationId xmlns:a16="http://schemas.microsoft.com/office/drawing/2014/main" id="{D1B0FFC7-C73C-FB46-A470-38768FC6D59E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70" name="橢圓 169">
              <a:extLst>
                <a:ext uri="{FF2B5EF4-FFF2-40B4-BE49-F238E27FC236}">
                  <a16:creationId xmlns:a16="http://schemas.microsoft.com/office/drawing/2014/main" id="{4B48E2E5-7BD0-4946-827F-896FDE65E179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71" name="橢圓 170">
              <a:extLst>
                <a:ext uri="{FF2B5EF4-FFF2-40B4-BE49-F238E27FC236}">
                  <a16:creationId xmlns:a16="http://schemas.microsoft.com/office/drawing/2014/main" id="{A4B4D43D-6141-C445-88E3-0323E248AA20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72" name="橢圓 171">
            <a:extLst>
              <a:ext uri="{FF2B5EF4-FFF2-40B4-BE49-F238E27FC236}">
                <a16:creationId xmlns:a16="http://schemas.microsoft.com/office/drawing/2014/main" id="{CEA243D2-C722-844B-B4D5-3B2848B0587F}"/>
              </a:ext>
            </a:extLst>
          </p:cNvPr>
          <p:cNvSpPr/>
          <p:nvPr/>
        </p:nvSpPr>
        <p:spPr>
          <a:xfrm>
            <a:off x="2100994" y="5941452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3" name="橢圓 172">
            <a:extLst>
              <a:ext uri="{FF2B5EF4-FFF2-40B4-BE49-F238E27FC236}">
                <a16:creationId xmlns:a16="http://schemas.microsoft.com/office/drawing/2014/main" id="{08AE66BA-EDD2-C943-B0E5-D5AA9ED4EA2F}"/>
              </a:ext>
            </a:extLst>
          </p:cNvPr>
          <p:cNvSpPr/>
          <p:nvPr/>
        </p:nvSpPr>
        <p:spPr>
          <a:xfrm>
            <a:off x="1410426" y="5879536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4" name="橢圓 173">
            <a:extLst>
              <a:ext uri="{FF2B5EF4-FFF2-40B4-BE49-F238E27FC236}">
                <a16:creationId xmlns:a16="http://schemas.microsoft.com/office/drawing/2014/main" id="{CF69C15D-39E3-3E47-9310-BFA4D585140E}"/>
              </a:ext>
            </a:extLst>
          </p:cNvPr>
          <p:cNvSpPr/>
          <p:nvPr/>
        </p:nvSpPr>
        <p:spPr>
          <a:xfrm>
            <a:off x="1777143" y="596049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75" name="直線箭頭接點 174">
            <a:extLst>
              <a:ext uri="{FF2B5EF4-FFF2-40B4-BE49-F238E27FC236}">
                <a16:creationId xmlns:a16="http://schemas.microsoft.com/office/drawing/2014/main" id="{F605C7F5-05D8-EA46-938E-B497951B05C3}"/>
              </a:ext>
            </a:extLst>
          </p:cNvPr>
          <p:cNvCxnSpPr>
            <a:cxnSpLocks/>
          </p:cNvCxnSpPr>
          <p:nvPr/>
        </p:nvCxnSpPr>
        <p:spPr>
          <a:xfrm flipV="1">
            <a:off x="394944" y="5466582"/>
            <a:ext cx="3197978" cy="898882"/>
          </a:xfrm>
          <a:prstGeom prst="straightConnector1">
            <a:avLst/>
          </a:prstGeom>
          <a:ln w="254000">
            <a:solidFill>
              <a:schemeClr val="accent2">
                <a:alpha val="60000"/>
              </a:schemeClr>
            </a:solidFill>
            <a:prstDash val="solid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箭頭接點 177">
            <a:extLst>
              <a:ext uri="{FF2B5EF4-FFF2-40B4-BE49-F238E27FC236}">
                <a16:creationId xmlns:a16="http://schemas.microsoft.com/office/drawing/2014/main" id="{97A2DDB7-A8BC-E74C-92FB-4277A5E5D38A}"/>
              </a:ext>
            </a:extLst>
          </p:cNvPr>
          <p:cNvCxnSpPr>
            <a:cxnSpLocks/>
          </p:cNvCxnSpPr>
          <p:nvPr/>
        </p:nvCxnSpPr>
        <p:spPr>
          <a:xfrm>
            <a:off x="2843213" y="5931512"/>
            <a:ext cx="983364" cy="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文字方塊 179">
                <a:extLst>
                  <a:ext uri="{FF2B5EF4-FFF2-40B4-BE49-F238E27FC236}">
                    <a16:creationId xmlns:a16="http://schemas.microsoft.com/office/drawing/2014/main" id="{AC7CD13D-BFA3-9447-A3F1-832713EAA39C}"/>
                  </a:ext>
                </a:extLst>
              </p:cNvPr>
              <p:cNvSpPr txBox="1"/>
              <p:nvPr/>
            </p:nvSpPr>
            <p:spPr>
              <a:xfrm>
                <a:off x="3665961" y="5713855"/>
                <a:ext cx="53711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0" name="文字方塊 179">
                <a:extLst>
                  <a:ext uri="{FF2B5EF4-FFF2-40B4-BE49-F238E27FC236}">
                    <a16:creationId xmlns:a16="http://schemas.microsoft.com/office/drawing/2014/main" id="{AC7CD13D-BFA3-9447-A3F1-832713EAA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961" y="5713855"/>
                <a:ext cx="537118" cy="490199"/>
              </a:xfrm>
              <a:prstGeom prst="rect">
                <a:avLst/>
              </a:prstGeom>
              <a:blipFill>
                <a:blip r:embed="rId20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A96107EA-794C-A64E-94B4-FB2E12ECF7A1}"/>
              </a:ext>
            </a:extLst>
          </p:cNvPr>
          <p:cNvCxnSpPr>
            <a:cxnSpLocks/>
          </p:cNvCxnSpPr>
          <p:nvPr/>
        </p:nvCxnSpPr>
        <p:spPr>
          <a:xfrm>
            <a:off x="3633109" y="3441404"/>
            <a:ext cx="605936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箭頭接點 180">
            <a:extLst>
              <a:ext uri="{FF2B5EF4-FFF2-40B4-BE49-F238E27FC236}">
                <a16:creationId xmlns:a16="http://schemas.microsoft.com/office/drawing/2014/main" id="{394D73DD-BF76-0543-B5D3-3BBBB1C47217}"/>
              </a:ext>
            </a:extLst>
          </p:cNvPr>
          <p:cNvCxnSpPr>
            <a:cxnSpLocks/>
          </p:cNvCxnSpPr>
          <p:nvPr/>
        </p:nvCxnSpPr>
        <p:spPr>
          <a:xfrm>
            <a:off x="7381114" y="3648347"/>
            <a:ext cx="811495" cy="344869"/>
          </a:xfrm>
          <a:prstGeom prst="straightConnector1">
            <a:avLst/>
          </a:prstGeom>
          <a:ln w="1270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箭頭接點 181">
            <a:extLst>
              <a:ext uri="{FF2B5EF4-FFF2-40B4-BE49-F238E27FC236}">
                <a16:creationId xmlns:a16="http://schemas.microsoft.com/office/drawing/2014/main" id="{53D40114-DFC4-B340-85B1-771BE4A01C8C}"/>
              </a:ext>
            </a:extLst>
          </p:cNvPr>
          <p:cNvCxnSpPr>
            <a:cxnSpLocks/>
          </p:cNvCxnSpPr>
          <p:nvPr/>
        </p:nvCxnSpPr>
        <p:spPr>
          <a:xfrm flipH="1">
            <a:off x="7487296" y="4851212"/>
            <a:ext cx="633875" cy="278173"/>
          </a:xfrm>
          <a:prstGeom prst="straightConnector1">
            <a:avLst/>
          </a:prstGeom>
          <a:ln w="1270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箭頭接點 182">
            <a:extLst>
              <a:ext uri="{FF2B5EF4-FFF2-40B4-BE49-F238E27FC236}">
                <a16:creationId xmlns:a16="http://schemas.microsoft.com/office/drawing/2014/main" id="{F2B61F97-0F95-C64E-8EBD-3630853C9D8A}"/>
              </a:ext>
            </a:extLst>
          </p:cNvPr>
          <p:cNvCxnSpPr>
            <a:cxnSpLocks/>
          </p:cNvCxnSpPr>
          <p:nvPr/>
        </p:nvCxnSpPr>
        <p:spPr>
          <a:xfrm flipH="1">
            <a:off x="3826577" y="5689043"/>
            <a:ext cx="700138" cy="7901"/>
          </a:xfrm>
          <a:prstGeom prst="straightConnector1">
            <a:avLst/>
          </a:prstGeom>
          <a:ln w="1270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4DC21CA-5FC9-1B4C-95A3-56344CC7150D}"/>
              </a:ext>
            </a:extLst>
          </p:cNvPr>
          <p:cNvSpPr txBox="1"/>
          <p:nvPr/>
        </p:nvSpPr>
        <p:spPr>
          <a:xfrm>
            <a:off x="4875795" y="3940599"/>
            <a:ext cx="16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Writing Process</a:t>
            </a:r>
            <a:endParaRPr kumimoji="1" lang="zh-TW" altLang="en-US" dirty="0"/>
          </a:p>
        </p:txBody>
      </p:sp>
      <p:sp>
        <p:nvSpPr>
          <p:cNvPr id="184" name="文字方塊 183">
            <a:extLst>
              <a:ext uri="{FF2B5EF4-FFF2-40B4-BE49-F238E27FC236}">
                <a16:creationId xmlns:a16="http://schemas.microsoft.com/office/drawing/2014/main" id="{97F67CAA-D220-0847-AFEF-5ADE60B516CA}"/>
              </a:ext>
            </a:extLst>
          </p:cNvPr>
          <p:cNvSpPr txBox="1"/>
          <p:nvPr/>
        </p:nvSpPr>
        <p:spPr>
          <a:xfrm>
            <a:off x="4927992" y="6236130"/>
            <a:ext cx="169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Reading Process</a:t>
            </a:r>
            <a:endParaRPr kumimoji="1"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2383165-6ABD-BA48-A054-70081C141CF4}"/>
              </a:ext>
            </a:extLst>
          </p:cNvPr>
          <p:cNvSpPr txBox="1"/>
          <p:nvPr/>
        </p:nvSpPr>
        <p:spPr>
          <a:xfrm>
            <a:off x="6914818" y="4329794"/>
            <a:ext cx="89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Storage</a:t>
            </a:r>
            <a:endParaRPr kumimoji="1"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C4884AC-4D3B-894D-85AD-4D80A78B2E8B}"/>
              </a:ext>
            </a:extLst>
          </p:cNvPr>
          <p:cNvSpPr/>
          <p:nvPr/>
        </p:nvSpPr>
        <p:spPr>
          <a:xfrm>
            <a:off x="7513555" y="655667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1. M. Fleischhauer </a:t>
            </a:r>
            <a:r>
              <a:rPr lang="de-DE" altLang="zh-TW" sz="1200" dirty="0" err="1">
                <a:solidFill>
                  <a:srgbClr val="555555"/>
                </a:solidFill>
                <a:latin typeface="Proxima Nova"/>
              </a:rPr>
              <a:t>and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 M. D. </a:t>
            </a:r>
            <a:r>
              <a:rPr lang="de-DE" altLang="zh-TW" sz="1200" dirty="0" err="1">
                <a:solidFill>
                  <a:srgbClr val="555555"/>
                </a:solidFill>
                <a:latin typeface="Proxima Nova"/>
              </a:rPr>
              <a:t>LukinPhys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. </a:t>
            </a:r>
            <a:r>
              <a:rPr lang="de-DE" altLang="zh-TW" sz="1200" dirty="0" err="1">
                <a:solidFill>
                  <a:srgbClr val="555555"/>
                </a:solidFill>
                <a:latin typeface="Proxima Nova"/>
              </a:rPr>
              <a:t>Rev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. </a:t>
            </a:r>
            <a:r>
              <a:rPr lang="de-DE" altLang="zh-TW" sz="1200" dirty="0" err="1">
                <a:solidFill>
                  <a:srgbClr val="555555"/>
                </a:solidFill>
                <a:latin typeface="Proxima Nova"/>
              </a:rPr>
              <a:t>Lett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. </a:t>
            </a:r>
            <a:r>
              <a:rPr lang="de-DE" altLang="zh-TW" sz="1200" b="1" dirty="0">
                <a:solidFill>
                  <a:srgbClr val="555555"/>
                </a:solidFill>
                <a:latin typeface="Proxima Nova"/>
              </a:rPr>
              <a:t>84</a:t>
            </a:r>
            <a:r>
              <a:rPr lang="de-DE" altLang="zh-TW" sz="1200" dirty="0">
                <a:solidFill>
                  <a:srgbClr val="555555"/>
                </a:solidFill>
                <a:latin typeface="Proxima Nova"/>
              </a:rPr>
              <a:t>, 5094 (2000)</a:t>
            </a:r>
            <a:endParaRPr lang="de-DE" altLang="zh-TW" sz="1200" b="0" i="0" dirty="0">
              <a:solidFill>
                <a:srgbClr val="555555"/>
              </a:solidFill>
              <a:effectLst/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084472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DB8D46-5E07-294E-9E15-ABA8A05CE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6225"/>
            <a:ext cx="5157787" cy="823912"/>
          </a:xfrm>
        </p:spPr>
        <p:txBody>
          <a:bodyPr>
            <a:normAutofit fontScale="92500"/>
          </a:bodyPr>
          <a:lstStyle/>
          <a:p>
            <a:r>
              <a:rPr kumimoji="1" lang="de-DE" altLang="zh-TW" dirty="0" err="1"/>
              <a:t>Electromagnetically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induced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transparency</a:t>
            </a:r>
            <a:r>
              <a:rPr kumimoji="1" lang="de-DE" altLang="zh-TW" dirty="0"/>
              <a:t> (EIT)-</a:t>
            </a:r>
            <a:r>
              <a:rPr kumimoji="1" lang="de-DE" altLang="zh-TW" dirty="0" err="1"/>
              <a:t>based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quantum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memory</a:t>
            </a:r>
            <a:r>
              <a:rPr kumimoji="1" lang="de-DE" altLang="zh-TW" dirty="0"/>
              <a:t> </a:t>
            </a:r>
            <a:endParaRPr kumimoji="1" lang="zh-TW" altLang="en-US" dirty="0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8D0FEE98-9342-BB44-B62C-C0C14280DC57}"/>
              </a:ext>
            </a:extLst>
          </p:cNvPr>
          <p:cNvSpPr txBox="1"/>
          <p:nvPr/>
        </p:nvSpPr>
        <p:spPr>
          <a:xfrm>
            <a:off x="5514975" y="78867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1965A73C-0F80-FD4D-A585-E3892E95D55C}"/>
              </a:ext>
            </a:extLst>
          </p:cNvPr>
          <p:cNvGrpSpPr/>
          <p:nvPr/>
        </p:nvGrpSpPr>
        <p:grpSpPr>
          <a:xfrm>
            <a:off x="5217948" y="357194"/>
            <a:ext cx="6974053" cy="6440544"/>
            <a:chOff x="2115657" y="3312996"/>
            <a:chExt cx="4190916" cy="3572281"/>
          </a:xfrm>
        </p:grpSpPr>
        <p:pic>
          <p:nvPicPr>
            <p:cNvPr id="73" name="圖片 72">
              <a:extLst>
                <a:ext uri="{FF2B5EF4-FFF2-40B4-BE49-F238E27FC236}">
                  <a16:creationId xmlns:a16="http://schemas.microsoft.com/office/drawing/2014/main" id="{914A2CC5-6070-D245-839A-E99BE2664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5911" y="5033703"/>
              <a:ext cx="4100662" cy="1851574"/>
            </a:xfrm>
            <a:prstGeom prst="rect">
              <a:avLst/>
            </a:prstGeom>
          </p:spPr>
        </p:pic>
        <p:pic>
          <p:nvPicPr>
            <p:cNvPr id="72" name="圖片 71">
              <a:extLst>
                <a:ext uri="{FF2B5EF4-FFF2-40B4-BE49-F238E27FC236}">
                  <a16:creationId xmlns:a16="http://schemas.microsoft.com/office/drawing/2014/main" id="{DF02BF39-816C-124B-862A-8BE475908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5657" y="3312996"/>
              <a:ext cx="3841999" cy="1890984"/>
            </a:xfrm>
            <a:prstGeom prst="rect">
              <a:avLst/>
            </a:prstGeom>
          </p:spPr>
        </p:pic>
        <p:grpSp>
          <p:nvGrpSpPr>
            <p:cNvPr id="68" name="群組 67">
              <a:extLst>
                <a:ext uri="{FF2B5EF4-FFF2-40B4-BE49-F238E27FC236}">
                  <a16:creationId xmlns:a16="http://schemas.microsoft.com/office/drawing/2014/main" id="{77E54213-6009-FF40-9F16-1307F3C8CA5E}"/>
                </a:ext>
              </a:extLst>
            </p:cNvPr>
            <p:cNvGrpSpPr/>
            <p:nvPr/>
          </p:nvGrpSpPr>
          <p:grpSpPr>
            <a:xfrm>
              <a:off x="2231166" y="3450572"/>
              <a:ext cx="1658094" cy="1896010"/>
              <a:chOff x="6802954" y="-25415"/>
              <a:chExt cx="2352403" cy="2459656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C361093-7B19-F641-9F82-B6345EA69A96}"/>
                  </a:ext>
                </a:extLst>
              </p:cNvPr>
              <p:cNvSpPr/>
              <p:nvPr/>
            </p:nvSpPr>
            <p:spPr>
              <a:xfrm>
                <a:off x="8374440" y="0"/>
                <a:ext cx="780917" cy="366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字方塊 30">
                    <a:extLst>
                      <a:ext uri="{FF2B5EF4-FFF2-40B4-BE49-F238E27FC236}">
                        <a16:creationId xmlns:a16="http://schemas.microsoft.com/office/drawing/2014/main" id="{C8B61FC9-8EB2-1947-99FE-7AECCB2E365D}"/>
                      </a:ext>
                    </a:extLst>
                  </p:cNvPr>
                  <p:cNvSpPr txBox="1"/>
                  <p:nvPr/>
                </p:nvSpPr>
                <p:spPr>
                  <a:xfrm>
                    <a:off x="6923274" y="2204431"/>
                    <a:ext cx="327397" cy="2298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⟨</m:t>
                                      </m:r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  <m:sub/>
                          </m:sSub>
                        </m:oMath>
                      </m:oMathPara>
                    </a14:m>
                    <a:endParaRPr kumimoji="1" lang="zh-TW" altLang="en-US" dirty="0"/>
                  </a:p>
                </p:txBody>
              </p:sp>
            </mc:Choice>
            <mc:Fallback xmlns="">
              <p:sp>
                <p:nvSpPr>
                  <p:cNvPr id="31" name="文字方塊 30">
                    <a:extLst>
                      <a:ext uri="{FF2B5EF4-FFF2-40B4-BE49-F238E27FC236}">
                        <a16:creationId xmlns:a16="http://schemas.microsoft.com/office/drawing/2014/main" id="{C8B61FC9-8EB2-1947-99FE-7AECCB2E36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3274" y="2204431"/>
                    <a:ext cx="327397" cy="2298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5806" t="-15385" r="-35484" b="-2307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文字方塊 56">
                    <a:extLst>
                      <a:ext uri="{FF2B5EF4-FFF2-40B4-BE49-F238E27FC236}">
                        <a16:creationId xmlns:a16="http://schemas.microsoft.com/office/drawing/2014/main" id="{F6CBAC83-B78E-394B-B4D3-0FBE93B76C30}"/>
                      </a:ext>
                    </a:extLst>
                  </p:cNvPr>
                  <p:cNvSpPr txBox="1"/>
                  <p:nvPr/>
                </p:nvSpPr>
                <p:spPr>
                  <a:xfrm>
                    <a:off x="6802954" y="-25415"/>
                    <a:ext cx="327397" cy="29956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𝑠𝑔</m:t>
                              </m:r>
                            </m:sub>
                          </m:sSub>
                        </m:oMath>
                      </m:oMathPara>
                    </a14:m>
                    <a:endParaRPr kumimoji="1" lang="zh-TW" altLang="en-US" dirty="0"/>
                  </a:p>
                </p:txBody>
              </p:sp>
            </mc:Choice>
            <mc:Fallback xmlns="">
              <p:sp>
                <p:nvSpPr>
                  <p:cNvPr id="57" name="文字方塊 56">
                    <a:extLst>
                      <a:ext uri="{FF2B5EF4-FFF2-40B4-BE49-F238E27FC236}">
                        <a16:creationId xmlns:a16="http://schemas.microsoft.com/office/drawing/2014/main" id="{F6CBAC83-B78E-394B-B4D3-0FBE93B76C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2954" y="-25415"/>
                    <a:ext cx="327397" cy="2995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226" r="-322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91BF9619-AAE3-6142-B93B-A7A4D4E9D137}"/>
                </a:ext>
              </a:extLst>
            </p:cNvPr>
            <p:cNvSpPr/>
            <p:nvPr/>
          </p:nvSpPr>
          <p:spPr>
            <a:xfrm>
              <a:off x="3889260" y="3441587"/>
              <a:ext cx="468428" cy="282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矩形 76">
                  <a:extLst>
                    <a:ext uri="{FF2B5EF4-FFF2-40B4-BE49-F238E27FC236}">
                      <a16:creationId xmlns:a16="http://schemas.microsoft.com/office/drawing/2014/main" id="{3527497F-1875-AF4A-82C0-68F6B076B135}"/>
                    </a:ext>
                  </a:extLst>
                </p:cNvPr>
                <p:cNvSpPr/>
                <p:nvPr/>
              </p:nvSpPr>
              <p:spPr>
                <a:xfrm>
                  <a:off x="3783214" y="5061066"/>
                  <a:ext cx="506885" cy="15363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TW" sz="1200" b="0" dirty="0"/>
                    <a:t>Time </a:t>
                  </a:r>
                  <a14:m>
                    <m:oMath xmlns:m="http://schemas.openxmlformats.org/officeDocument/2006/math">
                      <m:r>
                        <a:rPr kumimoji="1" lang="en-US" altLang="zh-TW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sz="12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kumimoji="1" lang="en-US" altLang="zh-TW" sz="12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kumimoji="1" lang="en-US" altLang="zh-TW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zh-TW" altLang="en-US" sz="1200" dirty="0"/>
                </a:p>
              </p:txBody>
            </p:sp>
          </mc:Choice>
          <mc:Fallback xmlns="">
            <p:sp>
              <p:nvSpPr>
                <p:cNvPr id="77" name="矩形 76">
                  <a:extLst>
                    <a:ext uri="{FF2B5EF4-FFF2-40B4-BE49-F238E27FC236}">
                      <a16:creationId xmlns:a16="http://schemas.microsoft.com/office/drawing/2014/main" id="{3527497F-1875-AF4A-82C0-68F6B076B1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3214" y="5061066"/>
                  <a:ext cx="506885" cy="153639"/>
                </a:xfrm>
                <a:prstGeom prst="rect">
                  <a:avLst/>
                </a:prstGeom>
                <a:blipFill>
                  <a:blip r:embed="rId7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87388D0E-B778-2945-AC3D-80290B3025E4}"/>
                  </a:ext>
                </a:extLst>
              </p:cNvPr>
              <p:cNvSpPr/>
              <p:nvPr/>
            </p:nvSpPr>
            <p:spPr>
              <a:xfrm>
                <a:off x="8688773" y="6566177"/>
                <a:ext cx="84350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kumimoji="1" lang="en-US" altLang="zh-TW" sz="1200" b="0" dirty="0"/>
                  <a:t>Time </a:t>
                </a:r>
                <a14:m>
                  <m:oMath xmlns:m="http://schemas.openxmlformats.org/officeDocument/2006/math">
                    <m:r>
                      <a:rPr kumimoji="1" lang="en-US" altLang="zh-TW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1200" i="1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kumimoji="1" lang="en-US" altLang="zh-TW" sz="1200" i="1">
                        <a:latin typeface="Cambria Math" panose="02040503050406030204" pitchFamily="18" charset="0"/>
                      </a:rPr>
                      <m:t>s</m:t>
                    </m:r>
                    <m:r>
                      <a:rPr kumimoji="1" lang="en-US" altLang="zh-TW" sz="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87388D0E-B778-2945-AC3D-80290B302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773" y="6566177"/>
                <a:ext cx="843501" cy="276999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群組 81">
            <a:extLst>
              <a:ext uri="{FF2B5EF4-FFF2-40B4-BE49-F238E27FC236}">
                <a16:creationId xmlns:a16="http://schemas.microsoft.com/office/drawing/2014/main" id="{ECA59E69-3492-9D48-A708-2E64A0AE6A30}"/>
              </a:ext>
            </a:extLst>
          </p:cNvPr>
          <p:cNvGrpSpPr/>
          <p:nvPr/>
        </p:nvGrpSpPr>
        <p:grpSpPr>
          <a:xfrm>
            <a:off x="8000592" y="285011"/>
            <a:ext cx="1671637" cy="487848"/>
            <a:chOff x="5176487" y="1644499"/>
            <a:chExt cx="1671637" cy="487848"/>
          </a:xfrm>
        </p:grpSpPr>
        <p:sp>
          <p:nvSpPr>
            <p:cNvPr id="83" name="橢圓 82">
              <a:extLst>
                <a:ext uri="{FF2B5EF4-FFF2-40B4-BE49-F238E27FC236}">
                  <a16:creationId xmlns:a16="http://schemas.microsoft.com/office/drawing/2014/main" id="{55639F2B-870B-AF4F-8D5C-0BB1D79350AB}"/>
                </a:ext>
              </a:extLst>
            </p:cNvPr>
            <p:cNvSpPr/>
            <p:nvPr/>
          </p:nvSpPr>
          <p:spPr>
            <a:xfrm>
              <a:off x="5176487" y="1644499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>
              <a:glow rad="317500">
                <a:schemeClr val="accent3"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84" name="橢圓 83">
              <a:extLst>
                <a:ext uri="{FF2B5EF4-FFF2-40B4-BE49-F238E27FC236}">
                  <a16:creationId xmlns:a16="http://schemas.microsoft.com/office/drawing/2014/main" id="{2032471E-B6F6-FD45-85C1-3C4E67BDF395}"/>
                </a:ext>
              </a:extLst>
            </p:cNvPr>
            <p:cNvSpPr/>
            <p:nvPr/>
          </p:nvSpPr>
          <p:spPr>
            <a:xfrm>
              <a:off x="5829292" y="16583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5" name="橢圓 84">
              <a:extLst>
                <a:ext uri="{FF2B5EF4-FFF2-40B4-BE49-F238E27FC236}">
                  <a16:creationId xmlns:a16="http://schemas.microsoft.com/office/drawing/2014/main" id="{949728B5-F442-B645-B5F0-EFC6315B33D6}"/>
                </a:ext>
              </a:extLst>
            </p:cNvPr>
            <p:cNvSpPr/>
            <p:nvPr/>
          </p:nvSpPr>
          <p:spPr>
            <a:xfrm>
              <a:off x="5981692" y="181076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6" name="橢圓 85">
              <a:extLst>
                <a:ext uri="{FF2B5EF4-FFF2-40B4-BE49-F238E27FC236}">
                  <a16:creationId xmlns:a16="http://schemas.microsoft.com/office/drawing/2014/main" id="{FD2A1150-F54C-C845-B01C-228DAEBBCE1B}"/>
                </a:ext>
              </a:extLst>
            </p:cNvPr>
            <p:cNvSpPr/>
            <p:nvPr/>
          </p:nvSpPr>
          <p:spPr>
            <a:xfrm>
              <a:off x="6143616" y="17583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7" name="橢圓 86">
              <a:extLst>
                <a:ext uri="{FF2B5EF4-FFF2-40B4-BE49-F238E27FC236}">
                  <a16:creationId xmlns:a16="http://schemas.microsoft.com/office/drawing/2014/main" id="{9E174E2F-7998-E84E-8272-54C9037E00CF}"/>
                </a:ext>
              </a:extLst>
            </p:cNvPr>
            <p:cNvSpPr/>
            <p:nvPr/>
          </p:nvSpPr>
          <p:spPr>
            <a:xfrm>
              <a:off x="6315068" y="187267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8" name="橢圓 87">
              <a:extLst>
                <a:ext uri="{FF2B5EF4-FFF2-40B4-BE49-F238E27FC236}">
                  <a16:creationId xmlns:a16="http://schemas.microsoft.com/office/drawing/2014/main" id="{A2F74071-9E5D-F648-8BA6-CDB01580FFC4}"/>
                </a:ext>
              </a:extLst>
            </p:cNvPr>
            <p:cNvSpPr/>
            <p:nvPr/>
          </p:nvSpPr>
          <p:spPr>
            <a:xfrm>
              <a:off x="6043601" y="167264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9" name="橢圓 88">
              <a:extLst>
                <a:ext uri="{FF2B5EF4-FFF2-40B4-BE49-F238E27FC236}">
                  <a16:creationId xmlns:a16="http://schemas.microsoft.com/office/drawing/2014/main" id="{AB809289-6D4D-C74C-805A-0323FD4598AF}"/>
                </a:ext>
              </a:extLst>
            </p:cNvPr>
            <p:cNvSpPr/>
            <p:nvPr/>
          </p:nvSpPr>
          <p:spPr>
            <a:xfrm>
              <a:off x="5700695" y="1715506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0" name="橢圓 89">
              <a:extLst>
                <a:ext uri="{FF2B5EF4-FFF2-40B4-BE49-F238E27FC236}">
                  <a16:creationId xmlns:a16="http://schemas.microsoft.com/office/drawing/2014/main" id="{20012E4D-8B62-4340-B35C-415C318CA40B}"/>
                </a:ext>
              </a:extLst>
            </p:cNvPr>
            <p:cNvSpPr/>
            <p:nvPr/>
          </p:nvSpPr>
          <p:spPr>
            <a:xfrm>
              <a:off x="5686409" y="187267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91" name="橢圓 90">
            <a:extLst>
              <a:ext uri="{FF2B5EF4-FFF2-40B4-BE49-F238E27FC236}">
                <a16:creationId xmlns:a16="http://schemas.microsoft.com/office/drawing/2014/main" id="{AF51089A-0711-0448-9CDF-2DF9578E0D82}"/>
              </a:ext>
            </a:extLst>
          </p:cNvPr>
          <p:cNvSpPr/>
          <p:nvPr/>
        </p:nvSpPr>
        <p:spPr>
          <a:xfrm>
            <a:off x="9005817" y="551283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2" name="橢圓 91">
            <a:extLst>
              <a:ext uri="{FF2B5EF4-FFF2-40B4-BE49-F238E27FC236}">
                <a16:creationId xmlns:a16="http://schemas.microsoft.com/office/drawing/2014/main" id="{FAA554F0-EE02-1142-B772-F711AF360BD5}"/>
              </a:ext>
            </a:extLst>
          </p:cNvPr>
          <p:cNvSpPr/>
          <p:nvPr/>
        </p:nvSpPr>
        <p:spPr>
          <a:xfrm>
            <a:off x="8315249" y="489367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3" name="橢圓 92">
            <a:extLst>
              <a:ext uri="{FF2B5EF4-FFF2-40B4-BE49-F238E27FC236}">
                <a16:creationId xmlns:a16="http://schemas.microsoft.com/office/drawing/2014/main" id="{01232EFF-B8E7-744F-9FBB-EAF650CB5E70}"/>
              </a:ext>
            </a:extLst>
          </p:cNvPr>
          <p:cNvSpPr/>
          <p:nvPr/>
        </p:nvSpPr>
        <p:spPr>
          <a:xfrm>
            <a:off x="8681966" y="570329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94" name="直線箭頭接點 93">
            <a:extLst>
              <a:ext uri="{FF2B5EF4-FFF2-40B4-BE49-F238E27FC236}">
                <a16:creationId xmlns:a16="http://schemas.microsoft.com/office/drawing/2014/main" id="{F14FB077-9928-A448-8C3E-18FFE142E675}"/>
              </a:ext>
            </a:extLst>
          </p:cNvPr>
          <p:cNvCxnSpPr>
            <a:cxnSpLocks/>
          </p:cNvCxnSpPr>
          <p:nvPr/>
        </p:nvCxnSpPr>
        <p:spPr>
          <a:xfrm>
            <a:off x="7062017" y="513182"/>
            <a:ext cx="1253232" cy="11005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FAD3370E-C5B6-644B-8135-2463F1A55985}"/>
                  </a:ext>
                </a:extLst>
              </p:cNvPr>
              <p:cNvSpPr txBox="1"/>
              <p:nvPr/>
            </p:nvSpPr>
            <p:spPr>
              <a:xfrm>
                <a:off x="6593427" y="217118"/>
                <a:ext cx="53711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FAD3370E-C5B6-644B-8135-2463F1A55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427" y="217118"/>
                <a:ext cx="537118" cy="490199"/>
              </a:xfrm>
              <a:prstGeom prst="rect">
                <a:avLst/>
              </a:prstGeom>
              <a:blipFill>
                <a:blip r:embed="rId18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直線箭頭接點 95">
            <a:extLst>
              <a:ext uri="{FF2B5EF4-FFF2-40B4-BE49-F238E27FC236}">
                <a16:creationId xmlns:a16="http://schemas.microsoft.com/office/drawing/2014/main" id="{8FA92307-6F18-274D-A4A2-A2BA80664E78}"/>
              </a:ext>
            </a:extLst>
          </p:cNvPr>
          <p:cNvCxnSpPr>
            <a:cxnSpLocks/>
          </p:cNvCxnSpPr>
          <p:nvPr/>
        </p:nvCxnSpPr>
        <p:spPr>
          <a:xfrm>
            <a:off x="7211063" y="507401"/>
            <a:ext cx="3589507" cy="5813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A764CFC-2C99-B943-A8C3-0A9A58E8982A}"/>
              </a:ext>
            </a:extLst>
          </p:cNvPr>
          <p:cNvSpPr txBox="1"/>
          <p:nvPr/>
        </p:nvSpPr>
        <p:spPr>
          <a:xfrm>
            <a:off x="10412708" y="16713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z</a:t>
            </a:r>
            <a:endParaRPr kumimoji="1" lang="zh-TW" altLang="en-US" dirty="0"/>
          </a:p>
        </p:txBody>
      </p:sp>
      <p:cxnSp>
        <p:nvCxnSpPr>
          <p:cNvPr id="97" name="直線箭頭接點 96">
            <a:extLst>
              <a:ext uri="{FF2B5EF4-FFF2-40B4-BE49-F238E27FC236}">
                <a16:creationId xmlns:a16="http://schemas.microsoft.com/office/drawing/2014/main" id="{70849ECB-4CC2-E64F-81F6-3FD5F42FCEAB}"/>
              </a:ext>
            </a:extLst>
          </p:cNvPr>
          <p:cNvCxnSpPr>
            <a:cxnSpLocks/>
          </p:cNvCxnSpPr>
          <p:nvPr/>
        </p:nvCxnSpPr>
        <p:spPr>
          <a:xfrm flipV="1">
            <a:off x="7857256" y="245469"/>
            <a:ext cx="1988571" cy="547054"/>
          </a:xfrm>
          <a:prstGeom prst="straightConnector1">
            <a:avLst/>
          </a:prstGeom>
          <a:ln w="254000">
            <a:solidFill>
              <a:schemeClr val="accent2">
                <a:alpha val="60000"/>
              </a:schemeClr>
            </a:solidFill>
            <a:prstDash val="solid"/>
            <a:tailEnd type="stealth" w="sm" len="sm"/>
          </a:ln>
          <a:effectLst>
            <a:glow rad="127000">
              <a:schemeClr val="accent2">
                <a:lumMod val="75000"/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DC48093-CFF6-8949-A221-95C6A278BC9E}"/>
              </a:ext>
            </a:extLst>
          </p:cNvPr>
          <p:cNvSpPr txBox="1"/>
          <p:nvPr/>
        </p:nvSpPr>
        <p:spPr>
          <a:xfrm>
            <a:off x="2686050" y="66294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B15D101-E3B8-EF4A-AD2F-8559519615BA}"/>
              </a:ext>
            </a:extLst>
          </p:cNvPr>
          <p:cNvGrpSpPr/>
          <p:nvPr/>
        </p:nvGrpSpPr>
        <p:grpSpPr>
          <a:xfrm>
            <a:off x="629024" y="1377358"/>
            <a:ext cx="4063332" cy="3937599"/>
            <a:chOff x="629024" y="1377358"/>
            <a:chExt cx="4063332" cy="3937599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39B0849E-FF76-4842-9D2E-846FD80F63E3}"/>
                </a:ext>
              </a:extLst>
            </p:cNvPr>
            <p:cNvGrpSpPr/>
            <p:nvPr/>
          </p:nvGrpSpPr>
          <p:grpSpPr>
            <a:xfrm>
              <a:off x="746834" y="1377358"/>
              <a:ext cx="3945522" cy="3937599"/>
              <a:chOff x="1262154" y="1048739"/>
              <a:chExt cx="2505598" cy="2515845"/>
            </a:xfrm>
          </p:grpSpPr>
          <p:grpSp>
            <p:nvGrpSpPr>
              <p:cNvPr id="40" name="群組 39">
                <a:extLst>
                  <a:ext uri="{FF2B5EF4-FFF2-40B4-BE49-F238E27FC236}">
                    <a16:creationId xmlns:a16="http://schemas.microsoft.com/office/drawing/2014/main" id="{019A98EA-FF83-B04E-8F94-FAB6CE30F7BE}"/>
                  </a:ext>
                </a:extLst>
              </p:cNvPr>
              <p:cNvGrpSpPr/>
              <p:nvPr/>
            </p:nvGrpSpPr>
            <p:grpSpPr>
              <a:xfrm>
                <a:off x="1262154" y="1048739"/>
                <a:ext cx="1965921" cy="2515845"/>
                <a:chOff x="7942374" y="3127718"/>
                <a:chExt cx="3099758" cy="358428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文字方塊 40">
                      <a:extLst>
                        <a:ext uri="{FF2B5EF4-FFF2-40B4-BE49-F238E27FC236}">
                          <a16:creationId xmlns:a16="http://schemas.microsoft.com/office/drawing/2014/main" id="{66095221-2CB8-244B-B523-BF1D1EE56F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84912" y="4344677"/>
                      <a:ext cx="846899" cy="6983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1"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1"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TW" altLang="en-US" sz="24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文字方塊 40">
                      <a:extLst>
                        <a:ext uri="{FF2B5EF4-FFF2-40B4-BE49-F238E27FC236}">
                          <a16:creationId xmlns:a16="http://schemas.microsoft.com/office/drawing/2014/main" id="{66095221-2CB8-244B-B523-BF1D1EE56F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84912" y="4344677"/>
                      <a:ext cx="846899" cy="698378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文字方塊 41">
                      <a:extLst>
                        <a:ext uri="{FF2B5EF4-FFF2-40B4-BE49-F238E27FC236}">
                          <a16:creationId xmlns:a16="http://schemas.microsoft.com/office/drawing/2014/main" id="{E1D3791D-11B3-D447-A31B-969AAD4BF1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13470" y="4121152"/>
                      <a:ext cx="728662" cy="5261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TW" sz="24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TW" sz="2400" b="0" i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kumimoji="1" lang="en-US" altLang="zh-TW" sz="24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TW" alt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文字方塊 41">
                      <a:extLst>
                        <a:ext uri="{FF2B5EF4-FFF2-40B4-BE49-F238E27FC236}">
                          <a16:creationId xmlns:a16="http://schemas.microsoft.com/office/drawing/2014/main" id="{E1D3791D-11B3-D447-A31B-969AAD4BF15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13470" y="4121152"/>
                      <a:ext cx="728662" cy="52618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3" name="橢圓 42">
                  <a:extLst>
                    <a:ext uri="{FF2B5EF4-FFF2-40B4-BE49-F238E27FC236}">
                      <a16:creationId xmlns:a16="http://schemas.microsoft.com/office/drawing/2014/main" id="{4D16D668-CC5C-084A-8AAF-8E6954803985}"/>
                    </a:ext>
                  </a:extLst>
                </p:cNvPr>
                <p:cNvSpPr/>
                <p:nvPr/>
              </p:nvSpPr>
              <p:spPr>
                <a:xfrm>
                  <a:off x="7967773" y="5929657"/>
                  <a:ext cx="241300" cy="2159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cxnSp>
              <p:nvCxnSpPr>
                <p:cNvPr id="44" name="直線接點 43">
                  <a:extLst>
                    <a:ext uri="{FF2B5EF4-FFF2-40B4-BE49-F238E27FC236}">
                      <a16:creationId xmlns:a16="http://schemas.microsoft.com/office/drawing/2014/main" id="{8D8F8E8F-5D09-EB47-808A-1B60BDB16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42374" y="6188420"/>
                  <a:ext cx="1063625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接點 44">
                  <a:extLst>
                    <a:ext uri="{FF2B5EF4-FFF2-40B4-BE49-F238E27FC236}">
                      <a16:creationId xmlns:a16="http://schemas.microsoft.com/office/drawing/2014/main" id="{12BED40C-D3D4-8A49-9C0E-5E811B6481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2686" y="3540474"/>
                  <a:ext cx="1063625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接點 46">
                  <a:extLst>
                    <a:ext uri="{FF2B5EF4-FFF2-40B4-BE49-F238E27FC236}">
                      <a16:creationId xmlns:a16="http://schemas.microsoft.com/office/drawing/2014/main" id="{EAB1AE97-03D6-0343-9837-6A46EAADE2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96586" y="5450232"/>
                  <a:ext cx="1063625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橢圓 47">
                  <a:extLst>
                    <a:ext uri="{FF2B5EF4-FFF2-40B4-BE49-F238E27FC236}">
                      <a16:creationId xmlns:a16="http://schemas.microsoft.com/office/drawing/2014/main" id="{EE58B5A5-2838-6C4E-B836-F54914102EBE}"/>
                    </a:ext>
                  </a:extLst>
                </p:cNvPr>
                <p:cNvSpPr/>
                <p:nvPr/>
              </p:nvSpPr>
              <p:spPr>
                <a:xfrm>
                  <a:off x="8234475" y="5910605"/>
                  <a:ext cx="241300" cy="2159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49" name="橢圓 48">
                  <a:extLst>
                    <a:ext uri="{FF2B5EF4-FFF2-40B4-BE49-F238E27FC236}">
                      <a16:creationId xmlns:a16="http://schemas.microsoft.com/office/drawing/2014/main" id="{DC3BBAE4-F122-9C40-B41B-2C813CBCAE91}"/>
                    </a:ext>
                  </a:extLst>
                </p:cNvPr>
                <p:cNvSpPr/>
                <p:nvPr/>
              </p:nvSpPr>
              <p:spPr>
                <a:xfrm>
                  <a:off x="8520225" y="5910604"/>
                  <a:ext cx="241300" cy="2159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50" name="橢圓 49">
                  <a:extLst>
                    <a:ext uri="{FF2B5EF4-FFF2-40B4-BE49-F238E27FC236}">
                      <a16:creationId xmlns:a16="http://schemas.microsoft.com/office/drawing/2014/main" id="{38C5BF27-23DD-B449-9497-3DEC37870BFB}"/>
                    </a:ext>
                  </a:extLst>
                </p:cNvPr>
                <p:cNvSpPr/>
                <p:nvPr/>
              </p:nvSpPr>
              <p:spPr>
                <a:xfrm>
                  <a:off x="8805978" y="5896318"/>
                  <a:ext cx="241300" cy="2159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cxnSp>
              <p:nvCxnSpPr>
                <p:cNvPr id="51" name="直線箭頭接點 50">
                  <a:extLst>
                    <a:ext uri="{FF2B5EF4-FFF2-40B4-BE49-F238E27FC236}">
                      <a16:creationId xmlns:a16="http://schemas.microsoft.com/office/drawing/2014/main" id="{3201D22C-4043-A64D-82C3-E2449F5FEF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74186" y="3156295"/>
                  <a:ext cx="1230312" cy="3032125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prstDash val="sysDot"/>
                  <a:headEnd w="sm" len="sm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接點 51">
                  <a:extLst>
                    <a:ext uri="{FF2B5EF4-FFF2-40B4-BE49-F238E27FC236}">
                      <a16:creationId xmlns:a16="http://schemas.microsoft.com/office/drawing/2014/main" id="{D4B357F1-6CCD-E64B-83A5-EE26C58584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2686" y="3156295"/>
                  <a:ext cx="106362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接點 52">
                  <a:extLst>
                    <a:ext uri="{FF2B5EF4-FFF2-40B4-BE49-F238E27FC236}">
                      <a16:creationId xmlns:a16="http://schemas.microsoft.com/office/drawing/2014/main" id="{E40E656B-ABAF-6048-835D-B95A85FEA8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10784" y="3337269"/>
                  <a:ext cx="106362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文字方塊 53">
                      <a:extLst>
                        <a:ext uri="{FF2B5EF4-FFF2-40B4-BE49-F238E27FC236}">
                          <a16:creationId xmlns:a16="http://schemas.microsoft.com/office/drawing/2014/main" id="{509B0F7E-8DB1-094B-9E5F-5BF56ED33E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01377" y="3188061"/>
                      <a:ext cx="287002" cy="29841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TW" altLang="en-US" dirty="0"/>
                    </a:p>
                  </p:txBody>
                </p:sp>
              </mc:Choice>
              <mc:Fallback xmlns="">
                <p:sp>
                  <p:nvSpPr>
                    <p:cNvPr id="54" name="文字方塊 53">
                      <a:extLst>
                        <a:ext uri="{FF2B5EF4-FFF2-40B4-BE49-F238E27FC236}">
                          <a16:creationId xmlns:a16="http://schemas.microsoft.com/office/drawing/2014/main" id="{509B0F7E-8DB1-094B-9E5F-5BF56ED33E6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01377" y="3188061"/>
                      <a:ext cx="287002" cy="29841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6667" r="-4167" b="-1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文字方塊 54">
                      <a:extLst>
                        <a:ext uri="{FF2B5EF4-FFF2-40B4-BE49-F238E27FC236}">
                          <a16:creationId xmlns:a16="http://schemas.microsoft.com/office/drawing/2014/main" id="{381CA079-92F9-A54A-86A0-E0B38EDB05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22996" y="3242059"/>
                      <a:ext cx="26943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TW" altLang="en-US" dirty="0"/>
                    </a:p>
                  </p:txBody>
                </p:sp>
              </mc:Choice>
              <mc:Fallback xmlns="">
                <p:sp>
                  <p:nvSpPr>
                    <p:cNvPr id="55" name="文字方塊 54">
                      <a:extLst>
                        <a:ext uri="{FF2B5EF4-FFF2-40B4-BE49-F238E27FC236}">
                          <a16:creationId xmlns:a16="http://schemas.microsoft.com/office/drawing/2014/main" id="{381CA079-92F9-A54A-86A0-E0B38EDB05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22996" y="3242059"/>
                      <a:ext cx="269433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81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6" name="直線箭頭接點 55">
                  <a:extLst>
                    <a:ext uri="{FF2B5EF4-FFF2-40B4-BE49-F238E27FC236}">
                      <a16:creationId xmlns:a16="http://schemas.microsoft.com/office/drawing/2014/main" id="{195B696C-29FF-E549-93D2-CF29A658D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88379" y="3127718"/>
                  <a:ext cx="0" cy="432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箭頭接點 57">
                  <a:extLst>
                    <a:ext uri="{FF2B5EF4-FFF2-40B4-BE49-F238E27FC236}">
                      <a16:creationId xmlns:a16="http://schemas.microsoft.com/office/drawing/2014/main" id="{306CBCFB-6436-4C4B-B5A9-FFEB1220E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308708" y="3294407"/>
                  <a:ext cx="0" cy="26035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文字方塊 59">
                      <a:extLst>
                        <a:ext uri="{FF2B5EF4-FFF2-40B4-BE49-F238E27FC236}">
                          <a16:creationId xmlns:a16="http://schemas.microsoft.com/office/drawing/2014/main" id="{6B503D4D-CAF0-DB4E-A7F5-609AFEC097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677" y="6250335"/>
                      <a:ext cx="588494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kumimoji="1" lang="zh-TW" altLang="en-US" sz="3000" dirty="0"/>
                    </a:p>
                  </p:txBody>
                </p:sp>
              </mc:Choice>
              <mc:Fallback xmlns="">
                <p:sp>
                  <p:nvSpPr>
                    <p:cNvPr id="60" name="文字方塊 59">
                      <a:extLst>
                        <a:ext uri="{FF2B5EF4-FFF2-40B4-BE49-F238E27FC236}">
                          <a16:creationId xmlns:a16="http://schemas.microsoft.com/office/drawing/2014/main" id="{6B503D4D-CAF0-DB4E-A7F5-609AFEC0979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677" y="6250335"/>
                      <a:ext cx="588494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8750" r="-18750" b="-170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文字方塊 66">
                      <a:extLst>
                        <a:ext uri="{FF2B5EF4-FFF2-40B4-BE49-F238E27FC236}">
                          <a16:creationId xmlns:a16="http://schemas.microsoft.com/office/drawing/2014/main" id="{09800C7B-A0B3-4E4C-8332-E198B9F3A1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08708" y="5464519"/>
                      <a:ext cx="53206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kumimoji="1" lang="zh-TW" altLang="en-US" sz="3000" dirty="0"/>
                    </a:p>
                  </p:txBody>
                </p:sp>
              </mc:Choice>
              <mc:Fallback xmlns="">
                <p:sp>
                  <p:nvSpPr>
                    <p:cNvPr id="67" name="文字方塊 66">
                      <a:extLst>
                        <a:ext uri="{FF2B5EF4-FFF2-40B4-BE49-F238E27FC236}">
                          <a16:creationId xmlns:a16="http://schemas.microsoft.com/office/drawing/2014/main" id="{09800C7B-A0B3-4E4C-8332-E198B9F3A18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08708" y="5464519"/>
                      <a:ext cx="532069" cy="461665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3256" r="-20930" b="-170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文字方塊 69">
                      <a:extLst>
                        <a:ext uri="{FF2B5EF4-FFF2-40B4-BE49-F238E27FC236}">
                          <a16:creationId xmlns:a16="http://schemas.microsoft.com/office/drawing/2014/main" id="{231212C2-44D9-1141-936E-7AA6D1B492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05067" y="3439102"/>
                      <a:ext cx="54547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kumimoji="1" lang="zh-TW" altLang="en-US" sz="3000" dirty="0"/>
                    </a:p>
                  </p:txBody>
                </p:sp>
              </mc:Choice>
              <mc:Fallback xmlns="">
                <p:sp>
                  <p:nvSpPr>
                    <p:cNvPr id="70" name="文字方塊 69">
                      <a:extLst>
                        <a:ext uri="{FF2B5EF4-FFF2-40B4-BE49-F238E27FC236}">
                          <a16:creationId xmlns:a16="http://schemas.microsoft.com/office/drawing/2014/main" id="{231212C2-44D9-1141-936E-7AA6D1B4925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05067" y="3439102"/>
                      <a:ext cx="545470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23256" r="-23256" b="-1951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文字方塊 70">
                      <a:extLst>
                        <a:ext uri="{FF2B5EF4-FFF2-40B4-BE49-F238E27FC236}">
                          <a16:creationId xmlns:a16="http://schemas.microsoft.com/office/drawing/2014/main" id="{71A9A5DF-E4E1-6F4D-A871-B780BCE758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22587" y="5902650"/>
                      <a:ext cx="384015" cy="5690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TW" sz="24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4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zh-TW" sz="24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𝑠𝑔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TW" alt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文字方塊 70">
                      <a:extLst>
                        <a:ext uri="{FF2B5EF4-FFF2-40B4-BE49-F238E27FC236}">
                          <a16:creationId xmlns:a16="http://schemas.microsoft.com/office/drawing/2014/main" id="{71A9A5DF-E4E1-6F4D-A871-B780BCE758C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22587" y="5902650"/>
                      <a:ext cx="384015" cy="569026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16129" r="-2580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8" name="橢圓 77">
                <a:extLst>
                  <a:ext uri="{FF2B5EF4-FFF2-40B4-BE49-F238E27FC236}">
                    <a16:creationId xmlns:a16="http://schemas.microsoft.com/office/drawing/2014/main" id="{7D922A20-662B-7F43-A8F6-65EFF9E51006}"/>
                  </a:ext>
                </a:extLst>
              </p:cNvPr>
              <p:cNvSpPr/>
              <p:nvPr/>
            </p:nvSpPr>
            <p:spPr>
              <a:xfrm rot="20322610">
                <a:off x="1541584" y="2766381"/>
                <a:ext cx="1389766" cy="311263"/>
              </a:xfrm>
              <a:prstGeom prst="ellipse">
                <a:avLst/>
              </a:prstGeom>
              <a:solidFill>
                <a:schemeClr val="accent4">
                  <a:lumMod val="75000"/>
                  <a:alpha val="30000"/>
                </a:schemeClr>
              </a:solidFill>
              <a:ln>
                <a:noFill/>
              </a:ln>
              <a:effectLst>
                <a:glow rad="127000">
                  <a:schemeClr val="accent4">
                    <a:lumMod val="60000"/>
                    <a:lumOff val="40000"/>
                    <a:alpha val="8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cxnSp>
            <p:nvCxnSpPr>
              <p:cNvPr id="79" name="直線箭頭接點 78">
                <a:extLst>
                  <a:ext uri="{FF2B5EF4-FFF2-40B4-BE49-F238E27FC236}">
                    <a16:creationId xmlns:a16="http://schemas.microsoft.com/office/drawing/2014/main" id="{3AA66338-4285-C64F-92F4-B15ED5BB0D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01339" y="1252331"/>
                <a:ext cx="337496" cy="1320299"/>
              </a:xfrm>
              <a:prstGeom prst="straightConnector1">
                <a:avLst/>
              </a:prstGeom>
              <a:ln w="127000">
                <a:solidFill>
                  <a:schemeClr val="accent2">
                    <a:alpha val="60000"/>
                  </a:schemeClr>
                </a:solidFill>
                <a:prstDash val="solid"/>
                <a:headEnd type="stealth" w="sm" len="sm"/>
                <a:tailEnd type="stealth" w="sm" len="sm"/>
              </a:ln>
              <a:effectLst>
                <a:glow rad="127000">
                  <a:schemeClr val="accent2">
                    <a:lumMod val="75000"/>
                    <a:alpha val="5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文字方塊 79">
                    <a:extLst>
                      <a:ext uri="{FF2B5EF4-FFF2-40B4-BE49-F238E27FC236}">
                        <a16:creationId xmlns:a16="http://schemas.microsoft.com/office/drawing/2014/main" id="{66017310-FDA2-E644-8B18-3254E46DD8FD}"/>
                      </a:ext>
                    </a:extLst>
                  </p:cNvPr>
                  <p:cNvSpPr txBox="1"/>
                  <p:nvPr/>
                </p:nvSpPr>
                <p:spPr>
                  <a:xfrm>
                    <a:off x="2974330" y="2863422"/>
                    <a:ext cx="793422" cy="2995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TW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𝑒𝑔</m:t>
                              </m:r>
                            </m:sub>
                          </m:sSub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≈0</m:t>
                          </m:r>
                        </m:oMath>
                      </m:oMathPara>
                    </a14:m>
                    <a:endParaRPr kumimoji="1" lang="zh-TW" altLang="en-US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文字方塊 79">
                    <a:extLst>
                      <a:ext uri="{FF2B5EF4-FFF2-40B4-BE49-F238E27FC236}">
                        <a16:creationId xmlns:a16="http://schemas.microsoft.com/office/drawing/2014/main" id="{66017310-FDA2-E644-8B18-3254E46DD8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4330" y="2863422"/>
                    <a:ext cx="793422" cy="29956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1" name="手繪多邊形 80">
                <a:extLst>
                  <a:ext uri="{FF2B5EF4-FFF2-40B4-BE49-F238E27FC236}">
                    <a16:creationId xmlns:a16="http://schemas.microsoft.com/office/drawing/2014/main" id="{F55BD082-F34D-4446-B47E-76BB77CE286C}"/>
                  </a:ext>
                </a:extLst>
              </p:cNvPr>
              <p:cNvSpPr/>
              <p:nvPr/>
            </p:nvSpPr>
            <p:spPr>
              <a:xfrm rot="20865028">
                <a:off x="3244589" y="2615940"/>
                <a:ext cx="428873" cy="351348"/>
              </a:xfrm>
              <a:custGeom>
                <a:avLst/>
                <a:gdLst>
                  <a:gd name="connsiteX0" fmla="*/ 16497 w 1030909"/>
                  <a:gd name="connsiteY0" fmla="*/ 0 h 1071563"/>
                  <a:gd name="connsiteX1" fmla="*/ 16497 w 1030909"/>
                  <a:gd name="connsiteY1" fmla="*/ 157163 h 1071563"/>
                  <a:gd name="connsiteX2" fmla="*/ 187947 w 1030909"/>
                  <a:gd name="connsiteY2" fmla="*/ 128588 h 1071563"/>
                  <a:gd name="connsiteX3" fmla="*/ 145084 w 1030909"/>
                  <a:gd name="connsiteY3" fmla="*/ 300038 h 1071563"/>
                  <a:gd name="connsiteX4" fmla="*/ 316534 w 1030909"/>
                  <a:gd name="connsiteY4" fmla="*/ 242888 h 1071563"/>
                  <a:gd name="connsiteX5" fmla="*/ 302247 w 1030909"/>
                  <a:gd name="connsiteY5" fmla="*/ 428625 h 1071563"/>
                  <a:gd name="connsiteX6" fmla="*/ 445122 w 1030909"/>
                  <a:gd name="connsiteY6" fmla="*/ 385763 h 1071563"/>
                  <a:gd name="connsiteX7" fmla="*/ 430834 w 1030909"/>
                  <a:gd name="connsiteY7" fmla="*/ 557213 h 1071563"/>
                  <a:gd name="connsiteX8" fmla="*/ 587997 w 1030909"/>
                  <a:gd name="connsiteY8" fmla="*/ 542925 h 1071563"/>
                  <a:gd name="connsiteX9" fmla="*/ 587997 w 1030909"/>
                  <a:gd name="connsiteY9" fmla="*/ 714375 h 1071563"/>
                  <a:gd name="connsiteX10" fmla="*/ 745159 w 1030909"/>
                  <a:gd name="connsiteY10" fmla="*/ 685800 h 1071563"/>
                  <a:gd name="connsiteX11" fmla="*/ 716584 w 1030909"/>
                  <a:gd name="connsiteY11" fmla="*/ 842963 h 1071563"/>
                  <a:gd name="connsiteX12" fmla="*/ 902322 w 1030909"/>
                  <a:gd name="connsiteY12" fmla="*/ 814388 h 1071563"/>
                  <a:gd name="connsiteX13" fmla="*/ 845172 w 1030909"/>
                  <a:gd name="connsiteY13" fmla="*/ 985838 h 1071563"/>
                  <a:gd name="connsiteX14" fmla="*/ 959472 w 1030909"/>
                  <a:gd name="connsiteY14" fmla="*/ 985838 h 1071563"/>
                  <a:gd name="connsiteX15" fmla="*/ 1030909 w 1030909"/>
                  <a:gd name="connsiteY15" fmla="*/ 1071563 h 1071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0909" h="1071563">
                    <a:moveTo>
                      <a:pt x="16497" y="0"/>
                    </a:moveTo>
                    <a:cubicBezTo>
                      <a:pt x="2209" y="67866"/>
                      <a:pt x="-12078" y="135732"/>
                      <a:pt x="16497" y="157163"/>
                    </a:cubicBezTo>
                    <a:cubicBezTo>
                      <a:pt x="45072" y="178594"/>
                      <a:pt x="166516" y="104776"/>
                      <a:pt x="187947" y="128588"/>
                    </a:cubicBezTo>
                    <a:cubicBezTo>
                      <a:pt x="209378" y="152400"/>
                      <a:pt x="123653" y="280988"/>
                      <a:pt x="145084" y="300038"/>
                    </a:cubicBezTo>
                    <a:cubicBezTo>
                      <a:pt x="166515" y="319088"/>
                      <a:pt x="290340" y="221457"/>
                      <a:pt x="316534" y="242888"/>
                    </a:cubicBezTo>
                    <a:cubicBezTo>
                      <a:pt x="342728" y="264319"/>
                      <a:pt x="280816" y="404813"/>
                      <a:pt x="302247" y="428625"/>
                    </a:cubicBezTo>
                    <a:cubicBezTo>
                      <a:pt x="323678" y="452437"/>
                      <a:pt x="423691" y="364332"/>
                      <a:pt x="445122" y="385763"/>
                    </a:cubicBezTo>
                    <a:cubicBezTo>
                      <a:pt x="466553" y="407194"/>
                      <a:pt x="407022" y="531019"/>
                      <a:pt x="430834" y="557213"/>
                    </a:cubicBezTo>
                    <a:cubicBezTo>
                      <a:pt x="454646" y="583407"/>
                      <a:pt x="561803" y="516731"/>
                      <a:pt x="587997" y="542925"/>
                    </a:cubicBezTo>
                    <a:cubicBezTo>
                      <a:pt x="614191" y="569119"/>
                      <a:pt x="561803" y="690563"/>
                      <a:pt x="587997" y="714375"/>
                    </a:cubicBezTo>
                    <a:cubicBezTo>
                      <a:pt x="614191" y="738187"/>
                      <a:pt x="723728" y="664369"/>
                      <a:pt x="745159" y="685800"/>
                    </a:cubicBezTo>
                    <a:cubicBezTo>
                      <a:pt x="766590" y="707231"/>
                      <a:pt x="690390" y="821532"/>
                      <a:pt x="716584" y="842963"/>
                    </a:cubicBezTo>
                    <a:cubicBezTo>
                      <a:pt x="742778" y="864394"/>
                      <a:pt x="880891" y="790576"/>
                      <a:pt x="902322" y="814388"/>
                    </a:cubicBezTo>
                    <a:cubicBezTo>
                      <a:pt x="923753" y="838200"/>
                      <a:pt x="835647" y="957263"/>
                      <a:pt x="845172" y="985838"/>
                    </a:cubicBezTo>
                    <a:cubicBezTo>
                      <a:pt x="854697" y="1014413"/>
                      <a:pt x="959472" y="985838"/>
                      <a:pt x="959472" y="985838"/>
                    </a:cubicBezTo>
                    <a:cubicBezTo>
                      <a:pt x="990428" y="1000126"/>
                      <a:pt x="1010668" y="1035844"/>
                      <a:pt x="1030909" y="1071563"/>
                    </a:cubicBezTo>
                  </a:path>
                </a:pathLst>
              </a:custGeom>
              <a:noFill/>
              <a:ln w="12700">
                <a:solidFill>
                  <a:schemeClr val="accent4">
                    <a:lumMod val="75000"/>
                  </a:schemeClr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A173DFC4-12B6-CA4C-AA75-03EBC39028B4}"/>
                </a:ext>
              </a:extLst>
            </p:cNvPr>
            <p:cNvSpPr txBox="1"/>
            <p:nvPr/>
          </p:nvSpPr>
          <p:spPr>
            <a:xfrm>
              <a:off x="3172560" y="2887810"/>
              <a:ext cx="1379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Control Field</a:t>
              </a:r>
              <a:endParaRPr kumimoji="1" lang="zh-TW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E577D28D-64A5-BE4C-9C68-CE45EDBCA2C3}"/>
                </a:ext>
              </a:extLst>
            </p:cNvPr>
            <p:cNvSpPr txBox="1"/>
            <p:nvPr/>
          </p:nvSpPr>
          <p:spPr>
            <a:xfrm>
              <a:off x="629024" y="2425619"/>
              <a:ext cx="1240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rgbClr val="FF0000"/>
                  </a:solidFill>
                </a:rPr>
                <a:t>Probe Field</a:t>
              </a:r>
              <a:endParaRPr kumimoji="1"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1" name="文字方塊 60">
              <a:extLst>
                <a:ext uri="{FF2B5EF4-FFF2-40B4-BE49-F238E27FC236}">
                  <a16:creationId xmlns:a16="http://schemas.microsoft.com/office/drawing/2014/main" id="{99788A78-4156-4447-9574-DF099DB7EE47}"/>
                </a:ext>
              </a:extLst>
            </p:cNvPr>
            <p:cNvSpPr txBox="1"/>
            <p:nvPr/>
          </p:nvSpPr>
          <p:spPr>
            <a:xfrm>
              <a:off x="2197807" y="4766225"/>
              <a:ext cx="116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accent4">
                      <a:lumMod val="75000"/>
                    </a:schemeClr>
                  </a:solidFill>
                </a:rPr>
                <a:t>Spin Wave</a:t>
              </a:r>
              <a:endParaRPr kumimoji="1" lang="zh-TW" alt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899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DB8D46-5E07-294E-9E15-ABA8A05CE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-145231"/>
            <a:ext cx="5157787" cy="823912"/>
          </a:xfrm>
        </p:spPr>
        <p:txBody>
          <a:bodyPr>
            <a:normAutofit fontScale="92500"/>
          </a:bodyPr>
          <a:lstStyle/>
          <a:p>
            <a:r>
              <a:rPr kumimoji="1" lang="de-DE" altLang="zh-TW" dirty="0" err="1"/>
              <a:t>Electromagnetically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induced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transparency</a:t>
            </a:r>
            <a:r>
              <a:rPr kumimoji="1" lang="de-DE" altLang="zh-TW" dirty="0"/>
              <a:t> (EIT)-</a:t>
            </a:r>
            <a:r>
              <a:rPr kumimoji="1" lang="de-DE" altLang="zh-TW" dirty="0" err="1"/>
              <a:t>based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quantum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memory</a:t>
            </a:r>
            <a:r>
              <a:rPr kumimoji="1" lang="de-DE" altLang="zh-TW" dirty="0"/>
              <a:t> </a:t>
            </a:r>
            <a:endParaRPr kumimoji="1" lang="zh-TW" altLang="en-US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802E6BB5-0484-0946-B76C-E4BC99003483}"/>
              </a:ext>
            </a:extLst>
          </p:cNvPr>
          <p:cNvGrpSpPr/>
          <p:nvPr/>
        </p:nvGrpSpPr>
        <p:grpSpPr>
          <a:xfrm>
            <a:off x="5216157" y="566631"/>
            <a:ext cx="6442246" cy="6340563"/>
            <a:chOff x="6246245" y="2144596"/>
            <a:chExt cx="5412159" cy="4762598"/>
          </a:xfrm>
        </p:grpSpPr>
        <p:pic>
          <p:nvPicPr>
            <p:cNvPr id="59" name="圖片 58">
              <a:extLst>
                <a:ext uri="{FF2B5EF4-FFF2-40B4-BE49-F238E27FC236}">
                  <a16:creationId xmlns:a16="http://schemas.microsoft.com/office/drawing/2014/main" id="{1266651B-757B-554A-88E1-F52DE6620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2312" y="4374232"/>
              <a:ext cx="5006092" cy="22435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59ACF5C3-CBE1-244A-8870-5B4153503F05}"/>
                    </a:ext>
                  </a:extLst>
                </p:cNvPr>
                <p:cNvSpPr txBox="1"/>
                <p:nvPr/>
              </p:nvSpPr>
              <p:spPr>
                <a:xfrm>
                  <a:off x="8593442" y="6537862"/>
                  <a:ext cx="10679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TW" dirty="0"/>
                    <a:t>Time</a:t>
                  </a:r>
                  <a14:m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59ACF5C3-CBE1-244A-8870-5B4153503F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3442" y="6537862"/>
                  <a:ext cx="106792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960" t="-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字方塊 62">
                  <a:extLst>
                    <a:ext uri="{FF2B5EF4-FFF2-40B4-BE49-F238E27FC236}">
                      <a16:creationId xmlns:a16="http://schemas.microsoft.com/office/drawing/2014/main" id="{212AD6D6-8098-7441-931F-F808F194F450}"/>
                    </a:ext>
                  </a:extLst>
                </p:cNvPr>
                <p:cNvSpPr txBox="1"/>
                <p:nvPr/>
              </p:nvSpPr>
              <p:spPr>
                <a:xfrm rot="16200000">
                  <a:off x="5270753" y="5272992"/>
                  <a:ext cx="23203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TW" b="0" dirty="0"/>
                    <a:t>Rabi Frequency </a:t>
                  </a:r>
                  <a14:m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.)</m:t>
                      </m:r>
                    </m:oMath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63" name="文字方塊 62">
                  <a:extLst>
                    <a:ext uri="{FF2B5EF4-FFF2-40B4-BE49-F238E27FC236}">
                      <a16:creationId xmlns:a16="http://schemas.microsoft.com/office/drawing/2014/main" id="{212AD6D6-8098-7441-931F-F808F194F4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70753" y="5272992"/>
                  <a:ext cx="232031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714" r="-5714" b="-122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5" name="圖片 64">
              <a:extLst>
                <a:ext uri="{FF2B5EF4-FFF2-40B4-BE49-F238E27FC236}">
                  <a16:creationId xmlns:a16="http://schemas.microsoft.com/office/drawing/2014/main" id="{11FA9D72-A11A-7F41-B420-7FA42BC4C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5264" y="2197349"/>
              <a:ext cx="5003139" cy="21768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字方塊 68">
                  <a:extLst>
                    <a:ext uri="{FF2B5EF4-FFF2-40B4-BE49-F238E27FC236}">
                      <a16:creationId xmlns:a16="http://schemas.microsoft.com/office/drawing/2014/main" id="{AD2E3CA3-F348-1E4F-86AE-EE10BBECF541}"/>
                    </a:ext>
                  </a:extLst>
                </p:cNvPr>
                <p:cNvSpPr txBox="1"/>
                <p:nvPr/>
              </p:nvSpPr>
              <p:spPr>
                <a:xfrm rot="16200000">
                  <a:off x="5433808" y="2995246"/>
                  <a:ext cx="20706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TW" b="0" dirty="0"/>
                    <a:t>Control Field </a:t>
                  </a:r>
                  <a14:m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.)</m:t>
                      </m:r>
                    </m:oMath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69" name="文字方塊 68">
                  <a:extLst>
                    <a:ext uri="{FF2B5EF4-FFF2-40B4-BE49-F238E27FC236}">
                      <a16:creationId xmlns:a16="http://schemas.microsoft.com/office/drawing/2014/main" id="{AD2E3CA3-F348-1E4F-86AE-EE10BBECF5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433808" y="2995246"/>
                  <a:ext cx="2070631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778" r="-5556" b="-137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8D0FEE98-9342-BB44-B62C-C0C14280DC57}"/>
              </a:ext>
            </a:extLst>
          </p:cNvPr>
          <p:cNvSpPr txBox="1"/>
          <p:nvPr/>
        </p:nvSpPr>
        <p:spPr>
          <a:xfrm>
            <a:off x="5514975" y="7715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A64B8A56-5DE3-F243-A618-987483B6645E}"/>
              </a:ext>
            </a:extLst>
          </p:cNvPr>
          <p:cNvGrpSpPr/>
          <p:nvPr/>
        </p:nvGrpSpPr>
        <p:grpSpPr>
          <a:xfrm>
            <a:off x="629024" y="1377358"/>
            <a:ext cx="4063332" cy="3937599"/>
            <a:chOff x="629024" y="1377358"/>
            <a:chExt cx="4063332" cy="3937599"/>
          </a:xfrm>
        </p:grpSpPr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9E38431E-3FD6-2E4F-B254-9E2C7A97B9B4}"/>
                </a:ext>
              </a:extLst>
            </p:cNvPr>
            <p:cNvGrpSpPr/>
            <p:nvPr/>
          </p:nvGrpSpPr>
          <p:grpSpPr>
            <a:xfrm>
              <a:off x="746834" y="1377358"/>
              <a:ext cx="3945522" cy="3937599"/>
              <a:chOff x="1262154" y="1048739"/>
              <a:chExt cx="2505598" cy="2515845"/>
            </a:xfrm>
          </p:grpSpPr>
          <p:grpSp>
            <p:nvGrpSpPr>
              <p:cNvPr id="42" name="群組 41">
                <a:extLst>
                  <a:ext uri="{FF2B5EF4-FFF2-40B4-BE49-F238E27FC236}">
                    <a16:creationId xmlns:a16="http://schemas.microsoft.com/office/drawing/2014/main" id="{CE0FD84C-18DA-F04F-AADD-B0FF00F5F1E9}"/>
                  </a:ext>
                </a:extLst>
              </p:cNvPr>
              <p:cNvGrpSpPr/>
              <p:nvPr/>
            </p:nvGrpSpPr>
            <p:grpSpPr>
              <a:xfrm>
                <a:off x="1262154" y="1048739"/>
                <a:ext cx="1965921" cy="2515845"/>
                <a:chOff x="7942374" y="3127718"/>
                <a:chExt cx="3099758" cy="358428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文字方塊 47">
                      <a:extLst>
                        <a:ext uri="{FF2B5EF4-FFF2-40B4-BE49-F238E27FC236}">
                          <a16:creationId xmlns:a16="http://schemas.microsoft.com/office/drawing/2014/main" id="{8D1D36F2-ABD0-614E-8E68-DBDDAF4D64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84912" y="4344677"/>
                      <a:ext cx="846899" cy="6983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1"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1"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TW" altLang="en-US" sz="24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文字方塊 40">
                      <a:extLst>
                        <a:ext uri="{FF2B5EF4-FFF2-40B4-BE49-F238E27FC236}">
                          <a16:creationId xmlns:a16="http://schemas.microsoft.com/office/drawing/2014/main" id="{66095221-2CB8-244B-B523-BF1D1EE56F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84912" y="4344677"/>
                      <a:ext cx="846899" cy="698378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文字方塊 48">
                      <a:extLst>
                        <a:ext uri="{FF2B5EF4-FFF2-40B4-BE49-F238E27FC236}">
                          <a16:creationId xmlns:a16="http://schemas.microsoft.com/office/drawing/2014/main" id="{3B0EAD2E-29E4-B84A-9EBC-E0DD8A8396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13470" y="4121152"/>
                      <a:ext cx="728662" cy="5261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TW" sz="24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TW" sz="2400" b="0" i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kumimoji="1" lang="en-US" altLang="zh-TW" sz="24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TW" alt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文字方塊 41">
                      <a:extLst>
                        <a:ext uri="{FF2B5EF4-FFF2-40B4-BE49-F238E27FC236}">
                          <a16:creationId xmlns:a16="http://schemas.microsoft.com/office/drawing/2014/main" id="{E1D3791D-11B3-D447-A31B-969AAD4BF15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13470" y="4121152"/>
                      <a:ext cx="728662" cy="52618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0" name="橢圓 49">
                  <a:extLst>
                    <a:ext uri="{FF2B5EF4-FFF2-40B4-BE49-F238E27FC236}">
                      <a16:creationId xmlns:a16="http://schemas.microsoft.com/office/drawing/2014/main" id="{428BF179-B361-A049-8CC5-C003F4524E64}"/>
                    </a:ext>
                  </a:extLst>
                </p:cNvPr>
                <p:cNvSpPr/>
                <p:nvPr/>
              </p:nvSpPr>
              <p:spPr>
                <a:xfrm>
                  <a:off x="7967773" y="5929657"/>
                  <a:ext cx="241300" cy="2159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cxnSp>
              <p:nvCxnSpPr>
                <p:cNvPr id="51" name="直線接點 50">
                  <a:extLst>
                    <a:ext uri="{FF2B5EF4-FFF2-40B4-BE49-F238E27FC236}">
                      <a16:creationId xmlns:a16="http://schemas.microsoft.com/office/drawing/2014/main" id="{5CDBA348-12A1-B94F-AE42-6BEB6D619A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42374" y="6188420"/>
                  <a:ext cx="1063625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接點 51">
                  <a:extLst>
                    <a:ext uri="{FF2B5EF4-FFF2-40B4-BE49-F238E27FC236}">
                      <a16:creationId xmlns:a16="http://schemas.microsoft.com/office/drawing/2014/main" id="{28DE7642-71BA-3A49-B103-BFBA1C09A0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2686" y="3540474"/>
                  <a:ext cx="1063625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接點 52">
                  <a:extLst>
                    <a:ext uri="{FF2B5EF4-FFF2-40B4-BE49-F238E27FC236}">
                      <a16:creationId xmlns:a16="http://schemas.microsoft.com/office/drawing/2014/main" id="{AFA76309-13D3-C64E-BC4F-9DACAB4FA4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96586" y="5450232"/>
                  <a:ext cx="1063625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橢圓 53">
                  <a:extLst>
                    <a:ext uri="{FF2B5EF4-FFF2-40B4-BE49-F238E27FC236}">
                      <a16:creationId xmlns:a16="http://schemas.microsoft.com/office/drawing/2014/main" id="{18CCD502-C7A8-8E42-8E7F-69E5E4D7C1FA}"/>
                    </a:ext>
                  </a:extLst>
                </p:cNvPr>
                <p:cNvSpPr/>
                <p:nvPr/>
              </p:nvSpPr>
              <p:spPr>
                <a:xfrm>
                  <a:off x="8234475" y="5910605"/>
                  <a:ext cx="241300" cy="2159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55" name="橢圓 54">
                  <a:extLst>
                    <a:ext uri="{FF2B5EF4-FFF2-40B4-BE49-F238E27FC236}">
                      <a16:creationId xmlns:a16="http://schemas.microsoft.com/office/drawing/2014/main" id="{01AFD609-1803-3C42-81E7-19B76035876C}"/>
                    </a:ext>
                  </a:extLst>
                </p:cNvPr>
                <p:cNvSpPr/>
                <p:nvPr/>
              </p:nvSpPr>
              <p:spPr>
                <a:xfrm>
                  <a:off x="8520225" y="5910604"/>
                  <a:ext cx="241300" cy="2159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56" name="橢圓 55">
                  <a:extLst>
                    <a:ext uri="{FF2B5EF4-FFF2-40B4-BE49-F238E27FC236}">
                      <a16:creationId xmlns:a16="http://schemas.microsoft.com/office/drawing/2014/main" id="{6D086A3A-D006-8D45-B9B8-09E11FDE075E}"/>
                    </a:ext>
                  </a:extLst>
                </p:cNvPr>
                <p:cNvSpPr/>
                <p:nvPr/>
              </p:nvSpPr>
              <p:spPr>
                <a:xfrm>
                  <a:off x="8805978" y="5896318"/>
                  <a:ext cx="241300" cy="2159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cxnSp>
              <p:nvCxnSpPr>
                <p:cNvPr id="57" name="直線箭頭接點 56">
                  <a:extLst>
                    <a:ext uri="{FF2B5EF4-FFF2-40B4-BE49-F238E27FC236}">
                      <a16:creationId xmlns:a16="http://schemas.microsoft.com/office/drawing/2014/main" id="{04C568E3-2A39-3A4A-9999-E24D610387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74186" y="3156295"/>
                  <a:ext cx="1230312" cy="3032125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prstDash val="sysDot"/>
                  <a:headEnd w="sm" len="sm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接點 57">
                  <a:extLst>
                    <a:ext uri="{FF2B5EF4-FFF2-40B4-BE49-F238E27FC236}">
                      <a16:creationId xmlns:a16="http://schemas.microsoft.com/office/drawing/2014/main" id="{0989AAFA-A042-D14F-AEBF-843F1BB623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2686" y="3156295"/>
                  <a:ext cx="106362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接點 59">
                  <a:extLst>
                    <a:ext uri="{FF2B5EF4-FFF2-40B4-BE49-F238E27FC236}">
                      <a16:creationId xmlns:a16="http://schemas.microsoft.com/office/drawing/2014/main" id="{7029E9CC-2EF9-9A45-B4DF-60CE439CBA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10784" y="3337269"/>
                  <a:ext cx="106362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文字方塊 60">
                      <a:extLst>
                        <a:ext uri="{FF2B5EF4-FFF2-40B4-BE49-F238E27FC236}">
                          <a16:creationId xmlns:a16="http://schemas.microsoft.com/office/drawing/2014/main" id="{72AF954D-33F5-9D40-A537-EC1E5205CE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01377" y="3188061"/>
                      <a:ext cx="287002" cy="29841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TW" altLang="en-US" dirty="0"/>
                    </a:p>
                  </p:txBody>
                </p:sp>
              </mc:Choice>
              <mc:Fallback xmlns="">
                <p:sp>
                  <p:nvSpPr>
                    <p:cNvPr id="54" name="文字方塊 53">
                      <a:extLst>
                        <a:ext uri="{FF2B5EF4-FFF2-40B4-BE49-F238E27FC236}">
                          <a16:creationId xmlns:a16="http://schemas.microsoft.com/office/drawing/2014/main" id="{509B0F7E-8DB1-094B-9E5F-5BF56ED33E6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01377" y="3188061"/>
                      <a:ext cx="287002" cy="29841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6667" r="-4167" b="-1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文字方塊 61">
                      <a:extLst>
                        <a:ext uri="{FF2B5EF4-FFF2-40B4-BE49-F238E27FC236}">
                          <a16:creationId xmlns:a16="http://schemas.microsoft.com/office/drawing/2014/main" id="{1B130874-8279-FC46-95BA-2317A4F6E6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22996" y="3242059"/>
                      <a:ext cx="26943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TW" altLang="en-US" dirty="0"/>
                    </a:p>
                  </p:txBody>
                </p:sp>
              </mc:Choice>
              <mc:Fallback xmlns="">
                <p:sp>
                  <p:nvSpPr>
                    <p:cNvPr id="55" name="文字方塊 54">
                      <a:extLst>
                        <a:ext uri="{FF2B5EF4-FFF2-40B4-BE49-F238E27FC236}">
                          <a16:creationId xmlns:a16="http://schemas.microsoft.com/office/drawing/2014/main" id="{381CA079-92F9-A54A-86A0-E0B38EDB05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22996" y="3242059"/>
                      <a:ext cx="269433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81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4" name="直線箭頭接點 63">
                  <a:extLst>
                    <a:ext uri="{FF2B5EF4-FFF2-40B4-BE49-F238E27FC236}">
                      <a16:creationId xmlns:a16="http://schemas.microsoft.com/office/drawing/2014/main" id="{0CB69EBD-9DBC-EE41-B03B-D49630B7E7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88379" y="3127718"/>
                  <a:ext cx="0" cy="432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箭頭接點 65">
                  <a:extLst>
                    <a:ext uri="{FF2B5EF4-FFF2-40B4-BE49-F238E27FC236}">
                      <a16:creationId xmlns:a16="http://schemas.microsoft.com/office/drawing/2014/main" id="{38BC27F3-E871-6548-8C75-277FCD5473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308708" y="3294407"/>
                  <a:ext cx="0" cy="26035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文字方塊 66">
                      <a:extLst>
                        <a:ext uri="{FF2B5EF4-FFF2-40B4-BE49-F238E27FC236}">
                          <a16:creationId xmlns:a16="http://schemas.microsoft.com/office/drawing/2014/main" id="{7819F539-1830-7949-8DFD-738FCB811C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677" y="6250335"/>
                      <a:ext cx="588494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kumimoji="1" lang="zh-TW" altLang="en-US" sz="3000" dirty="0"/>
                    </a:p>
                  </p:txBody>
                </p:sp>
              </mc:Choice>
              <mc:Fallback xmlns="">
                <p:sp>
                  <p:nvSpPr>
                    <p:cNvPr id="60" name="文字方塊 59">
                      <a:extLst>
                        <a:ext uri="{FF2B5EF4-FFF2-40B4-BE49-F238E27FC236}">
                          <a16:creationId xmlns:a16="http://schemas.microsoft.com/office/drawing/2014/main" id="{6B503D4D-CAF0-DB4E-A7F5-609AFEC0979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677" y="6250335"/>
                      <a:ext cx="588494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8750" r="-18750" b="-170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文字方塊 67">
                      <a:extLst>
                        <a:ext uri="{FF2B5EF4-FFF2-40B4-BE49-F238E27FC236}">
                          <a16:creationId xmlns:a16="http://schemas.microsoft.com/office/drawing/2014/main" id="{A7D9D527-9908-0144-B1A7-1AC54A0AC2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08708" y="5464519"/>
                      <a:ext cx="53206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kumimoji="1" lang="zh-TW" altLang="en-US" sz="3000" dirty="0"/>
                    </a:p>
                  </p:txBody>
                </p:sp>
              </mc:Choice>
              <mc:Fallback xmlns="">
                <p:sp>
                  <p:nvSpPr>
                    <p:cNvPr id="67" name="文字方塊 66">
                      <a:extLst>
                        <a:ext uri="{FF2B5EF4-FFF2-40B4-BE49-F238E27FC236}">
                          <a16:creationId xmlns:a16="http://schemas.microsoft.com/office/drawing/2014/main" id="{09800C7B-A0B3-4E4C-8332-E198B9F3A18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08708" y="5464519"/>
                      <a:ext cx="532069" cy="461665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3256" r="-20930" b="-170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文字方塊 69">
                      <a:extLst>
                        <a:ext uri="{FF2B5EF4-FFF2-40B4-BE49-F238E27FC236}">
                          <a16:creationId xmlns:a16="http://schemas.microsoft.com/office/drawing/2014/main" id="{48AF8532-3703-304D-9CA0-41C2B706D1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05067" y="3439102"/>
                      <a:ext cx="54547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kumimoji="1" lang="zh-TW" altLang="en-US" sz="3000" dirty="0"/>
                    </a:p>
                  </p:txBody>
                </p:sp>
              </mc:Choice>
              <mc:Fallback xmlns="">
                <p:sp>
                  <p:nvSpPr>
                    <p:cNvPr id="70" name="文字方塊 69">
                      <a:extLst>
                        <a:ext uri="{FF2B5EF4-FFF2-40B4-BE49-F238E27FC236}">
                          <a16:creationId xmlns:a16="http://schemas.microsoft.com/office/drawing/2014/main" id="{231212C2-44D9-1141-936E-7AA6D1B4925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05067" y="3439102"/>
                      <a:ext cx="545470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23256" r="-23256" b="-1951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文字方塊 70">
                      <a:extLst>
                        <a:ext uri="{FF2B5EF4-FFF2-40B4-BE49-F238E27FC236}">
                          <a16:creationId xmlns:a16="http://schemas.microsoft.com/office/drawing/2014/main" id="{0D22C9B7-490E-6B42-9806-C975373F4B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22587" y="5902650"/>
                      <a:ext cx="384015" cy="5690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TW" sz="24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4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zh-TW" sz="24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𝑠𝑔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TW" alt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文字方塊 70">
                      <a:extLst>
                        <a:ext uri="{FF2B5EF4-FFF2-40B4-BE49-F238E27FC236}">
                          <a16:creationId xmlns:a16="http://schemas.microsoft.com/office/drawing/2014/main" id="{71A9A5DF-E4E1-6F4D-A871-B780BCE758C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22587" y="5902650"/>
                      <a:ext cx="384015" cy="569026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16129" r="-2580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3" name="橢圓 42">
                <a:extLst>
                  <a:ext uri="{FF2B5EF4-FFF2-40B4-BE49-F238E27FC236}">
                    <a16:creationId xmlns:a16="http://schemas.microsoft.com/office/drawing/2014/main" id="{569B6721-6303-D044-B26D-D84CCF7484DD}"/>
                  </a:ext>
                </a:extLst>
              </p:cNvPr>
              <p:cNvSpPr/>
              <p:nvPr/>
            </p:nvSpPr>
            <p:spPr>
              <a:xfrm rot="20322610">
                <a:off x="1541584" y="2766381"/>
                <a:ext cx="1389766" cy="311263"/>
              </a:xfrm>
              <a:prstGeom prst="ellipse">
                <a:avLst/>
              </a:prstGeom>
              <a:solidFill>
                <a:schemeClr val="accent4">
                  <a:lumMod val="75000"/>
                  <a:alpha val="30000"/>
                </a:schemeClr>
              </a:solidFill>
              <a:ln>
                <a:noFill/>
              </a:ln>
              <a:effectLst>
                <a:glow rad="127000">
                  <a:schemeClr val="accent4">
                    <a:lumMod val="60000"/>
                    <a:lumOff val="40000"/>
                    <a:alpha val="8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cxnSp>
            <p:nvCxnSpPr>
              <p:cNvPr id="44" name="直線箭頭接點 43">
                <a:extLst>
                  <a:ext uri="{FF2B5EF4-FFF2-40B4-BE49-F238E27FC236}">
                    <a16:creationId xmlns:a16="http://schemas.microsoft.com/office/drawing/2014/main" id="{A7F776B6-B7C7-3C41-A4B4-52F0CB03DC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01339" y="1252331"/>
                <a:ext cx="337496" cy="1320299"/>
              </a:xfrm>
              <a:prstGeom prst="straightConnector1">
                <a:avLst/>
              </a:prstGeom>
              <a:ln w="127000">
                <a:solidFill>
                  <a:schemeClr val="accent2">
                    <a:alpha val="60000"/>
                  </a:schemeClr>
                </a:solidFill>
                <a:prstDash val="solid"/>
                <a:headEnd type="stealth" w="sm" len="sm"/>
                <a:tailEnd type="stealth" w="sm" len="sm"/>
              </a:ln>
              <a:effectLst>
                <a:glow rad="127000">
                  <a:schemeClr val="accent2">
                    <a:lumMod val="75000"/>
                    <a:alpha val="5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文字方塊 44">
                    <a:extLst>
                      <a:ext uri="{FF2B5EF4-FFF2-40B4-BE49-F238E27FC236}">
                        <a16:creationId xmlns:a16="http://schemas.microsoft.com/office/drawing/2014/main" id="{8855895C-A743-0A4C-AD37-0C919457BC54}"/>
                      </a:ext>
                    </a:extLst>
                  </p:cNvPr>
                  <p:cNvSpPr txBox="1"/>
                  <p:nvPr/>
                </p:nvSpPr>
                <p:spPr>
                  <a:xfrm>
                    <a:off x="2974330" y="2863422"/>
                    <a:ext cx="793422" cy="2995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TW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𝑒𝑔</m:t>
                              </m:r>
                            </m:sub>
                          </m:sSub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≈0</m:t>
                          </m:r>
                        </m:oMath>
                      </m:oMathPara>
                    </a14:m>
                    <a:endParaRPr kumimoji="1" lang="zh-TW" altLang="en-US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文字方塊 79">
                    <a:extLst>
                      <a:ext uri="{FF2B5EF4-FFF2-40B4-BE49-F238E27FC236}">
                        <a16:creationId xmlns:a16="http://schemas.microsoft.com/office/drawing/2014/main" id="{66017310-FDA2-E644-8B18-3254E46DD8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4330" y="2863422"/>
                    <a:ext cx="793422" cy="29956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手繪多邊形 46">
                <a:extLst>
                  <a:ext uri="{FF2B5EF4-FFF2-40B4-BE49-F238E27FC236}">
                    <a16:creationId xmlns:a16="http://schemas.microsoft.com/office/drawing/2014/main" id="{4C325115-FF39-F547-9799-E887A192E4E5}"/>
                  </a:ext>
                </a:extLst>
              </p:cNvPr>
              <p:cNvSpPr/>
              <p:nvPr/>
            </p:nvSpPr>
            <p:spPr>
              <a:xfrm rot="20865028">
                <a:off x="3244589" y="2615940"/>
                <a:ext cx="428873" cy="351348"/>
              </a:xfrm>
              <a:custGeom>
                <a:avLst/>
                <a:gdLst>
                  <a:gd name="connsiteX0" fmla="*/ 16497 w 1030909"/>
                  <a:gd name="connsiteY0" fmla="*/ 0 h 1071563"/>
                  <a:gd name="connsiteX1" fmla="*/ 16497 w 1030909"/>
                  <a:gd name="connsiteY1" fmla="*/ 157163 h 1071563"/>
                  <a:gd name="connsiteX2" fmla="*/ 187947 w 1030909"/>
                  <a:gd name="connsiteY2" fmla="*/ 128588 h 1071563"/>
                  <a:gd name="connsiteX3" fmla="*/ 145084 w 1030909"/>
                  <a:gd name="connsiteY3" fmla="*/ 300038 h 1071563"/>
                  <a:gd name="connsiteX4" fmla="*/ 316534 w 1030909"/>
                  <a:gd name="connsiteY4" fmla="*/ 242888 h 1071563"/>
                  <a:gd name="connsiteX5" fmla="*/ 302247 w 1030909"/>
                  <a:gd name="connsiteY5" fmla="*/ 428625 h 1071563"/>
                  <a:gd name="connsiteX6" fmla="*/ 445122 w 1030909"/>
                  <a:gd name="connsiteY6" fmla="*/ 385763 h 1071563"/>
                  <a:gd name="connsiteX7" fmla="*/ 430834 w 1030909"/>
                  <a:gd name="connsiteY7" fmla="*/ 557213 h 1071563"/>
                  <a:gd name="connsiteX8" fmla="*/ 587997 w 1030909"/>
                  <a:gd name="connsiteY8" fmla="*/ 542925 h 1071563"/>
                  <a:gd name="connsiteX9" fmla="*/ 587997 w 1030909"/>
                  <a:gd name="connsiteY9" fmla="*/ 714375 h 1071563"/>
                  <a:gd name="connsiteX10" fmla="*/ 745159 w 1030909"/>
                  <a:gd name="connsiteY10" fmla="*/ 685800 h 1071563"/>
                  <a:gd name="connsiteX11" fmla="*/ 716584 w 1030909"/>
                  <a:gd name="connsiteY11" fmla="*/ 842963 h 1071563"/>
                  <a:gd name="connsiteX12" fmla="*/ 902322 w 1030909"/>
                  <a:gd name="connsiteY12" fmla="*/ 814388 h 1071563"/>
                  <a:gd name="connsiteX13" fmla="*/ 845172 w 1030909"/>
                  <a:gd name="connsiteY13" fmla="*/ 985838 h 1071563"/>
                  <a:gd name="connsiteX14" fmla="*/ 959472 w 1030909"/>
                  <a:gd name="connsiteY14" fmla="*/ 985838 h 1071563"/>
                  <a:gd name="connsiteX15" fmla="*/ 1030909 w 1030909"/>
                  <a:gd name="connsiteY15" fmla="*/ 1071563 h 1071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0909" h="1071563">
                    <a:moveTo>
                      <a:pt x="16497" y="0"/>
                    </a:moveTo>
                    <a:cubicBezTo>
                      <a:pt x="2209" y="67866"/>
                      <a:pt x="-12078" y="135732"/>
                      <a:pt x="16497" y="157163"/>
                    </a:cubicBezTo>
                    <a:cubicBezTo>
                      <a:pt x="45072" y="178594"/>
                      <a:pt x="166516" y="104776"/>
                      <a:pt x="187947" y="128588"/>
                    </a:cubicBezTo>
                    <a:cubicBezTo>
                      <a:pt x="209378" y="152400"/>
                      <a:pt x="123653" y="280988"/>
                      <a:pt x="145084" y="300038"/>
                    </a:cubicBezTo>
                    <a:cubicBezTo>
                      <a:pt x="166515" y="319088"/>
                      <a:pt x="290340" y="221457"/>
                      <a:pt x="316534" y="242888"/>
                    </a:cubicBezTo>
                    <a:cubicBezTo>
                      <a:pt x="342728" y="264319"/>
                      <a:pt x="280816" y="404813"/>
                      <a:pt x="302247" y="428625"/>
                    </a:cubicBezTo>
                    <a:cubicBezTo>
                      <a:pt x="323678" y="452437"/>
                      <a:pt x="423691" y="364332"/>
                      <a:pt x="445122" y="385763"/>
                    </a:cubicBezTo>
                    <a:cubicBezTo>
                      <a:pt x="466553" y="407194"/>
                      <a:pt x="407022" y="531019"/>
                      <a:pt x="430834" y="557213"/>
                    </a:cubicBezTo>
                    <a:cubicBezTo>
                      <a:pt x="454646" y="583407"/>
                      <a:pt x="561803" y="516731"/>
                      <a:pt x="587997" y="542925"/>
                    </a:cubicBezTo>
                    <a:cubicBezTo>
                      <a:pt x="614191" y="569119"/>
                      <a:pt x="561803" y="690563"/>
                      <a:pt x="587997" y="714375"/>
                    </a:cubicBezTo>
                    <a:cubicBezTo>
                      <a:pt x="614191" y="738187"/>
                      <a:pt x="723728" y="664369"/>
                      <a:pt x="745159" y="685800"/>
                    </a:cubicBezTo>
                    <a:cubicBezTo>
                      <a:pt x="766590" y="707231"/>
                      <a:pt x="690390" y="821532"/>
                      <a:pt x="716584" y="842963"/>
                    </a:cubicBezTo>
                    <a:cubicBezTo>
                      <a:pt x="742778" y="864394"/>
                      <a:pt x="880891" y="790576"/>
                      <a:pt x="902322" y="814388"/>
                    </a:cubicBezTo>
                    <a:cubicBezTo>
                      <a:pt x="923753" y="838200"/>
                      <a:pt x="835647" y="957263"/>
                      <a:pt x="845172" y="985838"/>
                    </a:cubicBezTo>
                    <a:cubicBezTo>
                      <a:pt x="854697" y="1014413"/>
                      <a:pt x="959472" y="985838"/>
                      <a:pt x="959472" y="985838"/>
                    </a:cubicBezTo>
                    <a:cubicBezTo>
                      <a:pt x="990428" y="1000126"/>
                      <a:pt x="1010668" y="1035844"/>
                      <a:pt x="1030909" y="1071563"/>
                    </a:cubicBezTo>
                  </a:path>
                </a:pathLst>
              </a:custGeom>
              <a:noFill/>
              <a:ln w="12700">
                <a:solidFill>
                  <a:schemeClr val="accent4">
                    <a:lumMod val="75000"/>
                  </a:schemeClr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2B9949AB-BA14-B447-8CD4-2D6A46DCC4C7}"/>
                </a:ext>
              </a:extLst>
            </p:cNvPr>
            <p:cNvSpPr txBox="1"/>
            <p:nvPr/>
          </p:nvSpPr>
          <p:spPr>
            <a:xfrm>
              <a:off x="3172560" y="2887810"/>
              <a:ext cx="1379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Control Field</a:t>
              </a:r>
              <a:endParaRPr kumimoji="1" lang="zh-TW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53C9C1F6-A1AD-E141-A1E6-54B3D014627D}"/>
                </a:ext>
              </a:extLst>
            </p:cNvPr>
            <p:cNvSpPr txBox="1"/>
            <p:nvPr/>
          </p:nvSpPr>
          <p:spPr>
            <a:xfrm>
              <a:off x="629024" y="2425619"/>
              <a:ext cx="1240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rgbClr val="FF0000"/>
                  </a:solidFill>
                </a:rPr>
                <a:t>Probe Field</a:t>
              </a:r>
              <a:endParaRPr kumimoji="1"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B593E2EC-A075-204F-821A-86D22C727D47}"/>
                </a:ext>
              </a:extLst>
            </p:cNvPr>
            <p:cNvSpPr txBox="1"/>
            <p:nvPr/>
          </p:nvSpPr>
          <p:spPr>
            <a:xfrm>
              <a:off x="2197807" y="4766225"/>
              <a:ext cx="116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accent4">
                      <a:lumMod val="75000"/>
                    </a:schemeClr>
                  </a:solidFill>
                </a:rPr>
                <a:t>Spin Wave</a:t>
              </a:r>
              <a:endParaRPr kumimoji="1" lang="zh-TW" alt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616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DB8D46-5E07-294E-9E15-ABA8A05CE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-145231"/>
            <a:ext cx="5157787" cy="823912"/>
          </a:xfrm>
        </p:spPr>
        <p:txBody>
          <a:bodyPr>
            <a:normAutofit fontScale="92500"/>
          </a:bodyPr>
          <a:lstStyle/>
          <a:p>
            <a:r>
              <a:rPr kumimoji="1" lang="de-DE" altLang="zh-TW" dirty="0" err="1"/>
              <a:t>Electromagnetically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induced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transparency</a:t>
            </a:r>
            <a:r>
              <a:rPr kumimoji="1" lang="de-DE" altLang="zh-TW" dirty="0"/>
              <a:t> (EIT)-</a:t>
            </a:r>
            <a:r>
              <a:rPr kumimoji="1" lang="de-DE" altLang="zh-TW" dirty="0" err="1"/>
              <a:t>based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quantum</a:t>
            </a:r>
            <a:r>
              <a:rPr kumimoji="1" lang="de-DE" altLang="zh-TW" dirty="0"/>
              <a:t> </a:t>
            </a:r>
            <a:r>
              <a:rPr kumimoji="1" lang="de-DE" altLang="zh-TW" dirty="0" err="1"/>
              <a:t>memory</a:t>
            </a:r>
            <a:r>
              <a:rPr kumimoji="1" lang="de-DE" altLang="zh-TW" dirty="0"/>
              <a:t> </a:t>
            </a:r>
            <a:endParaRPr kumimoji="1" lang="zh-TW" altLang="en-US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802E6BB5-0484-0946-B76C-E4BC99003483}"/>
              </a:ext>
            </a:extLst>
          </p:cNvPr>
          <p:cNvGrpSpPr/>
          <p:nvPr/>
        </p:nvGrpSpPr>
        <p:grpSpPr>
          <a:xfrm>
            <a:off x="5216157" y="566631"/>
            <a:ext cx="6442246" cy="6340563"/>
            <a:chOff x="6246245" y="2144596"/>
            <a:chExt cx="5412159" cy="4762598"/>
          </a:xfrm>
        </p:grpSpPr>
        <p:pic>
          <p:nvPicPr>
            <p:cNvPr id="59" name="圖片 58">
              <a:extLst>
                <a:ext uri="{FF2B5EF4-FFF2-40B4-BE49-F238E27FC236}">
                  <a16:creationId xmlns:a16="http://schemas.microsoft.com/office/drawing/2014/main" id="{1266651B-757B-554A-88E1-F52DE6620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2312" y="4374232"/>
              <a:ext cx="5006092" cy="22435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59ACF5C3-CBE1-244A-8870-5B4153503F05}"/>
                    </a:ext>
                  </a:extLst>
                </p:cNvPr>
                <p:cNvSpPr txBox="1"/>
                <p:nvPr/>
              </p:nvSpPr>
              <p:spPr>
                <a:xfrm>
                  <a:off x="8593442" y="6537862"/>
                  <a:ext cx="10679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TW" dirty="0"/>
                    <a:t>Time</a:t>
                  </a:r>
                  <a14:m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59ACF5C3-CBE1-244A-8870-5B4153503F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3442" y="6537862"/>
                  <a:ext cx="106792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960" t="-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字方塊 62">
                  <a:extLst>
                    <a:ext uri="{FF2B5EF4-FFF2-40B4-BE49-F238E27FC236}">
                      <a16:creationId xmlns:a16="http://schemas.microsoft.com/office/drawing/2014/main" id="{212AD6D6-8098-7441-931F-F808F194F450}"/>
                    </a:ext>
                  </a:extLst>
                </p:cNvPr>
                <p:cNvSpPr txBox="1"/>
                <p:nvPr/>
              </p:nvSpPr>
              <p:spPr>
                <a:xfrm rot="16200000">
                  <a:off x="5270753" y="5272992"/>
                  <a:ext cx="23203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TW" b="0" dirty="0"/>
                    <a:t>Rabi Frequency </a:t>
                  </a:r>
                  <a14:m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.)</m:t>
                      </m:r>
                    </m:oMath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63" name="文字方塊 62">
                  <a:extLst>
                    <a:ext uri="{FF2B5EF4-FFF2-40B4-BE49-F238E27FC236}">
                      <a16:creationId xmlns:a16="http://schemas.microsoft.com/office/drawing/2014/main" id="{212AD6D6-8098-7441-931F-F808F194F4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70753" y="5272992"/>
                  <a:ext cx="232031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714" r="-5714" b="-122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5" name="圖片 64">
              <a:extLst>
                <a:ext uri="{FF2B5EF4-FFF2-40B4-BE49-F238E27FC236}">
                  <a16:creationId xmlns:a16="http://schemas.microsoft.com/office/drawing/2014/main" id="{11FA9D72-A11A-7F41-B420-7FA42BC4C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5264" y="2197349"/>
              <a:ext cx="5003139" cy="21768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字方塊 68">
                  <a:extLst>
                    <a:ext uri="{FF2B5EF4-FFF2-40B4-BE49-F238E27FC236}">
                      <a16:creationId xmlns:a16="http://schemas.microsoft.com/office/drawing/2014/main" id="{AD2E3CA3-F348-1E4F-86AE-EE10BBECF541}"/>
                    </a:ext>
                  </a:extLst>
                </p:cNvPr>
                <p:cNvSpPr txBox="1"/>
                <p:nvPr/>
              </p:nvSpPr>
              <p:spPr>
                <a:xfrm rot="16200000">
                  <a:off x="5433808" y="2995246"/>
                  <a:ext cx="20706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TW" b="0" dirty="0"/>
                    <a:t>Control Field </a:t>
                  </a:r>
                  <a14:m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.)</m:t>
                      </m:r>
                    </m:oMath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69" name="文字方塊 68">
                  <a:extLst>
                    <a:ext uri="{FF2B5EF4-FFF2-40B4-BE49-F238E27FC236}">
                      <a16:creationId xmlns:a16="http://schemas.microsoft.com/office/drawing/2014/main" id="{AD2E3CA3-F348-1E4F-86AE-EE10BBECF5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433808" y="2995246"/>
                  <a:ext cx="2070631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778" r="-5556" b="-137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8D0FEE98-9342-BB44-B62C-C0C14280DC57}"/>
              </a:ext>
            </a:extLst>
          </p:cNvPr>
          <p:cNvSpPr txBox="1"/>
          <p:nvPr/>
        </p:nvSpPr>
        <p:spPr>
          <a:xfrm>
            <a:off x="5514975" y="7715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3" name="圓角矩形 2">
            <a:extLst>
              <a:ext uri="{FF2B5EF4-FFF2-40B4-BE49-F238E27FC236}">
                <a16:creationId xmlns:a16="http://schemas.microsoft.com/office/drawing/2014/main" id="{62D3FFD3-26E1-6F49-9381-73AE5C1A60E8}"/>
              </a:ext>
            </a:extLst>
          </p:cNvPr>
          <p:cNvSpPr/>
          <p:nvPr/>
        </p:nvSpPr>
        <p:spPr>
          <a:xfrm>
            <a:off x="1059431" y="2436839"/>
            <a:ext cx="706665" cy="690380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C92D9F94-87DD-144E-9B29-BC6A4D9E3492}"/>
              </a:ext>
            </a:extLst>
          </p:cNvPr>
          <p:cNvGrpSpPr/>
          <p:nvPr/>
        </p:nvGrpSpPr>
        <p:grpSpPr>
          <a:xfrm>
            <a:off x="629024" y="1377358"/>
            <a:ext cx="4063332" cy="3937599"/>
            <a:chOff x="629024" y="1377358"/>
            <a:chExt cx="4063332" cy="3937599"/>
          </a:xfrm>
        </p:grpSpPr>
        <p:grpSp>
          <p:nvGrpSpPr>
            <p:cNvPr id="73" name="群組 72">
              <a:extLst>
                <a:ext uri="{FF2B5EF4-FFF2-40B4-BE49-F238E27FC236}">
                  <a16:creationId xmlns:a16="http://schemas.microsoft.com/office/drawing/2014/main" id="{9103025C-2584-524D-B9F8-D5497B010FB6}"/>
                </a:ext>
              </a:extLst>
            </p:cNvPr>
            <p:cNvGrpSpPr/>
            <p:nvPr/>
          </p:nvGrpSpPr>
          <p:grpSpPr>
            <a:xfrm>
              <a:off x="746834" y="1377358"/>
              <a:ext cx="3945522" cy="3937599"/>
              <a:chOff x="1262154" y="1048739"/>
              <a:chExt cx="2505598" cy="2515845"/>
            </a:xfrm>
          </p:grpSpPr>
          <p:grpSp>
            <p:nvGrpSpPr>
              <p:cNvPr id="78" name="群組 77">
                <a:extLst>
                  <a:ext uri="{FF2B5EF4-FFF2-40B4-BE49-F238E27FC236}">
                    <a16:creationId xmlns:a16="http://schemas.microsoft.com/office/drawing/2014/main" id="{13CF3FDA-EC28-8240-944A-96418F09D7EF}"/>
                  </a:ext>
                </a:extLst>
              </p:cNvPr>
              <p:cNvGrpSpPr/>
              <p:nvPr/>
            </p:nvGrpSpPr>
            <p:grpSpPr>
              <a:xfrm>
                <a:off x="1262154" y="1048739"/>
                <a:ext cx="1965921" cy="2515845"/>
                <a:chOff x="7942374" y="3127718"/>
                <a:chExt cx="3099758" cy="358428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文字方塊 82">
                      <a:extLst>
                        <a:ext uri="{FF2B5EF4-FFF2-40B4-BE49-F238E27FC236}">
                          <a16:creationId xmlns:a16="http://schemas.microsoft.com/office/drawing/2014/main" id="{5E64E1AE-8783-1D47-A87D-003B2FDE8B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84912" y="4344677"/>
                      <a:ext cx="846899" cy="6983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1"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1"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TW" altLang="en-US" sz="24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文字方塊 40">
                      <a:extLst>
                        <a:ext uri="{FF2B5EF4-FFF2-40B4-BE49-F238E27FC236}">
                          <a16:creationId xmlns:a16="http://schemas.microsoft.com/office/drawing/2014/main" id="{66095221-2CB8-244B-B523-BF1D1EE56F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84912" y="4344677"/>
                      <a:ext cx="846899" cy="698378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文字方塊 83">
                      <a:extLst>
                        <a:ext uri="{FF2B5EF4-FFF2-40B4-BE49-F238E27FC236}">
                          <a16:creationId xmlns:a16="http://schemas.microsoft.com/office/drawing/2014/main" id="{B1115666-C750-1A4C-8736-5884B66B7F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13470" y="4121152"/>
                      <a:ext cx="728662" cy="5261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TW" sz="24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TW" sz="2400" b="0" i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kumimoji="1" lang="en-US" altLang="zh-TW" sz="24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TW" alt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文字方塊 41">
                      <a:extLst>
                        <a:ext uri="{FF2B5EF4-FFF2-40B4-BE49-F238E27FC236}">
                          <a16:creationId xmlns:a16="http://schemas.microsoft.com/office/drawing/2014/main" id="{E1D3791D-11B3-D447-A31B-969AAD4BF15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13470" y="4121152"/>
                      <a:ext cx="728662" cy="52618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5" name="橢圓 84">
                  <a:extLst>
                    <a:ext uri="{FF2B5EF4-FFF2-40B4-BE49-F238E27FC236}">
                      <a16:creationId xmlns:a16="http://schemas.microsoft.com/office/drawing/2014/main" id="{62AE022C-572F-E246-907C-10CE739A7ADC}"/>
                    </a:ext>
                  </a:extLst>
                </p:cNvPr>
                <p:cNvSpPr/>
                <p:nvPr/>
              </p:nvSpPr>
              <p:spPr>
                <a:xfrm>
                  <a:off x="7967773" y="5929657"/>
                  <a:ext cx="241300" cy="2159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cxnSp>
              <p:nvCxnSpPr>
                <p:cNvPr id="86" name="直線接點 85">
                  <a:extLst>
                    <a:ext uri="{FF2B5EF4-FFF2-40B4-BE49-F238E27FC236}">
                      <a16:creationId xmlns:a16="http://schemas.microsoft.com/office/drawing/2014/main" id="{FC09ED65-D000-0145-B818-2D29001BD5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42374" y="6188420"/>
                  <a:ext cx="1063625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接點 86">
                  <a:extLst>
                    <a:ext uri="{FF2B5EF4-FFF2-40B4-BE49-F238E27FC236}">
                      <a16:creationId xmlns:a16="http://schemas.microsoft.com/office/drawing/2014/main" id="{E22F636D-C1B0-1043-8F4A-EFF63E2DEE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2686" y="3540474"/>
                  <a:ext cx="1063625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接點 87">
                  <a:extLst>
                    <a:ext uri="{FF2B5EF4-FFF2-40B4-BE49-F238E27FC236}">
                      <a16:creationId xmlns:a16="http://schemas.microsoft.com/office/drawing/2014/main" id="{B336AA4D-CB81-494F-BE3D-F763DEF03B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96586" y="5450232"/>
                  <a:ext cx="1063625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橢圓 88">
                  <a:extLst>
                    <a:ext uri="{FF2B5EF4-FFF2-40B4-BE49-F238E27FC236}">
                      <a16:creationId xmlns:a16="http://schemas.microsoft.com/office/drawing/2014/main" id="{9C6F103F-60AE-FA4D-B3EA-0DB8B92D45F5}"/>
                    </a:ext>
                  </a:extLst>
                </p:cNvPr>
                <p:cNvSpPr/>
                <p:nvPr/>
              </p:nvSpPr>
              <p:spPr>
                <a:xfrm>
                  <a:off x="8234475" y="5910605"/>
                  <a:ext cx="241300" cy="2159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0" name="橢圓 89">
                  <a:extLst>
                    <a:ext uri="{FF2B5EF4-FFF2-40B4-BE49-F238E27FC236}">
                      <a16:creationId xmlns:a16="http://schemas.microsoft.com/office/drawing/2014/main" id="{C08784E2-6D67-E544-9260-C7A392A14524}"/>
                    </a:ext>
                  </a:extLst>
                </p:cNvPr>
                <p:cNvSpPr/>
                <p:nvPr/>
              </p:nvSpPr>
              <p:spPr>
                <a:xfrm>
                  <a:off x="8520225" y="5910604"/>
                  <a:ext cx="241300" cy="2159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1" name="橢圓 90">
                  <a:extLst>
                    <a:ext uri="{FF2B5EF4-FFF2-40B4-BE49-F238E27FC236}">
                      <a16:creationId xmlns:a16="http://schemas.microsoft.com/office/drawing/2014/main" id="{F6AECF41-E368-F847-8BE9-BE1D422350D5}"/>
                    </a:ext>
                  </a:extLst>
                </p:cNvPr>
                <p:cNvSpPr/>
                <p:nvPr/>
              </p:nvSpPr>
              <p:spPr>
                <a:xfrm>
                  <a:off x="8805978" y="5896318"/>
                  <a:ext cx="241300" cy="2159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cxnSp>
              <p:nvCxnSpPr>
                <p:cNvPr id="92" name="直線箭頭接點 91">
                  <a:extLst>
                    <a:ext uri="{FF2B5EF4-FFF2-40B4-BE49-F238E27FC236}">
                      <a16:creationId xmlns:a16="http://schemas.microsoft.com/office/drawing/2014/main" id="{9F724FB9-3117-2146-B77F-6D28D42A31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74186" y="3156295"/>
                  <a:ext cx="1230312" cy="3032125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prstDash val="sysDot"/>
                  <a:headEnd w="sm" len="sm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線接點 92">
                  <a:extLst>
                    <a:ext uri="{FF2B5EF4-FFF2-40B4-BE49-F238E27FC236}">
                      <a16:creationId xmlns:a16="http://schemas.microsoft.com/office/drawing/2014/main" id="{8E7F1A32-5111-694E-9892-286302B81E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2686" y="3156295"/>
                  <a:ext cx="106362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線接點 93">
                  <a:extLst>
                    <a:ext uri="{FF2B5EF4-FFF2-40B4-BE49-F238E27FC236}">
                      <a16:creationId xmlns:a16="http://schemas.microsoft.com/office/drawing/2014/main" id="{2F9B8431-9CCE-0F4B-AE20-6C094A6EC3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10784" y="3337269"/>
                  <a:ext cx="106362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文字方塊 94">
                      <a:extLst>
                        <a:ext uri="{FF2B5EF4-FFF2-40B4-BE49-F238E27FC236}">
                          <a16:creationId xmlns:a16="http://schemas.microsoft.com/office/drawing/2014/main" id="{E80BCF60-48C3-3B49-AA32-DE7178E28D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01377" y="3188061"/>
                      <a:ext cx="287002" cy="29841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TW" altLang="en-US" dirty="0"/>
                    </a:p>
                  </p:txBody>
                </p:sp>
              </mc:Choice>
              <mc:Fallback xmlns="">
                <p:sp>
                  <p:nvSpPr>
                    <p:cNvPr id="54" name="文字方塊 53">
                      <a:extLst>
                        <a:ext uri="{FF2B5EF4-FFF2-40B4-BE49-F238E27FC236}">
                          <a16:creationId xmlns:a16="http://schemas.microsoft.com/office/drawing/2014/main" id="{509B0F7E-8DB1-094B-9E5F-5BF56ED33E6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01377" y="3188061"/>
                      <a:ext cx="287002" cy="29841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6667" r="-4167" b="-1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文字方塊 95">
                      <a:extLst>
                        <a:ext uri="{FF2B5EF4-FFF2-40B4-BE49-F238E27FC236}">
                          <a16:creationId xmlns:a16="http://schemas.microsoft.com/office/drawing/2014/main" id="{44C16B89-886E-E344-ACC9-EC72F93E6E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22996" y="3242059"/>
                      <a:ext cx="26943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TW" altLang="en-US" dirty="0"/>
                    </a:p>
                  </p:txBody>
                </p:sp>
              </mc:Choice>
              <mc:Fallback xmlns="">
                <p:sp>
                  <p:nvSpPr>
                    <p:cNvPr id="55" name="文字方塊 54">
                      <a:extLst>
                        <a:ext uri="{FF2B5EF4-FFF2-40B4-BE49-F238E27FC236}">
                          <a16:creationId xmlns:a16="http://schemas.microsoft.com/office/drawing/2014/main" id="{381CA079-92F9-A54A-86A0-E0B38EDB05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22996" y="3242059"/>
                      <a:ext cx="269433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81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7" name="直線箭頭接點 96">
                  <a:extLst>
                    <a:ext uri="{FF2B5EF4-FFF2-40B4-BE49-F238E27FC236}">
                      <a16:creationId xmlns:a16="http://schemas.microsoft.com/office/drawing/2014/main" id="{94A3615A-D37B-E64A-9479-942E9852EE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88379" y="3127718"/>
                  <a:ext cx="0" cy="432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箭頭接點 97">
                  <a:extLst>
                    <a:ext uri="{FF2B5EF4-FFF2-40B4-BE49-F238E27FC236}">
                      <a16:creationId xmlns:a16="http://schemas.microsoft.com/office/drawing/2014/main" id="{85BEDEC4-26EC-514D-9815-900C73688F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308708" y="3294407"/>
                  <a:ext cx="0" cy="26035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文字方塊 98">
                      <a:extLst>
                        <a:ext uri="{FF2B5EF4-FFF2-40B4-BE49-F238E27FC236}">
                          <a16:creationId xmlns:a16="http://schemas.microsoft.com/office/drawing/2014/main" id="{AFD60712-9B63-1B49-9CF7-5F790314B3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677" y="6250335"/>
                      <a:ext cx="588494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kumimoji="1" lang="zh-TW" altLang="en-US" sz="3000" dirty="0"/>
                    </a:p>
                  </p:txBody>
                </p:sp>
              </mc:Choice>
              <mc:Fallback xmlns="">
                <p:sp>
                  <p:nvSpPr>
                    <p:cNvPr id="60" name="文字方塊 59">
                      <a:extLst>
                        <a:ext uri="{FF2B5EF4-FFF2-40B4-BE49-F238E27FC236}">
                          <a16:creationId xmlns:a16="http://schemas.microsoft.com/office/drawing/2014/main" id="{6B503D4D-CAF0-DB4E-A7F5-609AFEC0979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677" y="6250335"/>
                      <a:ext cx="588494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8750" r="-18750" b="-170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文字方塊 125">
                      <a:extLst>
                        <a:ext uri="{FF2B5EF4-FFF2-40B4-BE49-F238E27FC236}">
                          <a16:creationId xmlns:a16="http://schemas.microsoft.com/office/drawing/2014/main" id="{C7D0AC5E-8C5C-DE4C-A62E-5D73D53FF3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08708" y="5464519"/>
                      <a:ext cx="53206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kumimoji="1" lang="zh-TW" altLang="en-US" sz="3000" dirty="0"/>
                    </a:p>
                  </p:txBody>
                </p:sp>
              </mc:Choice>
              <mc:Fallback xmlns="">
                <p:sp>
                  <p:nvSpPr>
                    <p:cNvPr id="67" name="文字方塊 66">
                      <a:extLst>
                        <a:ext uri="{FF2B5EF4-FFF2-40B4-BE49-F238E27FC236}">
                          <a16:creationId xmlns:a16="http://schemas.microsoft.com/office/drawing/2014/main" id="{09800C7B-A0B3-4E4C-8332-E198B9F3A18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08708" y="5464519"/>
                      <a:ext cx="532069" cy="461665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3256" r="-20930" b="-170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7" name="文字方塊 126">
                      <a:extLst>
                        <a:ext uri="{FF2B5EF4-FFF2-40B4-BE49-F238E27FC236}">
                          <a16:creationId xmlns:a16="http://schemas.microsoft.com/office/drawing/2014/main" id="{13BCEE3A-DF52-6C45-A723-203B17DDD0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05067" y="3439102"/>
                      <a:ext cx="54547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kumimoji="1" lang="en-US" altLang="zh-TW" sz="30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kumimoji="1" lang="zh-TW" altLang="en-US" sz="3000" dirty="0"/>
                    </a:p>
                  </p:txBody>
                </p:sp>
              </mc:Choice>
              <mc:Fallback xmlns="">
                <p:sp>
                  <p:nvSpPr>
                    <p:cNvPr id="70" name="文字方塊 69">
                      <a:extLst>
                        <a:ext uri="{FF2B5EF4-FFF2-40B4-BE49-F238E27FC236}">
                          <a16:creationId xmlns:a16="http://schemas.microsoft.com/office/drawing/2014/main" id="{231212C2-44D9-1141-936E-7AA6D1B4925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05067" y="3439102"/>
                      <a:ext cx="545470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23256" r="-23256" b="-1951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文字方塊 127">
                      <a:extLst>
                        <a:ext uri="{FF2B5EF4-FFF2-40B4-BE49-F238E27FC236}">
                          <a16:creationId xmlns:a16="http://schemas.microsoft.com/office/drawing/2014/main" id="{BA63149D-AE0F-7F46-866C-305EA5C4E2E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22587" y="5902650"/>
                      <a:ext cx="384015" cy="5690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TW" sz="24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4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zh-TW" sz="2400" b="0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𝑠𝑔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TW" alt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文字方塊 70">
                      <a:extLst>
                        <a:ext uri="{FF2B5EF4-FFF2-40B4-BE49-F238E27FC236}">
                          <a16:creationId xmlns:a16="http://schemas.microsoft.com/office/drawing/2014/main" id="{71A9A5DF-E4E1-6F4D-A871-B780BCE758C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22587" y="5902650"/>
                      <a:ext cx="384015" cy="569026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16129" r="-2580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9" name="橢圓 78">
                <a:extLst>
                  <a:ext uri="{FF2B5EF4-FFF2-40B4-BE49-F238E27FC236}">
                    <a16:creationId xmlns:a16="http://schemas.microsoft.com/office/drawing/2014/main" id="{5B7F4C24-AE02-1744-A62E-ADC3C90A46BF}"/>
                  </a:ext>
                </a:extLst>
              </p:cNvPr>
              <p:cNvSpPr/>
              <p:nvPr/>
            </p:nvSpPr>
            <p:spPr>
              <a:xfrm rot="20322610">
                <a:off x="1541584" y="2766381"/>
                <a:ext cx="1389766" cy="311263"/>
              </a:xfrm>
              <a:prstGeom prst="ellipse">
                <a:avLst/>
              </a:prstGeom>
              <a:solidFill>
                <a:schemeClr val="accent4">
                  <a:lumMod val="75000"/>
                  <a:alpha val="30000"/>
                </a:schemeClr>
              </a:solidFill>
              <a:ln>
                <a:noFill/>
              </a:ln>
              <a:effectLst>
                <a:glow rad="127000">
                  <a:schemeClr val="accent4">
                    <a:lumMod val="60000"/>
                    <a:lumOff val="40000"/>
                    <a:alpha val="8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cxnSp>
            <p:nvCxnSpPr>
              <p:cNvPr id="80" name="直線箭頭接點 79">
                <a:extLst>
                  <a:ext uri="{FF2B5EF4-FFF2-40B4-BE49-F238E27FC236}">
                    <a16:creationId xmlns:a16="http://schemas.microsoft.com/office/drawing/2014/main" id="{F15BA082-E769-BC45-8595-DCA403DF86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01339" y="1252331"/>
                <a:ext cx="337496" cy="1320299"/>
              </a:xfrm>
              <a:prstGeom prst="straightConnector1">
                <a:avLst/>
              </a:prstGeom>
              <a:ln w="127000">
                <a:solidFill>
                  <a:schemeClr val="accent2">
                    <a:alpha val="60000"/>
                  </a:schemeClr>
                </a:solidFill>
                <a:prstDash val="solid"/>
                <a:headEnd type="stealth" w="sm" len="sm"/>
                <a:tailEnd type="stealth" w="sm" len="sm"/>
              </a:ln>
              <a:effectLst>
                <a:glow rad="127000">
                  <a:schemeClr val="accent2">
                    <a:lumMod val="75000"/>
                    <a:alpha val="5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文字方塊 80">
                    <a:extLst>
                      <a:ext uri="{FF2B5EF4-FFF2-40B4-BE49-F238E27FC236}">
                        <a16:creationId xmlns:a16="http://schemas.microsoft.com/office/drawing/2014/main" id="{854A2412-9B28-3344-B0F6-10EE789C308F}"/>
                      </a:ext>
                    </a:extLst>
                  </p:cNvPr>
                  <p:cNvSpPr txBox="1"/>
                  <p:nvPr/>
                </p:nvSpPr>
                <p:spPr>
                  <a:xfrm>
                    <a:off x="2974330" y="2863422"/>
                    <a:ext cx="793422" cy="2995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TW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𝑒𝑔</m:t>
                              </m:r>
                            </m:sub>
                          </m:sSub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≈0</m:t>
                          </m:r>
                        </m:oMath>
                      </m:oMathPara>
                    </a14:m>
                    <a:endParaRPr kumimoji="1" lang="zh-TW" altLang="en-US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文字方塊 79">
                    <a:extLst>
                      <a:ext uri="{FF2B5EF4-FFF2-40B4-BE49-F238E27FC236}">
                        <a16:creationId xmlns:a16="http://schemas.microsoft.com/office/drawing/2014/main" id="{66017310-FDA2-E644-8B18-3254E46DD8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4330" y="2863422"/>
                    <a:ext cx="793422" cy="29956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手繪多邊形 81">
                <a:extLst>
                  <a:ext uri="{FF2B5EF4-FFF2-40B4-BE49-F238E27FC236}">
                    <a16:creationId xmlns:a16="http://schemas.microsoft.com/office/drawing/2014/main" id="{0EF5077B-A6AA-1547-B271-439EFAE04804}"/>
                  </a:ext>
                </a:extLst>
              </p:cNvPr>
              <p:cNvSpPr/>
              <p:nvPr/>
            </p:nvSpPr>
            <p:spPr>
              <a:xfrm rot="20865028">
                <a:off x="3244589" y="2615940"/>
                <a:ext cx="428873" cy="351348"/>
              </a:xfrm>
              <a:custGeom>
                <a:avLst/>
                <a:gdLst>
                  <a:gd name="connsiteX0" fmla="*/ 16497 w 1030909"/>
                  <a:gd name="connsiteY0" fmla="*/ 0 h 1071563"/>
                  <a:gd name="connsiteX1" fmla="*/ 16497 w 1030909"/>
                  <a:gd name="connsiteY1" fmla="*/ 157163 h 1071563"/>
                  <a:gd name="connsiteX2" fmla="*/ 187947 w 1030909"/>
                  <a:gd name="connsiteY2" fmla="*/ 128588 h 1071563"/>
                  <a:gd name="connsiteX3" fmla="*/ 145084 w 1030909"/>
                  <a:gd name="connsiteY3" fmla="*/ 300038 h 1071563"/>
                  <a:gd name="connsiteX4" fmla="*/ 316534 w 1030909"/>
                  <a:gd name="connsiteY4" fmla="*/ 242888 h 1071563"/>
                  <a:gd name="connsiteX5" fmla="*/ 302247 w 1030909"/>
                  <a:gd name="connsiteY5" fmla="*/ 428625 h 1071563"/>
                  <a:gd name="connsiteX6" fmla="*/ 445122 w 1030909"/>
                  <a:gd name="connsiteY6" fmla="*/ 385763 h 1071563"/>
                  <a:gd name="connsiteX7" fmla="*/ 430834 w 1030909"/>
                  <a:gd name="connsiteY7" fmla="*/ 557213 h 1071563"/>
                  <a:gd name="connsiteX8" fmla="*/ 587997 w 1030909"/>
                  <a:gd name="connsiteY8" fmla="*/ 542925 h 1071563"/>
                  <a:gd name="connsiteX9" fmla="*/ 587997 w 1030909"/>
                  <a:gd name="connsiteY9" fmla="*/ 714375 h 1071563"/>
                  <a:gd name="connsiteX10" fmla="*/ 745159 w 1030909"/>
                  <a:gd name="connsiteY10" fmla="*/ 685800 h 1071563"/>
                  <a:gd name="connsiteX11" fmla="*/ 716584 w 1030909"/>
                  <a:gd name="connsiteY11" fmla="*/ 842963 h 1071563"/>
                  <a:gd name="connsiteX12" fmla="*/ 902322 w 1030909"/>
                  <a:gd name="connsiteY12" fmla="*/ 814388 h 1071563"/>
                  <a:gd name="connsiteX13" fmla="*/ 845172 w 1030909"/>
                  <a:gd name="connsiteY13" fmla="*/ 985838 h 1071563"/>
                  <a:gd name="connsiteX14" fmla="*/ 959472 w 1030909"/>
                  <a:gd name="connsiteY14" fmla="*/ 985838 h 1071563"/>
                  <a:gd name="connsiteX15" fmla="*/ 1030909 w 1030909"/>
                  <a:gd name="connsiteY15" fmla="*/ 1071563 h 1071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0909" h="1071563">
                    <a:moveTo>
                      <a:pt x="16497" y="0"/>
                    </a:moveTo>
                    <a:cubicBezTo>
                      <a:pt x="2209" y="67866"/>
                      <a:pt x="-12078" y="135732"/>
                      <a:pt x="16497" y="157163"/>
                    </a:cubicBezTo>
                    <a:cubicBezTo>
                      <a:pt x="45072" y="178594"/>
                      <a:pt x="166516" y="104776"/>
                      <a:pt x="187947" y="128588"/>
                    </a:cubicBezTo>
                    <a:cubicBezTo>
                      <a:pt x="209378" y="152400"/>
                      <a:pt x="123653" y="280988"/>
                      <a:pt x="145084" y="300038"/>
                    </a:cubicBezTo>
                    <a:cubicBezTo>
                      <a:pt x="166515" y="319088"/>
                      <a:pt x="290340" y="221457"/>
                      <a:pt x="316534" y="242888"/>
                    </a:cubicBezTo>
                    <a:cubicBezTo>
                      <a:pt x="342728" y="264319"/>
                      <a:pt x="280816" y="404813"/>
                      <a:pt x="302247" y="428625"/>
                    </a:cubicBezTo>
                    <a:cubicBezTo>
                      <a:pt x="323678" y="452437"/>
                      <a:pt x="423691" y="364332"/>
                      <a:pt x="445122" y="385763"/>
                    </a:cubicBezTo>
                    <a:cubicBezTo>
                      <a:pt x="466553" y="407194"/>
                      <a:pt x="407022" y="531019"/>
                      <a:pt x="430834" y="557213"/>
                    </a:cubicBezTo>
                    <a:cubicBezTo>
                      <a:pt x="454646" y="583407"/>
                      <a:pt x="561803" y="516731"/>
                      <a:pt x="587997" y="542925"/>
                    </a:cubicBezTo>
                    <a:cubicBezTo>
                      <a:pt x="614191" y="569119"/>
                      <a:pt x="561803" y="690563"/>
                      <a:pt x="587997" y="714375"/>
                    </a:cubicBezTo>
                    <a:cubicBezTo>
                      <a:pt x="614191" y="738187"/>
                      <a:pt x="723728" y="664369"/>
                      <a:pt x="745159" y="685800"/>
                    </a:cubicBezTo>
                    <a:cubicBezTo>
                      <a:pt x="766590" y="707231"/>
                      <a:pt x="690390" y="821532"/>
                      <a:pt x="716584" y="842963"/>
                    </a:cubicBezTo>
                    <a:cubicBezTo>
                      <a:pt x="742778" y="864394"/>
                      <a:pt x="880891" y="790576"/>
                      <a:pt x="902322" y="814388"/>
                    </a:cubicBezTo>
                    <a:cubicBezTo>
                      <a:pt x="923753" y="838200"/>
                      <a:pt x="835647" y="957263"/>
                      <a:pt x="845172" y="985838"/>
                    </a:cubicBezTo>
                    <a:cubicBezTo>
                      <a:pt x="854697" y="1014413"/>
                      <a:pt x="959472" y="985838"/>
                      <a:pt x="959472" y="985838"/>
                    </a:cubicBezTo>
                    <a:cubicBezTo>
                      <a:pt x="990428" y="1000126"/>
                      <a:pt x="1010668" y="1035844"/>
                      <a:pt x="1030909" y="1071563"/>
                    </a:cubicBezTo>
                  </a:path>
                </a:pathLst>
              </a:custGeom>
              <a:noFill/>
              <a:ln w="12700">
                <a:solidFill>
                  <a:schemeClr val="accent4">
                    <a:lumMod val="75000"/>
                  </a:schemeClr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B96ACDE1-1DA0-1248-BEE5-548861CBEEF4}"/>
                </a:ext>
              </a:extLst>
            </p:cNvPr>
            <p:cNvSpPr txBox="1"/>
            <p:nvPr/>
          </p:nvSpPr>
          <p:spPr>
            <a:xfrm>
              <a:off x="3172560" y="2887810"/>
              <a:ext cx="1379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Control Field</a:t>
              </a:r>
              <a:endParaRPr kumimoji="1" lang="zh-TW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6" name="文字方塊 75">
              <a:extLst>
                <a:ext uri="{FF2B5EF4-FFF2-40B4-BE49-F238E27FC236}">
                  <a16:creationId xmlns:a16="http://schemas.microsoft.com/office/drawing/2014/main" id="{323B9E15-946E-EE4D-B268-93483B5FD38F}"/>
                </a:ext>
              </a:extLst>
            </p:cNvPr>
            <p:cNvSpPr txBox="1"/>
            <p:nvPr/>
          </p:nvSpPr>
          <p:spPr>
            <a:xfrm>
              <a:off x="629024" y="2425619"/>
              <a:ext cx="1240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rgbClr val="FF0000"/>
                  </a:solidFill>
                </a:rPr>
                <a:t>Probe Field</a:t>
              </a:r>
              <a:endParaRPr kumimoji="1"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文字方塊 76">
              <a:extLst>
                <a:ext uri="{FF2B5EF4-FFF2-40B4-BE49-F238E27FC236}">
                  <a16:creationId xmlns:a16="http://schemas.microsoft.com/office/drawing/2014/main" id="{BB55762B-435D-9647-B2B3-1840809C1C40}"/>
                </a:ext>
              </a:extLst>
            </p:cNvPr>
            <p:cNvSpPr txBox="1"/>
            <p:nvPr/>
          </p:nvSpPr>
          <p:spPr>
            <a:xfrm>
              <a:off x="2197807" y="4766225"/>
              <a:ext cx="116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accent4">
                      <a:lumMod val="75000"/>
                    </a:schemeClr>
                  </a:solidFill>
                </a:rPr>
                <a:t>Spin Wave</a:t>
              </a:r>
              <a:endParaRPr kumimoji="1" lang="zh-TW" alt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066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6D977B96-D9CD-8041-8FE8-0261F5DA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9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altLang="zh-TW" dirty="0" err="1">
                <a:latin typeface="Helvetica" pitchFamily="2" charset="0"/>
              </a:rPr>
              <a:t>Cavity-enhanced</a:t>
            </a:r>
            <a:r>
              <a:rPr lang="de-DE" altLang="zh-TW" dirty="0">
                <a:latin typeface="Helvetica" pitchFamily="2" charset="0"/>
              </a:rPr>
              <a:t> </a:t>
            </a:r>
            <a:r>
              <a:rPr lang="de-DE" altLang="zh-TW" dirty="0" err="1">
                <a:latin typeface="Helvetica" pitchFamily="2" charset="0"/>
              </a:rPr>
              <a:t>spontaneous</a:t>
            </a:r>
            <a:r>
              <a:rPr lang="de-DE" altLang="zh-TW" dirty="0">
                <a:latin typeface="Helvetica" pitchFamily="2" charset="0"/>
              </a:rPr>
              <a:t> </a:t>
            </a:r>
            <a:r>
              <a:rPr lang="de-DE" altLang="zh-TW" dirty="0" err="1">
                <a:latin typeface="Helvetica" pitchFamily="2" charset="0"/>
              </a:rPr>
              <a:t>parametric</a:t>
            </a:r>
            <a:r>
              <a:rPr lang="de-DE" altLang="zh-TW" dirty="0">
                <a:latin typeface="Helvetica" pitchFamily="2" charset="0"/>
              </a:rPr>
              <a:t> down </a:t>
            </a:r>
            <a:r>
              <a:rPr lang="de-DE" altLang="zh-TW" dirty="0" err="1">
                <a:latin typeface="Helvetica" pitchFamily="2" charset="0"/>
              </a:rPr>
              <a:t>conversion</a:t>
            </a:r>
            <a:r>
              <a:rPr lang="de-DE" altLang="zh-TW" dirty="0">
                <a:latin typeface="Helvetica" pitchFamily="2" charset="0"/>
              </a:rPr>
              <a:t> (SPDC)</a:t>
            </a:r>
            <a:br>
              <a:rPr lang="de-DE" altLang="zh-TW" dirty="0">
                <a:latin typeface="Helvetica" pitchFamily="2" charset="0"/>
              </a:rPr>
            </a:br>
            <a:r>
              <a:rPr kumimoji="1" lang="en-US" altLang="zh-TW" dirty="0"/>
              <a:t> </a:t>
            </a:r>
            <a:endParaRPr kumimoji="1" lang="zh-TW" altLang="en-US" dirty="0"/>
          </a:p>
        </p:txBody>
      </p:sp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0B4ADF17-A771-D944-A9CD-3ACAEFA502FE}"/>
              </a:ext>
            </a:extLst>
          </p:cNvPr>
          <p:cNvCxnSpPr/>
          <p:nvPr/>
        </p:nvCxnSpPr>
        <p:spPr>
          <a:xfrm flipH="1">
            <a:off x="4340545" y="2040949"/>
            <a:ext cx="1438656" cy="0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立方體 12">
            <a:extLst>
              <a:ext uri="{FF2B5EF4-FFF2-40B4-BE49-F238E27FC236}">
                <a16:creationId xmlns:a16="http://schemas.microsoft.com/office/drawing/2014/main" id="{29B2FDC4-B937-534E-A6EC-C67286A352F0}"/>
              </a:ext>
            </a:extLst>
          </p:cNvPr>
          <p:cNvSpPr/>
          <p:nvPr/>
        </p:nvSpPr>
        <p:spPr>
          <a:xfrm>
            <a:off x="3100387" y="1905022"/>
            <a:ext cx="1188529" cy="34747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961892F-F6DB-3E49-AA67-4F3B5B30F533}"/>
              </a:ext>
            </a:extLst>
          </p:cNvPr>
          <p:cNvSpPr txBox="1"/>
          <p:nvPr/>
        </p:nvSpPr>
        <p:spPr>
          <a:xfrm>
            <a:off x="3237812" y="1902716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crystals</a:t>
            </a:r>
            <a:endParaRPr kumimoji="1" lang="zh-TW" altLang="en-US" dirty="0"/>
          </a:p>
        </p:txBody>
      </p: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BEC65419-0F4D-4643-97C6-AE537C2BFAE1}"/>
              </a:ext>
            </a:extLst>
          </p:cNvPr>
          <p:cNvCxnSpPr>
            <a:cxnSpLocks/>
          </p:cNvCxnSpPr>
          <p:nvPr/>
        </p:nvCxnSpPr>
        <p:spPr>
          <a:xfrm flipH="1" flipV="1">
            <a:off x="1800336" y="2195228"/>
            <a:ext cx="1268711" cy="7758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箭頭接點 15">
            <a:extLst>
              <a:ext uri="{FF2B5EF4-FFF2-40B4-BE49-F238E27FC236}">
                <a16:creationId xmlns:a16="http://schemas.microsoft.com/office/drawing/2014/main" id="{D4E9931E-8FA5-F349-A80E-7C8B0D518CFF}"/>
              </a:ext>
            </a:extLst>
          </p:cNvPr>
          <p:cNvCxnSpPr>
            <a:cxnSpLocks/>
          </p:cNvCxnSpPr>
          <p:nvPr/>
        </p:nvCxnSpPr>
        <p:spPr>
          <a:xfrm flipH="1" flipV="1">
            <a:off x="1800336" y="2026633"/>
            <a:ext cx="1300051" cy="1431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2BE4832-D726-F44F-ADA2-C718F9EB2379}"/>
              </a:ext>
            </a:extLst>
          </p:cNvPr>
          <p:cNvSpPr txBox="1"/>
          <p:nvPr/>
        </p:nvSpPr>
        <p:spPr>
          <a:xfrm>
            <a:off x="194184" y="2049691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Single Photon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581220A-0219-B841-B703-720BBEB00479}"/>
              </a:ext>
            </a:extLst>
          </p:cNvPr>
          <p:cNvSpPr txBox="1"/>
          <p:nvPr/>
        </p:nvSpPr>
        <p:spPr>
          <a:xfrm>
            <a:off x="175275" y="1761087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</a:rPr>
              <a:t>Single Photon</a:t>
            </a:r>
            <a:endParaRPr kumimoji="1"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CF0BA590-E95E-674B-96D6-84DF636A4EA2}"/>
              </a:ext>
            </a:extLst>
          </p:cNvPr>
          <p:cNvCxnSpPr/>
          <p:nvPr/>
        </p:nvCxnSpPr>
        <p:spPr>
          <a:xfrm>
            <a:off x="380341" y="4070638"/>
            <a:ext cx="8966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18D11EE2-B127-0845-ACC6-63B79DFB39AF}"/>
              </a:ext>
            </a:extLst>
          </p:cNvPr>
          <p:cNvCxnSpPr/>
          <p:nvPr/>
        </p:nvCxnSpPr>
        <p:spPr>
          <a:xfrm>
            <a:off x="380341" y="6023263"/>
            <a:ext cx="8966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箭頭接點 20">
            <a:extLst>
              <a:ext uri="{FF2B5EF4-FFF2-40B4-BE49-F238E27FC236}">
                <a16:creationId xmlns:a16="http://schemas.microsoft.com/office/drawing/2014/main" id="{6F5768D9-8434-CB46-8BBF-62B22B9202F4}"/>
              </a:ext>
            </a:extLst>
          </p:cNvPr>
          <p:cNvCxnSpPr>
            <a:cxnSpLocks/>
          </p:cNvCxnSpPr>
          <p:nvPr/>
        </p:nvCxnSpPr>
        <p:spPr>
          <a:xfrm flipV="1">
            <a:off x="461615" y="4070638"/>
            <a:ext cx="0" cy="1939252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C5E3F8E9-F680-6640-B03D-22BA42E9E4CE}"/>
              </a:ext>
            </a:extLst>
          </p:cNvPr>
          <p:cNvCxnSpPr/>
          <p:nvPr/>
        </p:nvCxnSpPr>
        <p:spPr>
          <a:xfrm>
            <a:off x="380341" y="5123213"/>
            <a:ext cx="8966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箭頭接點 22">
            <a:extLst>
              <a:ext uri="{FF2B5EF4-FFF2-40B4-BE49-F238E27FC236}">
                <a16:creationId xmlns:a16="http://schemas.microsoft.com/office/drawing/2014/main" id="{D6D6A1FB-7C0C-D346-9790-4CCC71F13C2E}"/>
              </a:ext>
            </a:extLst>
          </p:cNvPr>
          <p:cNvCxnSpPr>
            <a:cxnSpLocks/>
          </p:cNvCxnSpPr>
          <p:nvPr/>
        </p:nvCxnSpPr>
        <p:spPr>
          <a:xfrm flipH="1">
            <a:off x="1095970" y="4079892"/>
            <a:ext cx="1" cy="1046129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箭頭接點 23">
            <a:extLst>
              <a:ext uri="{FF2B5EF4-FFF2-40B4-BE49-F238E27FC236}">
                <a16:creationId xmlns:a16="http://schemas.microsoft.com/office/drawing/2014/main" id="{92CBCECB-19A0-C241-8B33-8A1783D3B830}"/>
              </a:ext>
            </a:extLst>
          </p:cNvPr>
          <p:cNvCxnSpPr>
            <a:cxnSpLocks/>
          </p:cNvCxnSpPr>
          <p:nvPr/>
        </p:nvCxnSpPr>
        <p:spPr>
          <a:xfrm flipH="1">
            <a:off x="1095970" y="5118864"/>
            <a:ext cx="1" cy="917773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9CF162D-78ED-D846-AB85-2EC2299237D1}"/>
              </a:ext>
            </a:extLst>
          </p:cNvPr>
          <p:cNvSpPr txBox="1"/>
          <p:nvPr/>
        </p:nvSpPr>
        <p:spPr>
          <a:xfrm>
            <a:off x="5005343" y="167161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</a:rPr>
              <a:t>Pumping</a:t>
            </a:r>
            <a:endParaRPr kumimoji="1" lang="zh-TW" altLang="en-US" dirty="0">
              <a:solidFill>
                <a:srgbClr val="0070C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E566AE2C-3C9F-3342-A302-C441C567A2B6}"/>
              </a:ext>
            </a:extLst>
          </p:cNvPr>
          <p:cNvSpPr txBox="1"/>
          <p:nvPr/>
        </p:nvSpPr>
        <p:spPr>
          <a:xfrm>
            <a:off x="1060538" y="4320445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Single Photon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20743B0-0DD5-4045-9932-721C0303FC90}"/>
              </a:ext>
            </a:extLst>
          </p:cNvPr>
          <p:cNvSpPr txBox="1"/>
          <p:nvPr/>
        </p:nvSpPr>
        <p:spPr>
          <a:xfrm>
            <a:off x="1062371" y="5411408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</a:rPr>
              <a:t>Single Photon</a:t>
            </a:r>
            <a:endParaRPr kumimoji="1"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C833E6F2-CC73-E54D-A67E-678663AE0B1B}"/>
              </a:ext>
            </a:extLst>
          </p:cNvPr>
          <p:cNvCxnSpPr/>
          <p:nvPr/>
        </p:nvCxnSpPr>
        <p:spPr>
          <a:xfrm>
            <a:off x="2057400" y="1671617"/>
            <a:ext cx="0" cy="355016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5C0A8FEC-6DDF-3B48-ABF4-4B4C6E30BFC4}"/>
              </a:ext>
            </a:extLst>
          </p:cNvPr>
          <p:cNvCxnSpPr/>
          <p:nvPr/>
        </p:nvCxnSpPr>
        <p:spPr>
          <a:xfrm>
            <a:off x="2152648" y="1824017"/>
            <a:ext cx="0" cy="355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32C8FBC6-1E15-324F-8735-B52A14D36810}"/>
              </a:ext>
            </a:extLst>
          </p:cNvPr>
          <p:cNvCxnSpPr/>
          <p:nvPr/>
        </p:nvCxnSpPr>
        <p:spPr>
          <a:xfrm>
            <a:off x="2538416" y="1666851"/>
            <a:ext cx="0" cy="355016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92980C66-4B55-544E-B5C5-68E27C1FB3DD}"/>
              </a:ext>
            </a:extLst>
          </p:cNvPr>
          <p:cNvCxnSpPr/>
          <p:nvPr/>
        </p:nvCxnSpPr>
        <p:spPr>
          <a:xfrm>
            <a:off x="2647950" y="1847827"/>
            <a:ext cx="0" cy="355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8952570-1D2B-E240-A0E2-6CF7913AE93E}"/>
              </a:ext>
            </a:extLst>
          </p:cNvPr>
          <p:cNvSpPr txBox="1"/>
          <p:nvPr/>
        </p:nvSpPr>
        <p:spPr>
          <a:xfrm>
            <a:off x="0" y="6322024"/>
            <a:ext cx="4535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de-DE" altLang="zh-TW" sz="1200" dirty="0"/>
              <a:t>Chih-Sung </a:t>
            </a:r>
            <a:r>
              <a:rPr lang="de-DE" altLang="zh-TW" sz="1200" dirty="0" err="1"/>
              <a:t>Chuu</a:t>
            </a:r>
            <a:r>
              <a:rPr lang="de-DE" altLang="zh-TW" sz="1200" dirty="0"/>
              <a:t>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S. E. Harris,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A </a:t>
            </a:r>
            <a:r>
              <a:rPr lang="de-DE" altLang="zh-TW" sz="1200" b="1" dirty="0"/>
              <a:t>83</a:t>
            </a:r>
            <a:r>
              <a:rPr lang="de-DE" altLang="zh-TW" sz="1200" dirty="0"/>
              <a:t>, 061803(R) (2011)</a:t>
            </a:r>
          </a:p>
          <a:p>
            <a:pPr marL="228600" indent="-228600">
              <a:buAutoNum type="arabicPeriod"/>
            </a:pPr>
            <a:r>
              <a:rPr lang="de-DE" altLang="zh-TW" sz="1200" dirty="0"/>
              <a:t>Quantum </a:t>
            </a:r>
            <a:r>
              <a:rPr lang="de-DE" altLang="zh-TW" sz="1200" dirty="0" err="1"/>
              <a:t>Sci</a:t>
            </a:r>
            <a:r>
              <a:rPr lang="de-DE" altLang="zh-TW" sz="1200" dirty="0"/>
              <a:t>. </a:t>
            </a:r>
            <a:r>
              <a:rPr lang="de-DE" altLang="zh-TW" sz="1200" dirty="0" err="1"/>
              <a:t>Technol</a:t>
            </a:r>
            <a:r>
              <a:rPr lang="de-DE" altLang="zh-TW" sz="1200" dirty="0"/>
              <a:t>. 3 (034005)</a:t>
            </a:r>
            <a:endParaRPr kumimoji="1" lang="zh-TW" altLang="en-US" sz="1200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29242F23-E6B9-A944-B5F2-A98BEDA78359}"/>
              </a:ext>
            </a:extLst>
          </p:cNvPr>
          <p:cNvSpPr txBox="1"/>
          <p:nvPr/>
        </p:nvSpPr>
        <p:spPr>
          <a:xfrm>
            <a:off x="5100638" y="65865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F9E0815D-D4FE-5A4C-823B-547FA3C8FA5F}"/>
              </a:ext>
            </a:extLst>
          </p:cNvPr>
          <p:cNvSpPr txBox="1"/>
          <p:nvPr/>
        </p:nvSpPr>
        <p:spPr>
          <a:xfrm>
            <a:off x="3965252" y="1394579"/>
            <a:ext cx="219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Linewidth ~  O(1) THz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197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0D0290-FCC1-FC4E-B50D-07D80ADC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7279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Quantum Repeater</a:t>
            </a:r>
            <a:endParaRPr kumimoji="1" lang="zh-TW" altLang="en-US" dirty="0"/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98E560BC-883B-8F41-A6F3-8A14CF1B131D}"/>
              </a:ext>
            </a:extLst>
          </p:cNvPr>
          <p:cNvSpPr/>
          <p:nvPr/>
        </p:nvSpPr>
        <p:spPr>
          <a:xfrm>
            <a:off x="2700327" y="2850158"/>
            <a:ext cx="1051731" cy="4705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37FD9CB-66BA-4147-BE36-FDB88AB1F2CF}"/>
              </a:ext>
            </a:extLst>
          </p:cNvPr>
          <p:cNvSpPr txBox="1"/>
          <p:nvPr/>
        </p:nvSpPr>
        <p:spPr>
          <a:xfrm>
            <a:off x="2961445" y="2418124"/>
            <a:ext cx="62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44" name="圓角矩形 43">
            <a:extLst>
              <a:ext uri="{FF2B5EF4-FFF2-40B4-BE49-F238E27FC236}">
                <a16:creationId xmlns:a16="http://schemas.microsoft.com/office/drawing/2014/main" id="{9080FD15-CBE8-0442-B904-D00DFA92F61E}"/>
              </a:ext>
            </a:extLst>
          </p:cNvPr>
          <p:cNvSpPr/>
          <p:nvPr/>
        </p:nvSpPr>
        <p:spPr>
          <a:xfrm>
            <a:off x="2000832" y="3864509"/>
            <a:ext cx="837103" cy="2360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sp>
        <p:nvSpPr>
          <p:cNvPr id="45" name="圓角矩形 44">
            <a:extLst>
              <a:ext uri="{FF2B5EF4-FFF2-40B4-BE49-F238E27FC236}">
                <a16:creationId xmlns:a16="http://schemas.microsoft.com/office/drawing/2014/main" id="{84467BD2-A134-0F47-B42F-4BBCE1B3A114}"/>
              </a:ext>
            </a:extLst>
          </p:cNvPr>
          <p:cNvSpPr/>
          <p:nvPr/>
        </p:nvSpPr>
        <p:spPr>
          <a:xfrm>
            <a:off x="3492001" y="3843240"/>
            <a:ext cx="837103" cy="2360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8CB32A5D-8F22-0C42-B563-27974EA306C6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2419384" y="3086105"/>
            <a:ext cx="542061" cy="77840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D96C3F30-3950-614A-85BA-B1A8B6A23C0A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3492001" y="3086105"/>
            <a:ext cx="418552" cy="757135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8F6602AC-53DA-FE47-825A-578889218ACB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903329" y="1900191"/>
            <a:ext cx="1516055" cy="1964318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3365558B-E19D-0746-8CA0-2534939FC5D4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3910553" y="1812670"/>
            <a:ext cx="1618702" cy="2030570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手繪多邊形 53">
            <a:extLst>
              <a:ext uri="{FF2B5EF4-FFF2-40B4-BE49-F238E27FC236}">
                <a16:creationId xmlns:a16="http://schemas.microsoft.com/office/drawing/2014/main" id="{DDF51564-0B21-6E4A-8F70-2F39C20B3AA9}"/>
              </a:ext>
            </a:extLst>
          </p:cNvPr>
          <p:cNvSpPr/>
          <p:nvPr/>
        </p:nvSpPr>
        <p:spPr>
          <a:xfrm>
            <a:off x="1057266" y="800100"/>
            <a:ext cx="4143384" cy="949868"/>
          </a:xfrm>
          <a:custGeom>
            <a:avLst/>
            <a:gdLst>
              <a:gd name="connsiteX0" fmla="*/ 4929188 w 4929188"/>
              <a:gd name="connsiteY0" fmla="*/ 671725 h 671725"/>
              <a:gd name="connsiteX1" fmla="*/ 2528888 w 4929188"/>
              <a:gd name="connsiteY1" fmla="*/ 212 h 671725"/>
              <a:gd name="connsiteX2" fmla="*/ 0 w 4929188"/>
              <a:gd name="connsiteY2" fmla="*/ 614575 h 6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9188" h="671725">
                <a:moveTo>
                  <a:pt x="4929188" y="671725"/>
                </a:moveTo>
                <a:cubicBezTo>
                  <a:pt x="4139803" y="340731"/>
                  <a:pt x="3350419" y="9737"/>
                  <a:pt x="2528888" y="212"/>
                </a:cubicBezTo>
                <a:cubicBezTo>
                  <a:pt x="1707357" y="-9313"/>
                  <a:pt x="853678" y="302631"/>
                  <a:pt x="0" y="614575"/>
                </a:cubicBezTo>
              </a:path>
            </a:pathLst>
          </a:custGeom>
          <a:noFill/>
          <a:ln w="25400">
            <a:solidFill>
              <a:srgbClr val="7030A0"/>
            </a:solidFill>
            <a:prstDash val="dash"/>
            <a:headEnd type="stealth" w="lg" len="lg"/>
            <a:tailEnd type="stealth" w="lg" len="lg"/>
          </a:ln>
          <a:effectLst>
            <a:glow rad="254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F8928CA4-AF07-2846-9010-10DB2FAFEF0C}"/>
              </a:ext>
            </a:extLst>
          </p:cNvPr>
          <p:cNvSpPr txBox="1"/>
          <p:nvPr/>
        </p:nvSpPr>
        <p:spPr>
          <a:xfrm>
            <a:off x="2312022" y="1257887"/>
            <a:ext cx="1927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chemeClr val="accent1">
                    <a:lumMod val="75000"/>
                  </a:schemeClr>
                </a:solidFill>
              </a:rPr>
              <a:t>Swapping</a:t>
            </a:r>
            <a:endParaRPr kumimoji="1" lang="zh-TW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6047BB7-BDF1-0140-BFBF-CE6D943C30CB}"/>
              </a:ext>
            </a:extLst>
          </p:cNvPr>
          <p:cNvSpPr txBox="1"/>
          <p:nvPr/>
        </p:nvSpPr>
        <p:spPr>
          <a:xfrm>
            <a:off x="-2553" y="6488668"/>
            <a:ext cx="2932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Corbel Light" panose="020B0303020204020204" pitchFamily="34" charset="0"/>
              </a:rPr>
              <a:t>Phys. Rev. Lett. 67, 661(1991)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6129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6D977B96-D9CD-8041-8FE8-0261F5DA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9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altLang="zh-TW" dirty="0" err="1">
                <a:latin typeface="Helvetica" pitchFamily="2" charset="0"/>
              </a:rPr>
              <a:t>Cavity-enhanced</a:t>
            </a:r>
            <a:r>
              <a:rPr lang="de-DE" altLang="zh-TW" dirty="0">
                <a:latin typeface="Helvetica" pitchFamily="2" charset="0"/>
              </a:rPr>
              <a:t> </a:t>
            </a:r>
            <a:r>
              <a:rPr lang="de-DE" altLang="zh-TW" dirty="0" err="1">
                <a:latin typeface="Helvetica" pitchFamily="2" charset="0"/>
              </a:rPr>
              <a:t>spontaneous</a:t>
            </a:r>
            <a:r>
              <a:rPr lang="de-DE" altLang="zh-TW" dirty="0">
                <a:latin typeface="Helvetica" pitchFamily="2" charset="0"/>
              </a:rPr>
              <a:t> </a:t>
            </a:r>
            <a:r>
              <a:rPr lang="de-DE" altLang="zh-TW" dirty="0" err="1">
                <a:latin typeface="Helvetica" pitchFamily="2" charset="0"/>
              </a:rPr>
              <a:t>parametric</a:t>
            </a:r>
            <a:r>
              <a:rPr lang="de-DE" altLang="zh-TW" dirty="0">
                <a:latin typeface="Helvetica" pitchFamily="2" charset="0"/>
              </a:rPr>
              <a:t> down </a:t>
            </a:r>
            <a:r>
              <a:rPr lang="de-DE" altLang="zh-TW" dirty="0" err="1">
                <a:latin typeface="Helvetica" pitchFamily="2" charset="0"/>
              </a:rPr>
              <a:t>conversion</a:t>
            </a:r>
            <a:r>
              <a:rPr lang="de-DE" altLang="zh-TW" dirty="0">
                <a:latin typeface="Helvetica" pitchFamily="2" charset="0"/>
              </a:rPr>
              <a:t> (SPDC)</a:t>
            </a:r>
            <a:br>
              <a:rPr lang="de-DE" altLang="zh-TW" dirty="0">
                <a:latin typeface="Helvetica" pitchFamily="2" charset="0"/>
              </a:rPr>
            </a:br>
            <a:r>
              <a:rPr kumimoji="1" lang="en-US" altLang="zh-TW" dirty="0"/>
              <a:t> </a:t>
            </a:r>
            <a:endParaRPr kumimoji="1" lang="zh-TW" altLang="en-US" dirty="0"/>
          </a:p>
        </p:txBody>
      </p:sp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0B4ADF17-A771-D944-A9CD-3ACAEFA502FE}"/>
              </a:ext>
            </a:extLst>
          </p:cNvPr>
          <p:cNvCxnSpPr/>
          <p:nvPr/>
        </p:nvCxnSpPr>
        <p:spPr>
          <a:xfrm flipH="1">
            <a:off x="4340545" y="2040949"/>
            <a:ext cx="1438656" cy="0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立方體 12">
            <a:extLst>
              <a:ext uri="{FF2B5EF4-FFF2-40B4-BE49-F238E27FC236}">
                <a16:creationId xmlns:a16="http://schemas.microsoft.com/office/drawing/2014/main" id="{29B2FDC4-B937-534E-A6EC-C67286A352F0}"/>
              </a:ext>
            </a:extLst>
          </p:cNvPr>
          <p:cNvSpPr/>
          <p:nvPr/>
        </p:nvSpPr>
        <p:spPr>
          <a:xfrm>
            <a:off x="3100387" y="1905022"/>
            <a:ext cx="1188529" cy="34747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961892F-F6DB-3E49-AA67-4F3B5B30F533}"/>
              </a:ext>
            </a:extLst>
          </p:cNvPr>
          <p:cNvSpPr txBox="1"/>
          <p:nvPr/>
        </p:nvSpPr>
        <p:spPr>
          <a:xfrm>
            <a:off x="3237812" y="1902716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crystals</a:t>
            </a:r>
            <a:endParaRPr kumimoji="1" lang="zh-TW" altLang="en-US" dirty="0"/>
          </a:p>
        </p:txBody>
      </p: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BEC65419-0F4D-4643-97C6-AE537C2BFAE1}"/>
              </a:ext>
            </a:extLst>
          </p:cNvPr>
          <p:cNvCxnSpPr>
            <a:cxnSpLocks/>
          </p:cNvCxnSpPr>
          <p:nvPr/>
        </p:nvCxnSpPr>
        <p:spPr>
          <a:xfrm flipH="1" flipV="1">
            <a:off x="1800336" y="2195228"/>
            <a:ext cx="1268711" cy="7758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箭頭接點 15">
            <a:extLst>
              <a:ext uri="{FF2B5EF4-FFF2-40B4-BE49-F238E27FC236}">
                <a16:creationId xmlns:a16="http://schemas.microsoft.com/office/drawing/2014/main" id="{D4E9931E-8FA5-F349-A80E-7C8B0D518CFF}"/>
              </a:ext>
            </a:extLst>
          </p:cNvPr>
          <p:cNvCxnSpPr>
            <a:cxnSpLocks/>
          </p:cNvCxnSpPr>
          <p:nvPr/>
        </p:nvCxnSpPr>
        <p:spPr>
          <a:xfrm flipH="1" flipV="1">
            <a:off x="1800336" y="2026633"/>
            <a:ext cx="1300051" cy="1431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2BE4832-D726-F44F-ADA2-C718F9EB2379}"/>
              </a:ext>
            </a:extLst>
          </p:cNvPr>
          <p:cNvSpPr txBox="1"/>
          <p:nvPr/>
        </p:nvSpPr>
        <p:spPr>
          <a:xfrm>
            <a:off x="194184" y="2049691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Single Photon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581220A-0219-B841-B703-720BBEB00479}"/>
              </a:ext>
            </a:extLst>
          </p:cNvPr>
          <p:cNvSpPr txBox="1"/>
          <p:nvPr/>
        </p:nvSpPr>
        <p:spPr>
          <a:xfrm>
            <a:off x="175275" y="1761087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</a:rPr>
              <a:t>Single Photon</a:t>
            </a:r>
            <a:endParaRPr kumimoji="1"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CF0BA590-E95E-674B-96D6-84DF636A4EA2}"/>
              </a:ext>
            </a:extLst>
          </p:cNvPr>
          <p:cNvCxnSpPr/>
          <p:nvPr/>
        </p:nvCxnSpPr>
        <p:spPr>
          <a:xfrm>
            <a:off x="380341" y="4070638"/>
            <a:ext cx="8966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18D11EE2-B127-0845-ACC6-63B79DFB39AF}"/>
              </a:ext>
            </a:extLst>
          </p:cNvPr>
          <p:cNvCxnSpPr/>
          <p:nvPr/>
        </p:nvCxnSpPr>
        <p:spPr>
          <a:xfrm>
            <a:off x="380341" y="6023263"/>
            <a:ext cx="8966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箭頭接點 20">
            <a:extLst>
              <a:ext uri="{FF2B5EF4-FFF2-40B4-BE49-F238E27FC236}">
                <a16:creationId xmlns:a16="http://schemas.microsoft.com/office/drawing/2014/main" id="{6F5768D9-8434-CB46-8BBF-62B22B9202F4}"/>
              </a:ext>
            </a:extLst>
          </p:cNvPr>
          <p:cNvCxnSpPr>
            <a:cxnSpLocks/>
          </p:cNvCxnSpPr>
          <p:nvPr/>
        </p:nvCxnSpPr>
        <p:spPr>
          <a:xfrm flipV="1">
            <a:off x="461615" y="4070638"/>
            <a:ext cx="0" cy="1939252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C5E3F8E9-F680-6640-B03D-22BA42E9E4CE}"/>
              </a:ext>
            </a:extLst>
          </p:cNvPr>
          <p:cNvCxnSpPr/>
          <p:nvPr/>
        </p:nvCxnSpPr>
        <p:spPr>
          <a:xfrm>
            <a:off x="380341" y="5123213"/>
            <a:ext cx="8966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箭頭接點 22">
            <a:extLst>
              <a:ext uri="{FF2B5EF4-FFF2-40B4-BE49-F238E27FC236}">
                <a16:creationId xmlns:a16="http://schemas.microsoft.com/office/drawing/2014/main" id="{D6D6A1FB-7C0C-D346-9790-4CCC71F13C2E}"/>
              </a:ext>
            </a:extLst>
          </p:cNvPr>
          <p:cNvCxnSpPr>
            <a:cxnSpLocks/>
          </p:cNvCxnSpPr>
          <p:nvPr/>
        </p:nvCxnSpPr>
        <p:spPr>
          <a:xfrm flipH="1">
            <a:off x="1095970" y="4079892"/>
            <a:ext cx="1" cy="1046129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箭頭接點 23">
            <a:extLst>
              <a:ext uri="{FF2B5EF4-FFF2-40B4-BE49-F238E27FC236}">
                <a16:creationId xmlns:a16="http://schemas.microsoft.com/office/drawing/2014/main" id="{92CBCECB-19A0-C241-8B33-8A1783D3B830}"/>
              </a:ext>
            </a:extLst>
          </p:cNvPr>
          <p:cNvCxnSpPr>
            <a:cxnSpLocks/>
          </p:cNvCxnSpPr>
          <p:nvPr/>
        </p:nvCxnSpPr>
        <p:spPr>
          <a:xfrm flipH="1">
            <a:off x="1095970" y="5118864"/>
            <a:ext cx="1" cy="917773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9CF162D-78ED-D846-AB85-2EC2299237D1}"/>
              </a:ext>
            </a:extLst>
          </p:cNvPr>
          <p:cNvSpPr txBox="1"/>
          <p:nvPr/>
        </p:nvSpPr>
        <p:spPr>
          <a:xfrm>
            <a:off x="5005343" y="167161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</a:rPr>
              <a:t>Pumping</a:t>
            </a:r>
            <a:endParaRPr kumimoji="1" lang="zh-TW" altLang="en-US" dirty="0">
              <a:solidFill>
                <a:srgbClr val="0070C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E566AE2C-3C9F-3342-A302-C441C567A2B6}"/>
              </a:ext>
            </a:extLst>
          </p:cNvPr>
          <p:cNvSpPr txBox="1"/>
          <p:nvPr/>
        </p:nvSpPr>
        <p:spPr>
          <a:xfrm>
            <a:off x="1060538" y="4320445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Single Photon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20743B0-0DD5-4045-9932-721C0303FC90}"/>
              </a:ext>
            </a:extLst>
          </p:cNvPr>
          <p:cNvSpPr txBox="1"/>
          <p:nvPr/>
        </p:nvSpPr>
        <p:spPr>
          <a:xfrm>
            <a:off x="1062371" y="5411408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</a:rPr>
              <a:t>Single Photon</a:t>
            </a:r>
            <a:endParaRPr kumimoji="1"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C833E6F2-CC73-E54D-A67E-678663AE0B1B}"/>
              </a:ext>
            </a:extLst>
          </p:cNvPr>
          <p:cNvCxnSpPr/>
          <p:nvPr/>
        </p:nvCxnSpPr>
        <p:spPr>
          <a:xfrm>
            <a:off x="2057400" y="1671617"/>
            <a:ext cx="0" cy="355016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5C0A8FEC-6DDF-3B48-ABF4-4B4C6E30BFC4}"/>
              </a:ext>
            </a:extLst>
          </p:cNvPr>
          <p:cNvCxnSpPr/>
          <p:nvPr/>
        </p:nvCxnSpPr>
        <p:spPr>
          <a:xfrm>
            <a:off x="2152648" y="1824017"/>
            <a:ext cx="0" cy="355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32C8FBC6-1E15-324F-8735-B52A14D36810}"/>
              </a:ext>
            </a:extLst>
          </p:cNvPr>
          <p:cNvCxnSpPr/>
          <p:nvPr/>
        </p:nvCxnSpPr>
        <p:spPr>
          <a:xfrm>
            <a:off x="2538416" y="1666851"/>
            <a:ext cx="0" cy="355016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92980C66-4B55-544E-B5C5-68E27C1FB3DD}"/>
              </a:ext>
            </a:extLst>
          </p:cNvPr>
          <p:cNvCxnSpPr/>
          <p:nvPr/>
        </p:nvCxnSpPr>
        <p:spPr>
          <a:xfrm>
            <a:off x="2647950" y="1847827"/>
            <a:ext cx="0" cy="355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8952570-1D2B-E240-A0E2-6CF7913AE93E}"/>
              </a:ext>
            </a:extLst>
          </p:cNvPr>
          <p:cNvSpPr txBox="1"/>
          <p:nvPr/>
        </p:nvSpPr>
        <p:spPr>
          <a:xfrm>
            <a:off x="0" y="6322024"/>
            <a:ext cx="4535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de-DE" altLang="zh-TW" sz="1200" dirty="0"/>
              <a:t>Chih-Sung </a:t>
            </a:r>
            <a:r>
              <a:rPr lang="de-DE" altLang="zh-TW" sz="1200" dirty="0" err="1"/>
              <a:t>Chuu</a:t>
            </a:r>
            <a:r>
              <a:rPr lang="de-DE" altLang="zh-TW" sz="1200" dirty="0"/>
              <a:t>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S. E. Harris,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A </a:t>
            </a:r>
            <a:r>
              <a:rPr lang="de-DE" altLang="zh-TW" sz="1200" b="1" dirty="0"/>
              <a:t>83</a:t>
            </a:r>
            <a:r>
              <a:rPr lang="de-DE" altLang="zh-TW" sz="1200" dirty="0"/>
              <a:t>, 061803(R) (2011)</a:t>
            </a:r>
          </a:p>
          <a:p>
            <a:pPr marL="228600" indent="-228600">
              <a:buAutoNum type="arabicPeriod"/>
            </a:pPr>
            <a:r>
              <a:rPr lang="de-DE" altLang="zh-TW" sz="1200" dirty="0"/>
              <a:t>Quantum </a:t>
            </a:r>
            <a:r>
              <a:rPr lang="de-DE" altLang="zh-TW" sz="1200" dirty="0" err="1"/>
              <a:t>Sci</a:t>
            </a:r>
            <a:r>
              <a:rPr lang="de-DE" altLang="zh-TW" sz="1200" dirty="0"/>
              <a:t>. </a:t>
            </a:r>
            <a:r>
              <a:rPr lang="de-DE" altLang="zh-TW" sz="1200" dirty="0" err="1"/>
              <a:t>Technol</a:t>
            </a:r>
            <a:r>
              <a:rPr lang="de-DE" altLang="zh-TW" sz="1200" dirty="0"/>
              <a:t>. 3 (034005)</a:t>
            </a:r>
            <a:endParaRPr kumimoji="1" lang="zh-TW" altLang="en-US" sz="1200" dirty="0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070D90AB-81BB-AE49-94EF-A893A142EB6D}"/>
              </a:ext>
            </a:extLst>
          </p:cNvPr>
          <p:cNvGrpSpPr/>
          <p:nvPr/>
        </p:nvGrpSpPr>
        <p:grpSpPr>
          <a:xfrm flipH="1">
            <a:off x="3581321" y="2426373"/>
            <a:ext cx="1399685" cy="1400974"/>
            <a:chOff x="9744340" y="3985415"/>
            <a:chExt cx="1104877" cy="1400974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94154792-E711-2F4D-9794-508069C773F7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F09278C4-0A61-4C47-BEEB-B5CDF3E4018D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1960228A-C084-8244-8237-19B40A4CD3DB}"/>
              </a:ext>
            </a:extLst>
          </p:cNvPr>
          <p:cNvGrpSpPr/>
          <p:nvPr/>
        </p:nvGrpSpPr>
        <p:grpSpPr>
          <a:xfrm>
            <a:off x="2868193" y="2454916"/>
            <a:ext cx="1558204" cy="1400974"/>
            <a:chOff x="9744340" y="3985415"/>
            <a:chExt cx="1104877" cy="1400974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2FCE416-CDE4-AF40-B0E3-5DD58925A2AA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3" name="橢圓 42">
              <a:extLst>
                <a:ext uri="{FF2B5EF4-FFF2-40B4-BE49-F238E27FC236}">
                  <a16:creationId xmlns:a16="http://schemas.microsoft.com/office/drawing/2014/main" id="{F7570DD2-3E26-1A44-8FE5-50CA3A5D4D70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cxnSp>
        <p:nvCxnSpPr>
          <p:cNvPr id="44" name="直線箭頭接點 43">
            <a:extLst>
              <a:ext uri="{FF2B5EF4-FFF2-40B4-BE49-F238E27FC236}">
                <a16:creationId xmlns:a16="http://schemas.microsoft.com/office/drawing/2014/main" id="{073BB35F-A86E-074F-9F91-8ACDBD2B6C62}"/>
              </a:ext>
            </a:extLst>
          </p:cNvPr>
          <p:cNvCxnSpPr/>
          <p:nvPr/>
        </p:nvCxnSpPr>
        <p:spPr>
          <a:xfrm flipH="1">
            <a:off x="4307209" y="3222056"/>
            <a:ext cx="1438656" cy="0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立方體 44">
            <a:extLst>
              <a:ext uri="{FF2B5EF4-FFF2-40B4-BE49-F238E27FC236}">
                <a16:creationId xmlns:a16="http://schemas.microsoft.com/office/drawing/2014/main" id="{061EDA99-F2DE-AC48-87FF-B9257C7C80CF}"/>
              </a:ext>
            </a:extLst>
          </p:cNvPr>
          <p:cNvSpPr/>
          <p:nvPr/>
        </p:nvSpPr>
        <p:spPr>
          <a:xfrm>
            <a:off x="3067051" y="3086129"/>
            <a:ext cx="1188529" cy="34747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7D5AD33E-B6C5-6740-8DD7-AD613E0E9B29}"/>
              </a:ext>
            </a:extLst>
          </p:cNvPr>
          <p:cNvSpPr txBox="1"/>
          <p:nvPr/>
        </p:nvSpPr>
        <p:spPr>
          <a:xfrm>
            <a:off x="3226850" y="3085235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crystals</a:t>
            </a:r>
            <a:endParaRPr kumimoji="1" lang="zh-TW" altLang="en-US" dirty="0"/>
          </a:p>
        </p:txBody>
      </p:sp>
      <p:cxnSp>
        <p:nvCxnSpPr>
          <p:cNvPr id="47" name="直線箭頭接點 46">
            <a:extLst>
              <a:ext uri="{FF2B5EF4-FFF2-40B4-BE49-F238E27FC236}">
                <a16:creationId xmlns:a16="http://schemas.microsoft.com/office/drawing/2014/main" id="{AD6ECAE5-B785-0D4E-A12C-12BD5E8B3C40}"/>
              </a:ext>
            </a:extLst>
          </p:cNvPr>
          <p:cNvCxnSpPr>
            <a:cxnSpLocks/>
          </p:cNvCxnSpPr>
          <p:nvPr/>
        </p:nvCxnSpPr>
        <p:spPr>
          <a:xfrm flipH="1" flipV="1">
            <a:off x="1767000" y="3376335"/>
            <a:ext cx="1268711" cy="7758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箭頭接點 47">
            <a:extLst>
              <a:ext uri="{FF2B5EF4-FFF2-40B4-BE49-F238E27FC236}">
                <a16:creationId xmlns:a16="http://schemas.microsoft.com/office/drawing/2014/main" id="{4614D8B8-6B0F-7C4E-B4D0-5FA618DF525A}"/>
              </a:ext>
            </a:extLst>
          </p:cNvPr>
          <p:cNvCxnSpPr>
            <a:cxnSpLocks/>
          </p:cNvCxnSpPr>
          <p:nvPr/>
        </p:nvCxnSpPr>
        <p:spPr>
          <a:xfrm flipH="1" flipV="1">
            <a:off x="1767000" y="3207740"/>
            <a:ext cx="1300051" cy="1431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BDC8087-8764-8840-A001-BF4493374078}"/>
              </a:ext>
            </a:extLst>
          </p:cNvPr>
          <p:cNvSpPr txBox="1"/>
          <p:nvPr/>
        </p:nvSpPr>
        <p:spPr>
          <a:xfrm>
            <a:off x="160848" y="3230798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Single Photon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F8D83089-3446-E44D-8932-01B0E353131A}"/>
              </a:ext>
            </a:extLst>
          </p:cNvPr>
          <p:cNvSpPr txBox="1"/>
          <p:nvPr/>
        </p:nvSpPr>
        <p:spPr>
          <a:xfrm>
            <a:off x="141939" y="2942194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</a:rPr>
              <a:t>Single Photon</a:t>
            </a:r>
            <a:endParaRPr kumimoji="1"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0EF00D93-F88D-C148-9C72-F1010CB9F28B}"/>
              </a:ext>
            </a:extLst>
          </p:cNvPr>
          <p:cNvSpPr txBox="1"/>
          <p:nvPr/>
        </p:nvSpPr>
        <p:spPr>
          <a:xfrm>
            <a:off x="4972007" y="285272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</a:rPr>
              <a:t>Pumping</a:t>
            </a:r>
            <a:endParaRPr kumimoji="1" lang="zh-TW" altLang="en-US" dirty="0">
              <a:solidFill>
                <a:srgbClr val="0070C0"/>
              </a:solidFill>
            </a:endParaRPr>
          </a:p>
        </p:txBody>
      </p: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0903FAB5-F62A-1C4B-9A79-C508C248AEB6}"/>
              </a:ext>
            </a:extLst>
          </p:cNvPr>
          <p:cNvCxnSpPr/>
          <p:nvPr/>
        </p:nvCxnSpPr>
        <p:spPr>
          <a:xfrm>
            <a:off x="2024064" y="2852724"/>
            <a:ext cx="0" cy="355016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ED3464FB-5A7A-5745-A448-4DC3BFD29522}"/>
              </a:ext>
            </a:extLst>
          </p:cNvPr>
          <p:cNvCxnSpPr/>
          <p:nvPr/>
        </p:nvCxnSpPr>
        <p:spPr>
          <a:xfrm>
            <a:off x="2119312" y="3005124"/>
            <a:ext cx="0" cy="355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8F67E253-6B18-1745-BB4B-BAC3516E22F5}"/>
              </a:ext>
            </a:extLst>
          </p:cNvPr>
          <p:cNvCxnSpPr/>
          <p:nvPr/>
        </p:nvCxnSpPr>
        <p:spPr>
          <a:xfrm>
            <a:off x="2505080" y="2847958"/>
            <a:ext cx="0" cy="355016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083E4142-26D7-DA4E-9D56-C0EC7164DF85}"/>
              </a:ext>
            </a:extLst>
          </p:cNvPr>
          <p:cNvCxnSpPr/>
          <p:nvPr/>
        </p:nvCxnSpPr>
        <p:spPr>
          <a:xfrm>
            <a:off x="2614614" y="3028934"/>
            <a:ext cx="0" cy="355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箭頭接點 55">
            <a:extLst>
              <a:ext uri="{FF2B5EF4-FFF2-40B4-BE49-F238E27FC236}">
                <a16:creationId xmlns:a16="http://schemas.microsoft.com/office/drawing/2014/main" id="{11CE0552-835A-9C4D-9CDD-50FD25C92A6D}"/>
              </a:ext>
            </a:extLst>
          </p:cNvPr>
          <p:cNvCxnSpPr>
            <a:cxnSpLocks/>
          </p:cNvCxnSpPr>
          <p:nvPr/>
        </p:nvCxnSpPr>
        <p:spPr>
          <a:xfrm flipH="1" flipV="1">
            <a:off x="2990172" y="2944577"/>
            <a:ext cx="1710780" cy="10201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箭頭接點 56">
            <a:extLst>
              <a:ext uri="{FF2B5EF4-FFF2-40B4-BE49-F238E27FC236}">
                <a16:creationId xmlns:a16="http://schemas.microsoft.com/office/drawing/2014/main" id="{4457D70F-A077-1F4B-813C-D4815371C958}"/>
              </a:ext>
            </a:extLst>
          </p:cNvPr>
          <p:cNvCxnSpPr>
            <a:cxnSpLocks/>
          </p:cNvCxnSpPr>
          <p:nvPr/>
        </p:nvCxnSpPr>
        <p:spPr>
          <a:xfrm flipH="1">
            <a:off x="3035711" y="3525041"/>
            <a:ext cx="1643036" cy="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6B163E83-A51C-9940-9D3E-62B020F0C1B3}"/>
                  </a:ext>
                </a:extLst>
              </p:cNvPr>
              <p:cNvSpPr txBox="1"/>
              <p:nvPr/>
            </p:nvSpPr>
            <p:spPr>
              <a:xfrm>
                <a:off x="5987028" y="1976871"/>
                <a:ext cx="2812116" cy="787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3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kumimoji="1"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3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zh-TW" sz="3000" b="0" i="1" smtClean="0">
                              <a:latin typeface="Cambria Math" panose="02040503050406030204" pitchFamily="18" charset="0"/>
                            </a:rPr>
                            <m:t>𝑝h𝑜𝑡𝑜𝑛</m:t>
                          </m:r>
                        </m:sub>
                      </m:sSub>
                      <m:r>
                        <a:rPr kumimoji="1" lang="en-US" altLang="zh-TW" sz="30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kumimoji="1"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  <m:t>𝐹𝑆𝑅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3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kumimoji="1" lang="zh-TW" altLang="en-US" sz="3000" dirty="0"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6B163E83-A51C-9940-9D3E-62B020F0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028" y="1976871"/>
                <a:ext cx="2812116" cy="787523"/>
              </a:xfrm>
              <a:prstGeom prst="rect">
                <a:avLst/>
              </a:prstGeom>
              <a:blipFill>
                <a:blip r:embed="rId2"/>
                <a:stretch>
                  <a:fillRect l="-2242" t="-1613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箭頭接點 60">
            <a:extLst>
              <a:ext uri="{FF2B5EF4-FFF2-40B4-BE49-F238E27FC236}">
                <a16:creationId xmlns:a16="http://schemas.microsoft.com/office/drawing/2014/main" id="{59DE8E69-89E7-C04D-A6D8-88AF2EF55B64}"/>
              </a:ext>
            </a:extLst>
          </p:cNvPr>
          <p:cNvCxnSpPr>
            <a:cxnSpLocks/>
          </p:cNvCxnSpPr>
          <p:nvPr/>
        </p:nvCxnSpPr>
        <p:spPr>
          <a:xfrm flipH="1" flipV="1">
            <a:off x="2999693" y="2996961"/>
            <a:ext cx="1710780" cy="10201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箭頭接點 61">
            <a:extLst>
              <a:ext uri="{FF2B5EF4-FFF2-40B4-BE49-F238E27FC236}">
                <a16:creationId xmlns:a16="http://schemas.microsoft.com/office/drawing/2014/main" id="{C344C36C-F4E9-9B48-8B7C-F0A66CD3F63C}"/>
              </a:ext>
            </a:extLst>
          </p:cNvPr>
          <p:cNvCxnSpPr>
            <a:cxnSpLocks/>
          </p:cNvCxnSpPr>
          <p:nvPr/>
        </p:nvCxnSpPr>
        <p:spPr>
          <a:xfrm flipH="1">
            <a:off x="3045232" y="3591714"/>
            <a:ext cx="1643036" cy="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30CC136E-D7CB-0843-8204-C95172DC2AA9}"/>
              </a:ext>
            </a:extLst>
          </p:cNvPr>
          <p:cNvCxnSpPr/>
          <p:nvPr/>
        </p:nvCxnSpPr>
        <p:spPr>
          <a:xfrm flipV="1">
            <a:off x="3845562" y="2609195"/>
            <a:ext cx="0" cy="238763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34AF5F29-98FE-F74F-BD88-C25823DF60D4}"/>
              </a:ext>
            </a:extLst>
          </p:cNvPr>
          <p:cNvCxnSpPr/>
          <p:nvPr/>
        </p:nvCxnSpPr>
        <p:spPr>
          <a:xfrm flipV="1">
            <a:off x="3840796" y="3633139"/>
            <a:ext cx="0" cy="238763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C333D5BC-0446-D54F-97F8-BE84E4003CB9}"/>
                  </a:ext>
                </a:extLst>
              </p:cNvPr>
              <p:cNvSpPr txBox="1"/>
              <p:nvPr/>
            </p:nvSpPr>
            <p:spPr>
              <a:xfrm>
                <a:off x="7834196" y="793067"/>
                <a:ext cx="4070794" cy="9447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𝐹𝑆𝑅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zh-TW" dirty="0"/>
                  <a:t>: Free </a:t>
                </a:r>
                <a:r>
                  <a:rPr lang="de-DE" altLang="zh-TW" dirty="0" err="1"/>
                  <a:t>spectral</a:t>
                </a:r>
                <a:r>
                  <a:rPr lang="de-DE" altLang="zh-TW" dirty="0"/>
                  <a:t> </a:t>
                </a:r>
                <a:r>
                  <a:rPr lang="de-DE" altLang="zh-TW" dirty="0" err="1"/>
                  <a:t>range</a:t>
                </a:r>
                <a:endParaRPr lang="de-DE" altLang="zh-TW" dirty="0"/>
              </a:p>
              <a:p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kumimoji="1" lang="en-US" altLang="zh-TW" dirty="0"/>
                  <a:t>: Finesse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𝑝h𝑜𝑡𝑜𝑛</m:t>
                        </m:r>
                      </m:sub>
                    </m:sSub>
                  </m:oMath>
                </a14:m>
                <a:r>
                  <a:rPr kumimoji="1" lang="en-US" altLang="zh-TW" dirty="0"/>
                  <a:t>: Linewidth of the biphoton pair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C333D5BC-0446-D54F-97F8-BE84E4003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196" y="793067"/>
                <a:ext cx="4070794" cy="944746"/>
              </a:xfrm>
              <a:prstGeom prst="rect">
                <a:avLst/>
              </a:prstGeom>
              <a:blipFill>
                <a:blip r:embed="rId3"/>
                <a:stretch>
                  <a:fillRect t="-1299" b="-51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字方塊 68">
            <a:extLst>
              <a:ext uri="{FF2B5EF4-FFF2-40B4-BE49-F238E27FC236}">
                <a16:creationId xmlns:a16="http://schemas.microsoft.com/office/drawing/2014/main" id="{29242F23-E6B9-A944-B5F2-A98BEDA78359}"/>
              </a:ext>
            </a:extLst>
          </p:cNvPr>
          <p:cNvSpPr txBox="1"/>
          <p:nvPr/>
        </p:nvSpPr>
        <p:spPr>
          <a:xfrm>
            <a:off x="5100638" y="65865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8792F3E7-1688-D243-B71A-261132963B0C}"/>
              </a:ext>
            </a:extLst>
          </p:cNvPr>
          <p:cNvSpPr txBox="1"/>
          <p:nvPr/>
        </p:nvSpPr>
        <p:spPr>
          <a:xfrm>
            <a:off x="3891672" y="3742970"/>
            <a:ext cx="222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Linewidth ~ O(1) MHz</a:t>
            </a:r>
            <a:endParaRPr kumimoji="1" lang="zh-TW" altLang="en-US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F9E0815D-D4FE-5A4C-823B-547FA3C8FA5F}"/>
              </a:ext>
            </a:extLst>
          </p:cNvPr>
          <p:cNvSpPr txBox="1"/>
          <p:nvPr/>
        </p:nvSpPr>
        <p:spPr>
          <a:xfrm>
            <a:off x="3965252" y="1394579"/>
            <a:ext cx="219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Linewidth ~  O(1) THz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7789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6D977B96-D9CD-8041-8FE8-0261F5DA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9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altLang="zh-TW" dirty="0" err="1">
                <a:latin typeface="Helvetica" pitchFamily="2" charset="0"/>
              </a:rPr>
              <a:t>Cavity-enhanced</a:t>
            </a:r>
            <a:r>
              <a:rPr lang="de-DE" altLang="zh-TW" dirty="0">
                <a:latin typeface="Helvetica" pitchFamily="2" charset="0"/>
              </a:rPr>
              <a:t> </a:t>
            </a:r>
            <a:r>
              <a:rPr lang="de-DE" altLang="zh-TW" dirty="0" err="1">
                <a:latin typeface="Helvetica" pitchFamily="2" charset="0"/>
              </a:rPr>
              <a:t>spontaneous</a:t>
            </a:r>
            <a:r>
              <a:rPr lang="de-DE" altLang="zh-TW" dirty="0">
                <a:latin typeface="Helvetica" pitchFamily="2" charset="0"/>
              </a:rPr>
              <a:t> </a:t>
            </a:r>
            <a:r>
              <a:rPr lang="de-DE" altLang="zh-TW" dirty="0" err="1">
                <a:latin typeface="Helvetica" pitchFamily="2" charset="0"/>
              </a:rPr>
              <a:t>parametric</a:t>
            </a:r>
            <a:r>
              <a:rPr lang="de-DE" altLang="zh-TW" dirty="0">
                <a:latin typeface="Helvetica" pitchFamily="2" charset="0"/>
              </a:rPr>
              <a:t> down </a:t>
            </a:r>
            <a:r>
              <a:rPr lang="de-DE" altLang="zh-TW" dirty="0" err="1">
                <a:latin typeface="Helvetica" pitchFamily="2" charset="0"/>
              </a:rPr>
              <a:t>conversion</a:t>
            </a:r>
            <a:r>
              <a:rPr lang="de-DE" altLang="zh-TW" dirty="0">
                <a:latin typeface="Helvetica" pitchFamily="2" charset="0"/>
              </a:rPr>
              <a:t> (SPDC)</a:t>
            </a:r>
            <a:br>
              <a:rPr lang="de-DE" altLang="zh-TW" dirty="0">
                <a:latin typeface="Helvetica" pitchFamily="2" charset="0"/>
              </a:rPr>
            </a:br>
            <a:r>
              <a:rPr kumimoji="1" lang="en-US" altLang="zh-TW" dirty="0"/>
              <a:t> </a:t>
            </a:r>
            <a:endParaRPr kumimoji="1" lang="zh-TW" altLang="en-US" dirty="0"/>
          </a:p>
        </p:txBody>
      </p:sp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0B4ADF17-A771-D944-A9CD-3ACAEFA502FE}"/>
              </a:ext>
            </a:extLst>
          </p:cNvPr>
          <p:cNvCxnSpPr/>
          <p:nvPr/>
        </p:nvCxnSpPr>
        <p:spPr>
          <a:xfrm flipH="1">
            <a:off x="4340545" y="2040949"/>
            <a:ext cx="1438656" cy="0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立方體 12">
            <a:extLst>
              <a:ext uri="{FF2B5EF4-FFF2-40B4-BE49-F238E27FC236}">
                <a16:creationId xmlns:a16="http://schemas.microsoft.com/office/drawing/2014/main" id="{29B2FDC4-B937-534E-A6EC-C67286A352F0}"/>
              </a:ext>
            </a:extLst>
          </p:cNvPr>
          <p:cNvSpPr/>
          <p:nvPr/>
        </p:nvSpPr>
        <p:spPr>
          <a:xfrm>
            <a:off x="3100387" y="1905022"/>
            <a:ext cx="1188529" cy="34747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961892F-F6DB-3E49-AA67-4F3B5B30F533}"/>
              </a:ext>
            </a:extLst>
          </p:cNvPr>
          <p:cNvSpPr txBox="1"/>
          <p:nvPr/>
        </p:nvSpPr>
        <p:spPr>
          <a:xfrm>
            <a:off x="3237812" y="1902716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crystals</a:t>
            </a:r>
            <a:endParaRPr kumimoji="1" lang="zh-TW" altLang="en-US" dirty="0"/>
          </a:p>
        </p:txBody>
      </p: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BEC65419-0F4D-4643-97C6-AE537C2BFAE1}"/>
              </a:ext>
            </a:extLst>
          </p:cNvPr>
          <p:cNvCxnSpPr>
            <a:cxnSpLocks/>
          </p:cNvCxnSpPr>
          <p:nvPr/>
        </p:nvCxnSpPr>
        <p:spPr>
          <a:xfrm flipH="1" flipV="1">
            <a:off x="1800336" y="2195228"/>
            <a:ext cx="1268711" cy="7758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箭頭接點 15">
            <a:extLst>
              <a:ext uri="{FF2B5EF4-FFF2-40B4-BE49-F238E27FC236}">
                <a16:creationId xmlns:a16="http://schemas.microsoft.com/office/drawing/2014/main" id="{D4E9931E-8FA5-F349-A80E-7C8B0D518CFF}"/>
              </a:ext>
            </a:extLst>
          </p:cNvPr>
          <p:cNvCxnSpPr>
            <a:cxnSpLocks/>
          </p:cNvCxnSpPr>
          <p:nvPr/>
        </p:nvCxnSpPr>
        <p:spPr>
          <a:xfrm flipH="1" flipV="1">
            <a:off x="1800336" y="2026633"/>
            <a:ext cx="1300051" cy="1431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2BE4832-D726-F44F-ADA2-C718F9EB2379}"/>
              </a:ext>
            </a:extLst>
          </p:cNvPr>
          <p:cNvSpPr txBox="1"/>
          <p:nvPr/>
        </p:nvSpPr>
        <p:spPr>
          <a:xfrm>
            <a:off x="194184" y="2049691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Single Photon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581220A-0219-B841-B703-720BBEB00479}"/>
              </a:ext>
            </a:extLst>
          </p:cNvPr>
          <p:cNvSpPr txBox="1"/>
          <p:nvPr/>
        </p:nvSpPr>
        <p:spPr>
          <a:xfrm>
            <a:off x="175275" y="1761087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</a:rPr>
              <a:t>Single Photon</a:t>
            </a:r>
            <a:endParaRPr kumimoji="1"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CF0BA590-E95E-674B-96D6-84DF636A4EA2}"/>
              </a:ext>
            </a:extLst>
          </p:cNvPr>
          <p:cNvCxnSpPr/>
          <p:nvPr/>
        </p:nvCxnSpPr>
        <p:spPr>
          <a:xfrm>
            <a:off x="380341" y="4070638"/>
            <a:ext cx="8966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18D11EE2-B127-0845-ACC6-63B79DFB39AF}"/>
              </a:ext>
            </a:extLst>
          </p:cNvPr>
          <p:cNvCxnSpPr/>
          <p:nvPr/>
        </p:nvCxnSpPr>
        <p:spPr>
          <a:xfrm>
            <a:off x="380341" y="6023263"/>
            <a:ext cx="8966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箭頭接點 20">
            <a:extLst>
              <a:ext uri="{FF2B5EF4-FFF2-40B4-BE49-F238E27FC236}">
                <a16:creationId xmlns:a16="http://schemas.microsoft.com/office/drawing/2014/main" id="{6F5768D9-8434-CB46-8BBF-62B22B9202F4}"/>
              </a:ext>
            </a:extLst>
          </p:cNvPr>
          <p:cNvCxnSpPr>
            <a:cxnSpLocks/>
          </p:cNvCxnSpPr>
          <p:nvPr/>
        </p:nvCxnSpPr>
        <p:spPr>
          <a:xfrm flipV="1">
            <a:off x="461615" y="4070638"/>
            <a:ext cx="0" cy="1939252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C5E3F8E9-F680-6640-B03D-22BA42E9E4CE}"/>
              </a:ext>
            </a:extLst>
          </p:cNvPr>
          <p:cNvCxnSpPr/>
          <p:nvPr/>
        </p:nvCxnSpPr>
        <p:spPr>
          <a:xfrm>
            <a:off x="380341" y="5123213"/>
            <a:ext cx="8966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箭頭接點 22">
            <a:extLst>
              <a:ext uri="{FF2B5EF4-FFF2-40B4-BE49-F238E27FC236}">
                <a16:creationId xmlns:a16="http://schemas.microsoft.com/office/drawing/2014/main" id="{D6D6A1FB-7C0C-D346-9790-4CCC71F13C2E}"/>
              </a:ext>
            </a:extLst>
          </p:cNvPr>
          <p:cNvCxnSpPr>
            <a:cxnSpLocks/>
          </p:cNvCxnSpPr>
          <p:nvPr/>
        </p:nvCxnSpPr>
        <p:spPr>
          <a:xfrm flipH="1">
            <a:off x="1095970" y="4079892"/>
            <a:ext cx="1" cy="1046129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箭頭接點 23">
            <a:extLst>
              <a:ext uri="{FF2B5EF4-FFF2-40B4-BE49-F238E27FC236}">
                <a16:creationId xmlns:a16="http://schemas.microsoft.com/office/drawing/2014/main" id="{92CBCECB-19A0-C241-8B33-8A1783D3B830}"/>
              </a:ext>
            </a:extLst>
          </p:cNvPr>
          <p:cNvCxnSpPr>
            <a:cxnSpLocks/>
          </p:cNvCxnSpPr>
          <p:nvPr/>
        </p:nvCxnSpPr>
        <p:spPr>
          <a:xfrm flipH="1">
            <a:off x="1095970" y="5118864"/>
            <a:ext cx="1" cy="917773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9CF162D-78ED-D846-AB85-2EC2299237D1}"/>
              </a:ext>
            </a:extLst>
          </p:cNvPr>
          <p:cNvSpPr txBox="1"/>
          <p:nvPr/>
        </p:nvSpPr>
        <p:spPr>
          <a:xfrm>
            <a:off x="5005343" y="167161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</a:rPr>
              <a:t>Pumping</a:t>
            </a:r>
            <a:endParaRPr kumimoji="1" lang="zh-TW" altLang="en-US" dirty="0">
              <a:solidFill>
                <a:srgbClr val="0070C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E566AE2C-3C9F-3342-A302-C441C567A2B6}"/>
              </a:ext>
            </a:extLst>
          </p:cNvPr>
          <p:cNvSpPr txBox="1"/>
          <p:nvPr/>
        </p:nvSpPr>
        <p:spPr>
          <a:xfrm>
            <a:off x="1060538" y="4320445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Single Photon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20743B0-0DD5-4045-9932-721C0303FC90}"/>
              </a:ext>
            </a:extLst>
          </p:cNvPr>
          <p:cNvSpPr txBox="1"/>
          <p:nvPr/>
        </p:nvSpPr>
        <p:spPr>
          <a:xfrm>
            <a:off x="1062371" y="5411408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</a:rPr>
              <a:t>Single Photon</a:t>
            </a:r>
            <a:endParaRPr kumimoji="1"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C833E6F2-CC73-E54D-A67E-678663AE0B1B}"/>
              </a:ext>
            </a:extLst>
          </p:cNvPr>
          <p:cNvCxnSpPr/>
          <p:nvPr/>
        </p:nvCxnSpPr>
        <p:spPr>
          <a:xfrm>
            <a:off x="2057400" y="1671617"/>
            <a:ext cx="0" cy="355016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5C0A8FEC-6DDF-3B48-ABF4-4B4C6E30BFC4}"/>
              </a:ext>
            </a:extLst>
          </p:cNvPr>
          <p:cNvCxnSpPr/>
          <p:nvPr/>
        </p:nvCxnSpPr>
        <p:spPr>
          <a:xfrm>
            <a:off x="2152648" y="1824017"/>
            <a:ext cx="0" cy="355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32C8FBC6-1E15-324F-8735-B52A14D36810}"/>
              </a:ext>
            </a:extLst>
          </p:cNvPr>
          <p:cNvCxnSpPr/>
          <p:nvPr/>
        </p:nvCxnSpPr>
        <p:spPr>
          <a:xfrm>
            <a:off x="2538416" y="1666851"/>
            <a:ext cx="0" cy="355016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92980C66-4B55-544E-B5C5-68E27C1FB3DD}"/>
              </a:ext>
            </a:extLst>
          </p:cNvPr>
          <p:cNvCxnSpPr/>
          <p:nvPr/>
        </p:nvCxnSpPr>
        <p:spPr>
          <a:xfrm>
            <a:off x="2647950" y="1847827"/>
            <a:ext cx="0" cy="355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8952570-1D2B-E240-A0E2-6CF7913AE93E}"/>
              </a:ext>
            </a:extLst>
          </p:cNvPr>
          <p:cNvSpPr txBox="1"/>
          <p:nvPr/>
        </p:nvSpPr>
        <p:spPr>
          <a:xfrm>
            <a:off x="0" y="6322024"/>
            <a:ext cx="4535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de-DE" altLang="zh-TW" sz="1200" dirty="0"/>
              <a:t>Chih-Sung </a:t>
            </a:r>
            <a:r>
              <a:rPr lang="de-DE" altLang="zh-TW" sz="1200" dirty="0" err="1"/>
              <a:t>Chuu</a:t>
            </a:r>
            <a:r>
              <a:rPr lang="de-DE" altLang="zh-TW" sz="1200" dirty="0"/>
              <a:t>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S. E. Harris,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A </a:t>
            </a:r>
            <a:r>
              <a:rPr lang="de-DE" altLang="zh-TW" sz="1200" b="1" dirty="0"/>
              <a:t>83</a:t>
            </a:r>
            <a:r>
              <a:rPr lang="de-DE" altLang="zh-TW" sz="1200" dirty="0"/>
              <a:t>, 061803(R) (2011)</a:t>
            </a:r>
          </a:p>
          <a:p>
            <a:pPr marL="228600" indent="-228600">
              <a:buAutoNum type="arabicPeriod"/>
            </a:pPr>
            <a:r>
              <a:rPr lang="de-DE" altLang="zh-TW" sz="1200" dirty="0"/>
              <a:t>Quantum </a:t>
            </a:r>
            <a:r>
              <a:rPr lang="de-DE" altLang="zh-TW" sz="1200" dirty="0" err="1"/>
              <a:t>Sci</a:t>
            </a:r>
            <a:r>
              <a:rPr lang="de-DE" altLang="zh-TW" sz="1200" dirty="0"/>
              <a:t>. </a:t>
            </a:r>
            <a:r>
              <a:rPr lang="de-DE" altLang="zh-TW" sz="1200" dirty="0" err="1"/>
              <a:t>Technol</a:t>
            </a:r>
            <a:r>
              <a:rPr lang="de-DE" altLang="zh-TW" sz="1200" dirty="0"/>
              <a:t>. 3 (034005)</a:t>
            </a:r>
            <a:endParaRPr kumimoji="1" lang="zh-TW" altLang="en-US" sz="1200" dirty="0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070D90AB-81BB-AE49-94EF-A893A142EB6D}"/>
              </a:ext>
            </a:extLst>
          </p:cNvPr>
          <p:cNvGrpSpPr/>
          <p:nvPr/>
        </p:nvGrpSpPr>
        <p:grpSpPr>
          <a:xfrm flipH="1">
            <a:off x="3581321" y="2426373"/>
            <a:ext cx="1399685" cy="1400974"/>
            <a:chOff x="9744340" y="3985415"/>
            <a:chExt cx="1104877" cy="1400974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94154792-E711-2F4D-9794-508069C773F7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F09278C4-0A61-4C47-BEEB-B5CDF3E4018D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1960228A-C084-8244-8237-19B40A4CD3DB}"/>
              </a:ext>
            </a:extLst>
          </p:cNvPr>
          <p:cNvGrpSpPr/>
          <p:nvPr/>
        </p:nvGrpSpPr>
        <p:grpSpPr>
          <a:xfrm>
            <a:off x="2868193" y="2454916"/>
            <a:ext cx="1558204" cy="1400974"/>
            <a:chOff x="9744340" y="3985415"/>
            <a:chExt cx="1104877" cy="1400974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2FCE416-CDE4-AF40-B0E3-5DD58925A2AA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3" name="橢圓 42">
              <a:extLst>
                <a:ext uri="{FF2B5EF4-FFF2-40B4-BE49-F238E27FC236}">
                  <a16:creationId xmlns:a16="http://schemas.microsoft.com/office/drawing/2014/main" id="{F7570DD2-3E26-1A44-8FE5-50CA3A5D4D70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cxnSp>
        <p:nvCxnSpPr>
          <p:cNvPr id="44" name="直線箭頭接點 43">
            <a:extLst>
              <a:ext uri="{FF2B5EF4-FFF2-40B4-BE49-F238E27FC236}">
                <a16:creationId xmlns:a16="http://schemas.microsoft.com/office/drawing/2014/main" id="{073BB35F-A86E-074F-9F91-8ACDBD2B6C62}"/>
              </a:ext>
            </a:extLst>
          </p:cNvPr>
          <p:cNvCxnSpPr/>
          <p:nvPr/>
        </p:nvCxnSpPr>
        <p:spPr>
          <a:xfrm flipH="1">
            <a:off x="4307209" y="3222056"/>
            <a:ext cx="1438656" cy="0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立方體 44">
            <a:extLst>
              <a:ext uri="{FF2B5EF4-FFF2-40B4-BE49-F238E27FC236}">
                <a16:creationId xmlns:a16="http://schemas.microsoft.com/office/drawing/2014/main" id="{061EDA99-F2DE-AC48-87FF-B9257C7C80CF}"/>
              </a:ext>
            </a:extLst>
          </p:cNvPr>
          <p:cNvSpPr/>
          <p:nvPr/>
        </p:nvSpPr>
        <p:spPr>
          <a:xfrm>
            <a:off x="3067051" y="3086129"/>
            <a:ext cx="1188529" cy="34747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7D5AD33E-B6C5-6740-8DD7-AD613E0E9B29}"/>
              </a:ext>
            </a:extLst>
          </p:cNvPr>
          <p:cNvSpPr txBox="1"/>
          <p:nvPr/>
        </p:nvSpPr>
        <p:spPr>
          <a:xfrm>
            <a:off x="3226850" y="3085235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crystals</a:t>
            </a:r>
            <a:endParaRPr kumimoji="1" lang="zh-TW" altLang="en-US" dirty="0"/>
          </a:p>
        </p:txBody>
      </p:sp>
      <p:cxnSp>
        <p:nvCxnSpPr>
          <p:cNvPr id="47" name="直線箭頭接點 46">
            <a:extLst>
              <a:ext uri="{FF2B5EF4-FFF2-40B4-BE49-F238E27FC236}">
                <a16:creationId xmlns:a16="http://schemas.microsoft.com/office/drawing/2014/main" id="{AD6ECAE5-B785-0D4E-A12C-12BD5E8B3C40}"/>
              </a:ext>
            </a:extLst>
          </p:cNvPr>
          <p:cNvCxnSpPr>
            <a:cxnSpLocks/>
          </p:cNvCxnSpPr>
          <p:nvPr/>
        </p:nvCxnSpPr>
        <p:spPr>
          <a:xfrm flipH="1" flipV="1">
            <a:off x="1767000" y="3376335"/>
            <a:ext cx="1268711" cy="7758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箭頭接點 47">
            <a:extLst>
              <a:ext uri="{FF2B5EF4-FFF2-40B4-BE49-F238E27FC236}">
                <a16:creationId xmlns:a16="http://schemas.microsoft.com/office/drawing/2014/main" id="{4614D8B8-6B0F-7C4E-B4D0-5FA618DF525A}"/>
              </a:ext>
            </a:extLst>
          </p:cNvPr>
          <p:cNvCxnSpPr>
            <a:cxnSpLocks/>
          </p:cNvCxnSpPr>
          <p:nvPr/>
        </p:nvCxnSpPr>
        <p:spPr>
          <a:xfrm flipH="1" flipV="1">
            <a:off x="1767000" y="3207740"/>
            <a:ext cx="1300051" cy="1431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BDC8087-8764-8840-A001-BF4493374078}"/>
              </a:ext>
            </a:extLst>
          </p:cNvPr>
          <p:cNvSpPr txBox="1"/>
          <p:nvPr/>
        </p:nvSpPr>
        <p:spPr>
          <a:xfrm>
            <a:off x="160848" y="3230798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Single Photon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F8D83089-3446-E44D-8932-01B0E353131A}"/>
              </a:ext>
            </a:extLst>
          </p:cNvPr>
          <p:cNvSpPr txBox="1"/>
          <p:nvPr/>
        </p:nvSpPr>
        <p:spPr>
          <a:xfrm>
            <a:off x="141939" y="2942194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</a:rPr>
              <a:t>Single Photon</a:t>
            </a:r>
            <a:endParaRPr kumimoji="1"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0EF00D93-F88D-C148-9C72-F1010CB9F28B}"/>
              </a:ext>
            </a:extLst>
          </p:cNvPr>
          <p:cNvSpPr txBox="1"/>
          <p:nvPr/>
        </p:nvSpPr>
        <p:spPr>
          <a:xfrm>
            <a:off x="4972007" y="285272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</a:rPr>
              <a:t>Pumping</a:t>
            </a:r>
            <a:endParaRPr kumimoji="1" lang="zh-TW" altLang="en-US" dirty="0">
              <a:solidFill>
                <a:srgbClr val="0070C0"/>
              </a:solidFill>
            </a:endParaRPr>
          </a:p>
        </p:txBody>
      </p: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0903FAB5-F62A-1C4B-9A79-C508C248AEB6}"/>
              </a:ext>
            </a:extLst>
          </p:cNvPr>
          <p:cNvCxnSpPr/>
          <p:nvPr/>
        </p:nvCxnSpPr>
        <p:spPr>
          <a:xfrm>
            <a:off x="2024064" y="2852724"/>
            <a:ext cx="0" cy="355016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ED3464FB-5A7A-5745-A448-4DC3BFD29522}"/>
              </a:ext>
            </a:extLst>
          </p:cNvPr>
          <p:cNvCxnSpPr/>
          <p:nvPr/>
        </p:nvCxnSpPr>
        <p:spPr>
          <a:xfrm>
            <a:off x="2119312" y="3005124"/>
            <a:ext cx="0" cy="355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8F67E253-6B18-1745-BB4B-BAC3516E22F5}"/>
              </a:ext>
            </a:extLst>
          </p:cNvPr>
          <p:cNvCxnSpPr/>
          <p:nvPr/>
        </p:nvCxnSpPr>
        <p:spPr>
          <a:xfrm>
            <a:off x="2505080" y="2847958"/>
            <a:ext cx="0" cy="355016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083E4142-26D7-DA4E-9D56-C0EC7164DF85}"/>
              </a:ext>
            </a:extLst>
          </p:cNvPr>
          <p:cNvCxnSpPr/>
          <p:nvPr/>
        </p:nvCxnSpPr>
        <p:spPr>
          <a:xfrm>
            <a:off x="2614614" y="3028934"/>
            <a:ext cx="0" cy="355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箭頭接點 55">
            <a:extLst>
              <a:ext uri="{FF2B5EF4-FFF2-40B4-BE49-F238E27FC236}">
                <a16:creationId xmlns:a16="http://schemas.microsoft.com/office/drawing/2014/main" id="{11CE0552-835A-9C4D-9CDD-50FD25C92A6D}"/>
              </a:ext>
            </a:extLst>
          </p:cNvPr>
          <p:cNvCxnSpPr>
            <a:cxnSpLocks/>
          </p:cNvCxnSpPr>
          <p:nvPr/>
        </p:nvCxnSpPr>
        <p:spPr>
          <a:xfrm flipH="1" flipV="1">
            <a:off x="2990172" y="2944577"/>
            <a:ext cx="1710780" cy="10201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箭頭接點 56">
            <a:extLst>
              <a:ext uri="{FF2B5EF4-FFF2-40B4-BE49-F238E27FC236}">
                <a16:creationId xmlns:a16="http://schemas.microsoft.com/office/drawing/2014/main" id="{4457D70F-A077-1F4B-813C-D4815371C958}"/>
              </a:ext>
            </a:extLst>
          </p:cNvPr>
          <p:cNvCxnSpPr>
            <a:cxnSpLocks/>
          </p:cNvCxnSpPr>
          <p:nvPr/>
        </p:nvCxnSpPr>
        <p:spPr>
          <a:xfrm flipH="1">
            <a:off x="3035711" y="3525041"/>
            <a:ext cx="1643036" cy="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6B163E83-A51C-9940-9D3E-62B020F0C1B3}"/>
                  </a:ext>
                </a:extLst>
              </p:cNvPr>
              <p:cNvSpPr txBox="1"/>
              <p:nvPr/>
            </p:nvSpPr>
            <p:spPr>
              <a:xfrm>
                <a:off x="5987028" y="1976871"/>
                <a:ext cx="2812116" cy="787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3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kumimoji="1"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3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zh-TW" sz="3000" b="0" i="1" smtClean="0">
                              <a:latin typeface="Cambria Math" panose="02040503050406030204" pitchFamily="18" charset="0"/>
                            </a:rPr>
                            <m:t>𝑝h𝑜𝑡𝑜𝑛</m:t>
                          </m:r>
                        </m:sub>
                      </m:sSub>
                      <m:r>
                        <a:rPr kumimoji="1" lang="en-US" altLang="zh-TW" sz="30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kumimoji="1"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  <m:t>𝐹𝑆𝑅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3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kumimoji="1" lang="zh-TW" altLang="en-US" sz="3000" dirty="0"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6B163E83-A51C-9940-9D3E-62B020F0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028" y="1976871"/>
                <a:ext cx="2812116" cy="787523"/>
              </a:xfrm>
              <a:prstGeom prst="rect">
                <a:avLst/>
              </a:prstGeom>
              <a:blipFill>
                <a:blip r:embed="rId2"/>
                <a:stretch>
                  <a:fillRect l="-2242" t="-1613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箭頭接點 60">
            <a:extLst>
              <a:ext uri="{FF2B5EF4-FFF2-40B4-BE49-F238E27FC236}">
                <a16:creationId xmlns:a16="http://schemas.microsoft.com/office/drawing/2014/main" id="{59DE8E69-89E7-C04D-A6D8-88AF2EF55B64}"/>
              </a:ext>
            </a:extLst>
          </p:cNvPr>
          <p:cNvCxnSpPr>
            <a:cxnSpLocks/>
          </p:cNvCxnSpPr>
          <p:nvPr/>
        </p:nvCxnSpPr>
        <p:spPr>
          <a:xfrm flipH="1" flipV="1">
            <a:off x="2999693" y="2996961"/>
            <a:ext cx="1710780" cy="10201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箭頭接點 61">
            <a:extLst>
              <a:ext uri="{FF2B5EF4-FFF2-40B4-BE49-F238E27FC236}">
                <a16:creationId xmlns:a16="http://schemas.microsoft.com/office/drawing/2014/main" id="{C344C36C-F4E9-9B48-8B7C-F0A66CD3F63C}"/>
              </a:ext>
            </a:extLst>
          </p:cNvPr>
          <p:cNvCxnSpPr>
            <a:cxnSpLocks/>
          </p:cNvCxnSpPr>
          <p:nvPr/>
        </p:nvCxnSpPr>
        <p:spPr>
          <a:xfrm flipH="1">
            <a:off x="3045232" y="3591714"/>
            <a:ext cx="1643036" cy="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30CC136E-D7CB-0843-8204-C95172DC2AA9}"/>
              </a:ext>
            </a:extLst>
          </p:cNvPr>
          <p:cNvCxnSpPr/>
          <p:nvPr/>
        </p:nvCxnSpPr>
        <p:spPr>
          <a:xfrm flipV="1">
            <a:off x="3845562" y="2609195"/>
            <a:ext cx="0" cy="238763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34AF5F29-98FE-F74F-BD88-C25823DF60D4}"/>
              </a:ext>
            </a:extLst>
          </p:cNvPr>
          <p:cNvCxnSpPr/>
          <p:nvPr/>
        </p:nvCxnSpPr>
        <p:spPr>
          <a:xfrm flipV="1">
            <a:off x="3840796" y="3633139"/>
            <a:ext cx="0" cy="238763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C333D5BC-0446-D54F-97F8-BE84E4003CB9}"/>
                  </a:ext>
                </a:extLst>
              </p:cNvPr>
              <p:cNvSpPr txBox="1"/>
              <p:nvPr/>
            </p:nvSpPr>
            <p:spPr>
              <a:xfrm>
                <a:off x="7834196" y="793067"/>
                <a:ext cx="4070794" cy="9447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𝐹𝑆𝑅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zh-TW" dirty="0"/>
                  <a:t>: Free </a:t>
                </a:r>
                <a:r>
                  <a:rPr lang="de-DE" altLang="zh-TW" dirty="0" err="1"/>
                  <a:t>spectral</a:t>
                </a:r>
                <a:r>
                  <a:rPr lang="de-DE" altLang="zh-TW" dirty="0"/>
                  <a:t> </a:t>
                </a:r>
                <a:r>
                  <a:rPr lang="de-DE" altLang="zh-TW" dirty="0" err="1"/>
                  <a:t>range</a:t>
                </a:r>
                <a:endParaRPr lang="de-DE" altLang="zh-TW" dirty="0"/>
              </a:p>
              <a:p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kumimoji="1" lang="en-US" altLang="zh-TW" dirty="0"/>
                  <a:t>: Finesse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𝑝h𝑜𝑡𝑜𝑛</m:t>
                        </m:r>
                      </m:sub>
                    </m:sSub>
                  </m:oMath>
                </a14:m>
                <a:r>
                  <a:rPr kumimoji="1" lang="en-US" altLang="zh-TW" dirty="0"/>
                  <a:t>: Linewidth of the biphoton pair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C333D5BC-0446-D54F-97F8-BE84E4003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196" y="793067"/>
                <a:ext cx="4070794" cy="944746"/>
              </a:xfrm>
              <a:prstGeom prst="rect">
                <a:avLst/>
              </a:prstGeom>
              <a:blipFill>
                <a:blip r:embed="rId3"/>
                <a:stretch>
                  <a:fillRect t="-1299" b="-51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圖片 66">
            <a:extLst>
              <a:ext uri="{FF2B5EF4-FFF2-40B4-BE49-F238E27FC236}">
                <a16:creationId xmlns:a16="http://schemas.microsoft.com/office/drawing/2014/main" id="{D231DC7A-3235-464B-8704-043FB4809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056" y="2886848"/>
            <a:ext cx="5854378" cy="3971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8" name="文字方塊 67">
            <a:extLst>
              <a:ext uri="{FF2B5EF4-FFF2-40B4-BE49-F238E27FC236}">
                <a16:creationId xmlns:a16="http://schemas.microsoft.com/office/drawing/2014/main" id="{0EE6BF6F-CCB1-3445-A877-9147ED8BEE9A}"/>
              </a:ext>
            </a:extLst>
          </p:cNvPr>
          <p:cNvSpPr txBox="1"/>
          <p:nvPr/>
        </p:nvSpPr>
        <p:spPr>
          <a:xfrm>
            <a:off x="6207225" y="2813300"/>
            <a:ext cx="84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Ref. [2]</a:t>
            </a:r>
            <a:endParaRPr kumimoji="1" lang="zh-TW" altLang="en-US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29242F23-E6B9-A944-B5F2-A98BEDA78359}"/>
              </a:ext>
            </a:extLst>
          </p:cNvPr>
          <p:cNvSpPr txBox="1"/>
          <p:nvPr/>
        </p:nvSpPr>
        <p:spPr>
          <a:xfrm>
            <a:off x="5100638" y="65865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8792F3E7-1688-D243-B71A-261132963B0C}"/>
              </a:ext>
            </a:extLst>
          </p:cNvPr>
          <p:cNvSpPr txBox="1"/>
          <p:nvPr/>
        </p:nvSpPr>
        <p:spPr>
          <a:xfrm>
            <a:off x="3891672" y="3742970"/>
            <a:ext cx="222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Linewidth ~ O(1) MHz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0D8B607E-BA2E-0F45-84E1-20C924C3E0B0}"/>
                  </a:ext>
                </a:extLst>
              </p:cNvPr>
              <p:cNvSpPr txBox="1"/>
              <p:nvPr/>
            </p:nvSpPr>
            <p:spPr>
              <a:xfrm>
                <a:off x="9591163" y="2997966"/>
                <a:ext cx="2658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Linewidth =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× 7.2</m:t>
                    </m:r>
                  </m:oMath>
                </a14:m>
                <a:r>
                  <a:rPr kumimoji="1" lang="en-US" altLang="zh-TW" dirty="0"/>
                  <a:t> MHz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0D8B607E-BA2E-0F45-84E1-20C924C3E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163" y="2997966"/>
                <a:ext cx="2658677" cy="369332"/>
              </a:xfrm>
              <a:prstGeom prst="rect">
                <a:avLst/>
              </a:prstGeom>
              <a:blipFill>
                <a:blip r:embed="rId5"/>
                <a:stretch>
                  <a:fillRect l="-1422" t="-6667" r="-474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8A3BF435-0439-C94D-B537-A7E3CE6AD83C}"/>
                  </a:ext>
                </a:extLst>
              </p:cNvPr>
              <p:cNvSpPr txBox="1"/>
              <p:nvPr/>
            </p:nvSpPr>
            <p:spPr>
              <a:xfrm>
                <a:off x="9679328" y="4783507"/>
                <a:ext cx="2482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Linewidth =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× 6</m:t>
                    </m:r>
                  </m:oMath>
                </a14:m>
                <a:r>
                  <a:rPr kumimoji="1" lang="en-US" altLang="zh-TW" dirty="0"/>
                  <a:t> MHz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8A3BF435-0439-C94D-B537-A7E3CE6AD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328" y="4783507"/>
                <a:ext cx="2482346" cy="369332"/>
              </a:xfrm>
              <a:prstGeom prst="rect">
                <a:avLst/>
              </a:prstGeom>
              <a:blipFill>
                <a:blip r:embed="rId6"/>
                <a:stretch>
                  <a:fillRect l="-2030" t="-6667" r="-1015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文字方塊 72">
            <a:extLst>
              <a:ext uri="{FF2B5EF4-FFF2-40B4-BE49-F238E27FC236}">
                <a16:creationId xmlns:a16="http://schemas.microsoft.com/office/drawing/2014/main" id="{F9E0815D-D4FE-5A4C-823B-547FA3C8FA5F}"/>
              </a:ext>
            </a:extLst>
          </p:cNvPr>
          <p:cNvSpPr txBox="1"/>
          <p:nvPr/>
        </p:nvSpPr>
        <p:spPr>
          <a:xfrm>
            <a:off x="3965252" y="1394579"/>
            <a:ext cx="219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Linewidth ~  O(1) THz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3967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群組 142">
            <a:extLst>
              <a:ext uri="{FF2B5EF4-FFF2-40B4-BE49-F238E27FC236}">
                <a16:creationId xmlns:a16="http://schemas.microsoft.com/office/drawing/2014/main" id="{39AE524D-CF72-B241-A50D-A72B4749EDC7}"/>
              </a:ext>
            </a:extLst>
          </p:cNvPr>
          <p:cNvGrpSpPr/>
          <p:nvPr/>
        </p:nvGrpSpPr>
        <p:grpSpPr>
          <a:xfrm>
            <a:off x="8889715" y="1429315"/>
            <a:ext cx="1558204" cy="1400974"/>
            <a:chOff x="9744340" y="3985415"/>
            <a:chExt cx="1104877" cy="1400974"/>
          </a:xfrm>
        </p:grpSpPr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26B40F8B-01F8-AF4D-A813-AD3EE1F94626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5" name="橢圓 144">
              <a:extLst>
                <a:ext uri="{FF2B5EF4-FFF2-40B4-BE49-F238E27FC236}">
                  <a16:creationId xmlns:a16="http://schemas.microsoft.com/office/drawing/2014/main" id="{6F6F71B6-4501-124A-84E0-F28817DCB7C7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grpSp>
        <p:nvGrpSpPr>
          <p:cNvPr id="146" name="群組 145">
            <a:extLst>
              <a:ext uri="{FF2B5EF4-FFF2-40B4-BE49-F238E27FC236}">
                <a16:creationId xmlns:a16="http://schemas.microsoft.com/office/drawing/2014/main" id="{19CFF536-059B-254F-8DB9-9FF2EAFE4291}"/>
              </a:ext>
            </a:extLst>
          </p:cNvPr>
          <p:cNvGrpSpPr/>
          <p:nvPr/>
        </p:nvGrpSpPr>
        <p:grpSpPr>
          <a:xfrm flipH="1">
            <a:off x="9430991" y="1400772"/>
            <a:ext cx="1399685" cy="1400974"/>
            <a:chOff x="9744340" y="3985415"/>
            <a:chExt cx="1104877" cy="1400974"/>
          </a:xfrm>
        </p:grpSpPr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5D1A4D76-E7CD-0E4A-A5E5-9951F497743F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48" name="橢圓 147">
              <a:extLst>
                <a:ext uri="{FF2B5EF4-FFF2-40B4-BE49-F238E27FC236}">
                  <a16:creationId xmlns:a16="http://schemas.microsoft.com/office/drawing/2014/main" id="{41ECE6C7-F01D-1944-A23D-400CFDCE1D92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3B79E64E-7006-1A4D-84DF-BD1C61BD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9267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Using Heralded Idler Photon as QM’s control</a:t>
            </a:r>
            <a:endParaRPr kumimoji="1" lang="zh-TW" altLang="en-US" dirty="0"/>
          </a:p>
        </p:txBody>
      </p:sp>
      <p:sp>
        <p:nvSpPr>
          <p:cNvPr id="5" name="立方體 4">
            <a:extLst>
              <a:ext uri="{FF2B5EF4-FFF2-40B4-BE49-F238E27FC236}">
                <a16:creationId xmlns:a16="http://schemas.microsoft.com/office/drawing/2014/main" id="{E05AC706-A42C-ED48-A043-053A26F11CD2}"/>
              </a:ext>
            </a:extLst>
          </p:cNvPr>
          <p:cNvSpPr/>
          <p:nvPr/>
        </p:nvSpPr>
        <p:spPr>
          <a:xfrm>
            <a:off x="9124031" y="1940597"/>
            <a:ext cx="1188529" cy="62179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6" name="直線箭頭接點 5">
            <a:extLst>
              <a:ext uri="{FF2B5EF4-FFF2-40B4-BE49-F238E27FC236}">
                <a16:creationId xmlns:a16="http://schemas.microsoft.com/office/drawing/2014/main" id="{BF20DE35-4C7D-9943-8FDD-C2FE1BA05B90}"/>
              </a:ext>
            </a:extLst>
          </p:cNvPr>
          <p:cNvCxnSpPr/>
          <p:nvPr/>
        </p:nvCxnSpPr>
        <p:spPr>
          <a:xfrm flipH="1">
            <a:off x="10178449" y="2214917"/>
            <a:ext cx="1438656" cy="0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箭頭接點 6">
            <a:extLst>
              <a:ext uri="{FF2B5EF4-FFF2-40B4-BE49-F238E27FC236}">
                <a16:creationId xmlns:a16="http://schemas.microsoft.com/office/drawing/2014/main" id="{A5ED77F4-3B46-2345-B35C-92075A7CA13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8225677" y="2329217"/>
            <a:ext cx="89835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箭頭接點 7">
            <a:extLst>
              <a:ext uri="{FF2B5EF4-FFF2-40B4-BE49-F238E27FC236}">
                <a16:creationId xmlns:a16="http://schemas.microsoft.com/office/drawing/2014/main" id="{45F03A8E-157A-A043-9596-511C23E3E069}"/>
              </a:ext>
            </a:extLst>
          </p:cNvPr>
          <p:cNvCxnSpPr>
            <a:cxnSpLocks/>
          </p:cNvCxnSpPr>
          <p:nvPr/>
        </p:nvCxnSpPr>
        <p:spPr>
          <a:xfrm flipH="1">
            <a:off x="8225557" y="2251493"/>
            <a:ext cx="898474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平行四邊形 8">
            <a:extLst>
              <a:ext uri="{FF2B5EF4-FFF2-40B4-BE49-F238E27FC236}">
                <a16:creationId xmlns:a16="http://schemas.microsoft.com/office/drawing/2014/main" id="{7AC97823-926B-CC4B-8E44-93707055A182}"/>
              </a:ext>
            </a:extLst>
          </p:cNvPr>
          <p:cNvSpPr/>
          <p:nvPr/>
        </p:nvSpPr>
        <p:spPr>
          <a:xfrm rot="10053488">
            <a:off x="7871607" y="2048703"/>
            <a:ext cx="708141" cy="561029"/>
          </a:xfrm>
          <a:prstGeom prst="parallelogram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B470B908-1F8F-F842-9ACA-6910264982FC}"/>
              </a:ext>
            </a:extLst>
          </p:cNvPr>
          <p:cNvCxnSpPr>
            <a:cxnSpLocks/>
          </p:cNvCxnSpPr>
          <p:nvPr/>
        </p:nvCxnSpPr>
        <p:spPr>
          <a:xfrm flipH="1">
            <a:off x="7764753" y="2329217"/>
            <a:ext cx="475093" cy="117164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DD4BCFBC-CB99-4D40-BF96-10B0910DB048}"/>
              </a:ext>
            </a:extLst>
          </p:cNvPr>
          <p:cNvCxnSpPr>
            <a:cxnSpLocks/>
          </p:cNvCxnSpPr>
          <p:nvPr/>
        </p:nvCxnSpPr>
        <p:spPr>
          <a:xfrm flipH="1">
            <a:off x="7053984" y="2228250"/>
            <a:ext cx="898474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7A342DB-F619-EF4D-A686-D09EB9434DF4}"/>
              </a:ext>
            </a:extLst>
          </p:cNvPr>
          <p:cNvSpPr txBox="1"/>
          <p:nvPr/>
        </p:nvSpPr>
        <p:spPr>
          <a:xfrm>
            <a:off x="7824201" y="169032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PBS</a:t>
            </a:r>
            <a:endParaRPr kumimoji="1"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5C6B016-FE89-C244-A944-D865CBFBE30B}"/>
              </a:ext>
            </a:extLst>
          </p:cNvPr>
          <p:cNvSpPr txBox="1"/>
          <p:nvPr/>
        </p:nvSpPr>
        <p:spPr>
          <a:xfrm>
            <a:off x="9744051" y="1605816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crystals</a:t>
            </a:r>
            <a:endParaRPr kumimoji="1" lang="zh-TW" altLang="en-US" dirty="0"/>
          </a:p>
        </p:txBody>
      </p:sp>
      <p:cxnSp>
        <p:nvCxnSpPr>
          <p:cNvPr id="14" name="直線箭頭接點 13">
            <a:extLst>
              <a:ext uri="{FF2B5EF4-FFF2-40B4-BE49-F238E27FC236}">
                <a16:creationId xmlns:a16="http://schemas.microsoft.com/office/drawing/2014/main" id="{3CBF5E9E-8EE2-3D46-A91D-F465510C9C8A}"/>
              </a:ext>
            </a:extLst>
          </p:cNvPr>
          <p:cNvCxnSpPr>
            <a:cxnSpLocks/>
          </p:cNvCxnSpPr>
          <p:nvPr/>
        </p:nvCxnSpPr>
        <p:spPr>
          <a:xfrm flipV="1">
            <a:off x="8023901" y="2650851"/>
            <a:ext cx="0" cy="42550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11F7AABF-5C6B-2C47-81FD-7E110833DDEB}"/>
              </a:ext>
            </a:extLst>
          </p:cNvPr>
          <p:cNvCxnSpPr>
            <a:cxnSpLocks/>
          </p:cNvCxnSpPr>
          <p:nvPr/>
        </p:nvCxnSpPr>
        <p:spPr>
          <a:xfrm flipV="1">
            <a:off x="7503221" y="2074541"/>
            <a:ext cx="360125" cy="326285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2561A46-8CB5-3D4A-88F1-9994B81A1947}"/>
              </a:ext>
            </a:extLst>
          </p:cNvPr>
          <p:cNvSpPr txBox="1"/>
          <p:nvPr/>
        </p:nvSpPr>
        <p:spPr>
          <a:xfrm>
            <a:off x="7824755" y="3206158"/>
            <a:ext cx="612668" cy="369332"/>
          </a:xfrm>
          <a:prstGeom prst="rect">
            <a:avLst/>
          </a:prstGeom>
          <a:noFill/>
          <a:ln w="2540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Idler</a:t>
            </a:r>
            <a:endParaRPr kumimoji="1" lang="zh-TW" alt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27439AC8-91DA-E14B-90EC-90D93A1F9D44}"/>
              </a:ext>
            </a:extLst>
          </p:cNvPr>
          <p:cNvSpPr/>
          <p:nvPr/>
        </p:nvSpPr>
        <p:spPr>
          <a:xfrm>
            <a:off x="7356574" y="3492834"/>
            <a:ext cx="599809" cy="57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205352F0-4F22-1142-AE9A-F720BB072FAA}"/>
              </a:ext>
            </a:extLst>
          </p:cNvPr>
          <p:cNvSpPr/>
          <p:nvPr/>
        </p:nvSpPr>
        <p:spPr>
          <a:xfrm>
            <a:off x="7383266" y="3589427"/>
            <a:ext cx="493200" cy="42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9" name="曲線接點 18">
            <a:extLst>
              <a:ext uri="{FF2B5EF4-FFF2-40B4-BE49-F238E27FC236}">
                <a16:creationId xmlns:a16="http://schemas.microsoft.com/office/drawing/2014/main" id="{0C883B10-65AF-1F40-A0C4-7FA2BEB27DC0}"/>
              </a:ext>
            </a:extLst>
          </p:cNvPr>
          <p:cNvCxnSpPr>
            <a:cxnSpLocks/>
          </p:cNvCxnSpPr>
          <p:nvPr/>
        </p:nvCxnSpPr>
        <p:spPr>
          <a:xfrm>
            <a:off x="7578918" y="3834294"/>
            <a:ext cx="1052952" cy="1042233"/>
          </a:xfrm>
          <a:prstGeom prst="curved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立方體 19">
            <a:extLst>
              <a:ext uri="{FF2B5EF4-FFF2-40B4-BE49-F238E27FC236}">
                <a16:creationId xmlns:a16="http://schemas.microsoft.com/office/drawing/2014/main" id="{9F5D6D66-A8C8-1642-840A-D974DC62C075}"/>
              </a:ext>
            </a:extLst>
          </p:cNvPr>
          <p:cNvSpPr/>
          <p:nvPr/>
        </p:nvSpPr>
        <p:spPr>
          <a:xfrm>
            <a:off x="8385251" y="4687491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5B7F6086-7AE5-4246-B93A-DB71E793B631}"/>
              </a:ext>
            </a:extLst>
          </p:cNvPr>
          <p:cNvCxnSpPr/>
          <p:nvPr/>
        </p:nvCxnSpPr>
        <p:spPr>
          <a:xfrm>
            <a:off x="949118" y="5076485"/>
            <a:ext cx="14859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B3CE04CC-9186-DE4D-96F8-38D663A4D88D}"/>
              </a:ext>
            </a:extLst>
          </p:cNvPr>
          <p:cNvCxnSpPr>
            <a:cxnSpLocks/>
          </p:cNvCxnSpPr>
          <p:nvPr/>
        </p:nvCxnSpPr>
        <p:spPr>
          <a:xfrm>
            <a:off x="2420730" y="5085357"/>
            <a:ext cx="14288" cy="4578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F0913C65-9C7A-374A-9281-E36A8E46DDBE}"/>
              </a:ext>
            </a:extLst>
          </p:cNvPr>
          <p:cNvCxnSpPr>
            <a:cxnSpLocks/>
          </p:cNvCxnSpPr>
          <p:nvPr/>
        </p:nvCxnSpPr>
        <p:spPr>
          <a:xfrm>
            <a:off x="2420730" y="5543208"/>
            <a:ext cx="98107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836C144-0C7E-414C-9E59-EE9803BC6FEE}"/>
              </a:ext>
            </a:extLst>
          </p:cNvPr>
          <p:cNvCxnSpPr>
            <a:cxnSpLocks/>
          </p:cNvCxnSpPr>
          <p:nvPr/>
        </p:nvCxnSpPr>
        <p:spPr>
          <a:xfrm>
            <a:off x="3401807" y="4989211"/>
            <a:ext cx="0" cy="5416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7A6F579E-D31D-BE48-8E2D-489A403D108D}"/>
              </a:ext>
            </a:extLst>
          </p:cNvPr>
          <p:cNvCxnSpPr/>
          <p:nvPr/>
        </p:nvCxnSpPr>
        <p:spPr>
          <a:xfrm>
            <a:off x="3382761" y="4996350"/>
            <a:ext cx="14859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08F60F5E-E799-9F4C-A008-CED9CDB39F02}"/>
              </a:ext>
            </a:extLst>
          </p:cNvPr>
          <p:cNvCxnSpPr>
            <a:cxnSpLocks/>
          </p:cNvCxnSpPr>
          <p:nvPr/>
        </p:nvCxnSpPr>
        <p:spPr>
          <a:xfrm>
            <a:off x="706227" y="5530825"/>
            <a:ext cx="4414837" cy="1238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87EA28F-DBF2-3345-BF4A-B3F0E4931EE8}"/>
              </a:ext>
            </a:extLst>
          </p:cNvPr>
          <p:cNvSpPr txBox="1"/>
          <p:nvPr/>
        </p:nvSpPr>
        <p:spPr>
          <a:xfrm>
            <a:off x="898874" y="4989211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Coupling (R)</a:t>
            </a:r>
            <a:endParaRPr kumimoji="1"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A905B4C-8627-944A-9F31-97EA171EEDCD}"/>
              </a:ext>
            </a:extLst>
          </p:cNvPr>
          <p:cNvSpPr txBox="1"/>
          <p:nvPr/>
        </p:nvSpPr>
        <p:spPr>
          <a:xfrm>
            <a:off x="3458027" y="5041794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Coupling (W)</a:t>
            </a:r>
            <a:endParaRPr kumimoji="1" lang="zh-TW" altLang="en-US" dirty="0"/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1F3084CB-6877-884A-A236-28A8D9DAADBB}"/>
              </a:ext>
            </a:extLst>
          </p:cNvPr>
          <p:cNvCxnSpPr>
            <a:cxnSpLocks/>
          </p:cNvCxnSpPr>
          <p:nvPr/>
        </p:nvCxnSpPr>
        <p:spPr>
          <a:xfrm>
            <a:off x="718451" y="6451491"/>
            <a:ext cx="4414837" cy="1238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0DDC1940-AD82-D74D-B1E7-CCE0CF56E9B8}"/>
              </a:ext>
            </a:extLst>
          </p:cNvPr>
          <p:cNvCxnSpPr>
            <a:cxnSpLocks/>
          </p:cNvCxnSpPr>
          <p:nvPr/>
        </p:nvCxnSpPr>
        <p:spPr>
          <a:xfrm>
            <a:off x="898874" y="6155661"/>
            <a:ext cx="0" cy="29583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21759015-4FBC-494D-94BA-A169366201BD}"/>
              </a:ext>
            </a:extLst>
          </p:cNvPr>
          <p:cNvSpPr txBox="1"/>
          <p:nvPr/>
        </p:nvSpPr>
        <p:spPr>
          <a:xfrm>
            <a:off x="195995" y="637831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Idler</a:t>
            </a:r>
            <a:endParaRPr kumimoji="1" lang="zh-TW" altLang="en-US" dirty="0"/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5774A287-0097-B54B-B373-BE1BEB92467D}"/>
              </a:ext>
            </a:extLst>
          </p:cNvPr>
          <p:cNvCxnSpPr>
            <a:cxnSpLocks/>
          </p:cNvCxnSpPr>
          <p:nvPr/>
        </p:nvCxnSpPr>
        <p:spPr>
          <a:xfrm>
            <a:off x="2151419" y="5698462"/>
            <a:ext cx="0" cy="37147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171F2205-1354-8B49-B874-BF3BBC702DD1}"/>
              </a:ext>
            </a:extLst>
          </p:cNvPr>
          <p:cNvCxnSpPr>
            <a:cxnSpLocks/>
          </p:cNvCxnSpPr>
          <p:nvPr/>
        </p:nvCxnSpPr>
        <p:spPr>
          <a:xfrm>
            <a:off x="718451" y="6067578"/>
            <a:ext cx="4414837" cy="1238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FC91976-00DC-294C-85B1-E2C19F29B4E4}"/>
              </a:ext>
            </a:extLst>
          </p:cNvPr>
          <p:cNvSpPr txBox="1"/>
          <p:nvPr/>
        </p:nvSpPr>
        <p:spPr>
          <a:xfrm>
            <a:off x="47032" y="5876149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Signal</a:t>
            </a:r>
            <a:endParaRPr kumimoji="1" lang="zh-TW" altLang="en-US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602437A9-66E0-1D40-AC0C-1AE37EB3A092}"/>
              </a:ext>
            </a:extLst>
          </p:cNvPr>
          <p:cNvSpPr txBox="1"/>
          <p:nvPr/>
        </p:nvSpPr>
        <p:spPr>
          <a:xfrm>
            <a:off x="2501547" y="5138386"/>
            <a:ext cx="89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Storage</a:t>
            </a:r>
            <a:endParaRPr kumimoji="1" lang="zh-TW" altLang="en-US" dirty="0"/>
          </a:p>
        </p:txBody>
      </p:sp>
      <p:sp>
        <p:nvSpPr>
          <p:cNvPr id="36" name="圓角矩形 35">
            <a:extLst>
              <a:ext uri="{FF2B5EF4-FFF2-40B4-BE49-F238E27FC236}">
                <a16:creationId xmlns:a16="http://schemas.microsoft.com/office/drawing/2014/main" id="{2005CA78-418B-6142-ACD2-56D09392924D}"/>
              </a:ext>
            </a:extLst>
          </p:cNvPr>
          <p:cNvSpPr/>
          <p:nvPr/>
        </p:nvSpPr>
        <p:spPr>
          <a:xfrm>
            <a:off x="10895679" y="4338716"/>
            <a:ext cx="1014415" cy="609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7" name="圓角矩形 36">
            <a:extLst>
              <a:ext uri="{FF2B5EF4-FFF2-40B4-BE49-F238E27FC236}">
                <a16:creationId xmlns:a16="http://schemas.microsoft.com/office/drawing/2014/main" id="{170EF716-006A-BE43-9A4A-87E24FD7CB21}"/>
              </a:ext>
            </a:extLst>
          </p:cNvPr>
          <p:cNvSpPr/>
          <p:nvPr/>
        </p:nvSpPr>
        <p:spPr>
          <a:xfrm>
            <a:off x="11024171" y="4445218"/>
            <a:ext cx="785910" cy="4185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38" name="手繪多邊形 37">
            <a:extLst>
              <a:ext uri="{FF2B5EF4-FFF2-40B4-BE49-F238E27FC236}">
                <a16:creationId xmlns:a16="http://schemas.microsoft.com/office/drawing/2014/main" id="{F762F362-1BC9-E14B-A2F9-62EB2633144A}"/>
              </a:ext>
            </a:extLst>
          </p:cNvPr>
          <p:cNvSpPr/>
          <p:nvPr/>
        </p:nvSpPr>
        <p:spPr>
          <a:xfrm>
            <a:off x="9795545" y="4545463"/>
            <a:ext cx="1128614" cy="403028"/>
          </a:xfrm>
          <a:custGeom>
            <a:avLst/>
            <a:gdLst>
              <a:gd name="connsiteX0" fmla="*/ 0 w 1357312"/>
              <a:gd name="connsiteY0" fmla="*/ 403028 h 403028"/>
              <a:gd name="connsiteX1" fmla="*/ 557212 w 1357312"/>
              <a:gd name="connsiteY1" fmla="*/ 17266 h 403028"/>
              <a:gd name="connsiteX2" fmla="*/ 1357312 w 1357312"/>
              <a:gd name="connsiteY2" fmla="*/ 102991 h 40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7312" h="403028">
                <a:moveTo>
                  <a:pt x="0" y="403028"/>
                </a:moveTo>
                <a:cubicBezTo>
                  <a:pt x="165496" y="235150"/>
                  <a:pt x="330993" y="67272"/>
                  <a:pt x="557212" y="17266"/>
                </a:cubicBezTo>
                <a:cubicBezTo>
                  <a:pt x="783431" y="-32740"/>
                  <a:pt x="1070371" y="35125"/>
                  <a:pt x="1357312" y="102991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手繪多邊形 39">
            <a:extLst>
              <a:ext uri="{FF2B5EF4-FFF2-40B4-BE49-F238E27FC236}">
                <a16:creationId xmlns:a16="http://schemas.microsoft.com/office/drawing/2014/main" id="{5088125D-062E-A444-9AEA-8350F5912618}"/>
              </a:ext>
            </a:extLst>
          </p:cNvPr>
          <p:cNvSpPr/>
          <p:nvPr/>
        </p:nvSpPr>
        <p:spPr>
          <a:xfrm>
            <a:off x="10312560" y="4876527"/>
            <a:ext cx="1964471" cy="1758888"/>
          </a:xfrm>
          <a:custGeom>
            <a:avLst/>
            <a:gdLst>
              <a:gd name="connsiteX0" fmla="*/ 471487 w 694257"/>
              <a:gd name="connsiteY0" fmla="*/ 0 h 1971675"/>
              <a:gd name="connsiteX1" fmla="*/ 671512 w 694257"/>
              <a:gd name="connsiteY1" fmla="*/ 1114425 h 1971675"/>
              <a:gd name="connsiteX2" fmla="*/ 0 w 694257"/>
              <a:gd name="connsiteY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257" h="1971675">
                <a:moveTo>
                  <a:pt x="471487" y="0"/>
                </a:moveTo>
                <a:cubicBezTo>
                  <a:pt x="610790" y="392906"/>
                  <a:pt x="750093" y="785813"/>
                  <a:pt x="671512" y="1114425"/>
                </a:cubicBezTo>
                <a:cubicBezTo>
                  <a:pt x="592931" y="1443037"/>
                  <a:pt x="296465" y="1707356"/>
                  <a:pt x="0" y="197167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FD9B5EC5-0304-254E-9779-1FBA554997F5}"/>
              </a:ext>
            </a:extLst>
          </p:cNvPr>
          <p:cNvSpPr txBox="1"/>
          <p:nvPr/>
        </p:nvSpPr>
        <p:spPr>
          <a:xfrm>
            <a:off x="11267919" y="5637693"/>
            <a:ext cx="67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Burst</a:t>
            </a:r>
            <a:endParaRPr kumimoji="1" lang="zh-TW" altLang="en-US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9C676499-EAC7-3940-BA27-B429A189C0E4}"/>
              </a:ext>
            </a:extLst>
          </p:cNvPr>
          <p:cNvSpPr txBox="1"/>
          <p:nvPr/>
        </p:nvSpPr>
        <p:spPr>
          <a:xfrm>
            <a:off x="1017414" y="5572152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 </a:t>
            </a:r>
            <a:r>
              <a:rPr kumimoji="1" lang="en-US" altLang="zh-TW" dirty="0" err="1"/>
              <a:t>mus</a:t>
            </a:r>
            <a:endParaRPr kumimoji="1" lang="zh-TW" altLang="en-US" dirty="0"/>
          </a:p>
        </p:txBody>
      </p:sp>
      <p:cxnSp>
        <p:nvCxnSpPr>
          <p:cNvPr id="44" name="直線箭頭接點 43">
            <a:extLst>
              <a:ext uri="{FF2B5EF4-FFF2-40B4-BE49-F238E27FC236}">
                <a16:creationId xmlns:a16="http://schemas.microsoft.com/office/drawing/2014/main" id="{72F8299E-ED34-6C40-BEDC-5AADC477AEEF}"/>
              </a:ext>
            </a:extLst>
          </p:cNvPr>
          <p:cNvCxnSpPr>
            <a:cxnSpLocks/>
          </p:cNvCxnSpPr>
          <p:nvPr/>
        </p:nvCxnSpPr>
        <p:spPr>
          <a:xfrm flipV="1">
            <a:off x="808663" y="5888175"/>
            <a:ext cx="1342756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5F1FB75A-F8FA-2E44-964E-742B8B570B50}"/>
              </a:ext>
            </a:extLst>
          </p:cNvPr>
          <p:cNvSpPr/>
          <p:nvPr/>
        </p:nvSpPr>
        <p:spPr>
          <a:xfrm>
            <a:off x="5929913" y="2186605"/>
            <a:ext cx="50400" cy="50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46" name="直線箭頭接點 45">
            <a:extLst>
              <a:ext uri="{FF2B5EF4-FFF2-40B4-BE49-F238E27FC236}">
                <a16:creationId xmlns:a16="http://schemas.microsoft.com/office/drawing/2014/main" id="{64859403-D3E6-4F41-B8D0-27BA4456B328}"/>
              </a:ext>
            </a:extLst>
          </p:cNvPr>
          <p:cNvCxnSpPr>
            <a:cxnSpLocks/>
            <a:endCxn id="48" idx="3"/>
          </p:cNvCxnSpPr>
          <p:nvPr/>
        </p:nvCxnSpPr>
        <p:spPr>
          <a:xfrm flipH="1" flipV="1">
            <a:off x="1657949" y="2235975"/>
            <a:ext cx="4095758" cy="646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17866994-B3AE-A64C-8443-8A06F945A089}"/>
              </a:ext>
            </a:extLst>
          </p:cNvPr>
          <p:cNvSpPr/>
          <p:nvPr/>
        </p:nvSpPr>
        <p:spPr>
          <a:xfrm>
            <a:off x="3092729" y="2000866"/>
            <a:ext cx="1671637" cy="487848"/>
          </a:xfrm>
          <a:prstGeom prst="ellipse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  <a:effectLst>
            <a:glow rad="317500">
              <a:schemeClr val="accent3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42EAC80-3772-854B-8827-6546CBF12DF7}"/>
              </a:ext>
            </a:extLst>
          </p:cNvPr>
          <p:cNvSpPr/>
          <p:nvPr/>
        </p:nvSpPr>
        <p:spPr>
          <a:xfrm>
            <a:off x="1515074" y="1943063"/>
            <a:ext cx="142875" cy="5858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C6370A9-36FF-E843-AB02-435A59B6EAB5}"/>
              </a:ext>
            </a:extLst>
          </p:cNvPr>
          <p:cNvSpPr/>
          <p:nvPr/>
        </p:nvSpPr>
        <p:spPr>
          <a:xfrm>
            <a:off x="1372199" y="2057395"/>
            <a:ext cx="1428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0" name="手繪多邊形 49">
            <a:extLst>
              <a:ext uri="{FF2B5EF4-FFF2-40B4-BE49-F238E27FC236}">
                <a16:creationId xmlns:a16="http://schemas.microsoft.com/office/drawing/2014/main" id="{00475D78-A6D0-B144-8F2C-AFBAB382A052}"/>
              </a:ext>
            </a:extLst>
          </p:cNvPr>
          <p:cNvSpPr/>
          <p:nvPr/>
        </p:nvSpPr>
        <p:spPr>
          <a:xfrm>
            <a:off x="470884" y="2230537"/>
            <a:ext cx="944177" cy="1685925"/>
          </a:xfrm>
          <a:custGeom>
            <a:avLst/>
            <a:gdLst>
              <a:gd name="connsiteX0" fmla="*/ 944177 w 944177"/>
              <a:gd name="connsiteY0" fmla="*/ 0 h 1685925"/>
              <a:gd name="connsiteX1" fmla="*/ 1202 w 944177"/>
              <a:gd name="connsiteY1" fmla="*/ 1071563 h 1685925"/>
              <a:gd name="connsiteX2" fmla="*/ 787015 w 944177"/>
              <a:gd name="connsiteY2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177" h="1685925">
                <a:moveTo>
                  <a:pt x="944177" y="0"/>
                </a:moveTo>
                <a:cubicBezTo>
                  <a:pt x="485786" y="395288"/>
                  <a:pt x="27396" y="790576"/>
                  <a:pt x="1202" y="1071563"/>
                </a:cubicBezTo>
                <a:cubicBezTo>
                  <a:pt x="-24992" y="1352550"/>
                  <a:pt x="381011" y="1519237"/>
                  <a:pt x="787015" y="16859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1" name="立方體 50">
            <a:extLst>
              <a:ext uri="{FF2B5EF4-FFF2-40B4-BE49-F238E27FC236}">
                <a16:creationId xmlns:a16="http://schemas.microsoft.com/office/drawing/2014/main" id="{189F47A6-F580-8A4E-BE11-066CD22984EE}"/>
              </a:ext>
            </a:extLst>
          </p:cNvPr>
          <p:cNvSpPr/>
          <p:nvPr/>
        </p:nvSpPr>
        <p:spPr>
          <a:xfrm>
            <a:off x="1300169" y="3645074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id="{7A75991C-7F5F-9049-AD2F-AA18E8B129B8}"/>
              </a:ext>
            </a:extLst>
          </p:cNvPr>
          <p:cNvSpPr/>
          <p:nvPr/>
        </p:nvSpPr>
        <p:spPr>
          <a:xfrm>
            <a:off x="3629620" y="205908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0F2F9B97-9EE6-3242-B5BD-355BFC4C11A4}"/>
              </a:ext>
            </a:extLst>
          </p:cNvPr>
          <p:cNvSpPr/>
          <p:nvPr/>
        </p:nvSpPr>
        <p:spPr>
          <a:xfrm>
            <a:off x="3782020" y="221148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3FCA4000-1529-7D43-BDD6-2DB9C39AA1A3}"/>
              </a:ext>
            </a:extLst>
          </p:cNvPr>
          <p:cNvSpPr/>
          <p:nvPr/>
        </p:nvSpPr>
        <p:spPr>
          <a:xfrm>
            <a:off x="3934420" y="236388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52DE4E5E-646C-2942-96A6-10EB73DA8274}"/>
              </a:ext>
            </a:extLst>
          </p:cNvPr>
          <p:cNvSpPr/>
          <p:nvPr/>
        </p:nvSpPr>
        <p:spPr>
          <a:xfrm>
            <a:off x="3943944" y="2159089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橢圓 55">
            <a:extLst>
              <a:ext uri="{FF2B5EF4-FFF2-40B4-BE49-F238E27FC236}">
                <a16:creationId xmlns:a16="http://schemas.microsoft.com/office/drawing/2014/main" id="{85E06A07-9CB2-C043-AF53-2EB49EF60958}"/>
              </a:ext>
            </a:extLst>
          </p:cNvPr>
          <p:cNvSpPr/>
          <p:nvPr/>
        </p:nvSpPr>
        <p:spPr>
          <a:xfrm>
            <a:off x="4115396" y="2273389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7" name="橢圓 56">
            <a:extLst>
              <a:ext uri="{FF2B5EF4-FFF2-40B4-BE49-F238E27FC236}">
                <a16:creationId xmlns:a16="http://schemas.microsoft.com/office/drawing/2014/main" id="{FB0A6FC7-FB48-EA4C-8730-C4A62DEA151D}"/>
              </a:ext>
            </a:extLst>
          </p:cNvPr>
          <p:cNvSpPr/>
          <p:nvPr/>
        </p:nvSpPr>
        <p:spPr>
          <a:xfrm>
            <a:off x="3843929" y="2073362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0A29183D-8CBE-3F49-96D9-ECAF340C86FF}"/>
              </a:ext>
            </a:extLst>
          </p:cNvPr>
          <p:cNvSpPr/>
          <p:nvPr/>
        </p:nvSpPr>
        <p:spPr>
          <a:xfrm>
            <a:off x="3501023" y="2116224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62489481-53F8-F542-9B59-C9FD465ECFAD}"/>
              </a:ext>
            </a:extLst>
          </p:cNvPr>
          <p:cNvSpPr/>
          <p:nvPr/>
        </p:nvSpPr>
        <p:spPr>
          <a:xfrm>
            <a:off x="3486737" y="227338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65" name="直線箭頭接點 64">
            <a:extLst>
              <a:ext uri="{FF2B5EF4-FFF2-40B4-BE49-F238E27FC236}">
                <a16:creationId xmlns:a16="http://schemas.microsoft.com/office/drawing/2014/main" id="{1FDB32F2-4D11-4C46-9FE2-EF74ECBD5707}"/>
              </a:ext>
            </a:extLst>
          </p:cNvPr>
          <p:cNvCxnSpPr>
            <a:cxnSpLocks/>
          </p:cNvCxnSpPr>
          <p:nvPr/>
        </p:nvCxnSpPr>
        <p:spPr>
          <a:xfrm flipH="1">
            <a:off x="1185375" y="1185833"/>
            <a:ext cx="5872165" cy="1873164"/>
          </a:xfrm>
          <a:prstGeom prst="straightConnector1">
            <a:avLst/>
          </a:prstGeom>
          <a:ln w="317500">
            <a:solidFill>
              <a:schemeClr val="accent2">
                <a:lumMod val="75000"/>
                <a:alpha val="30000"/>
              </a:schemeClr>
            </a:solidFill>
            <a:tailEnd type="stealth" w="sm" len="sm"/>
          </a:ln>
          <a:effectLst>
            <a:glow rad="127000">
              <a:schemeClr val="accent2">
                <a:lumMod val="75000"/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圓角矩形 65">
            <a:extLst>
              <a:ext uri="{FF2B5EF4-FFF2-40B4-BE49-F238E27FC236}">
                <a16:creationId xmlns:a16="http://schemas.microsoft.com/office/drawing/2014/main" id="{EA378FF5-A465-4F48-BAD3-29F181F51F7A}"/>
              </a:ext>
            </a:extLst>
          </p:cNvPr>
          <p:cNvSpPr/>
          <p:nvPr/>
        </p:nvSpPr>
        <p:spPr>
          <a:xfrm>
            <a:off x="461962" y="663674"/>
            <a:ext cx="5559824" cy="355138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FF690A37-C204-8847-A635-60FFF5CB6FCC}"/>
              </a:ext>
            </a:extLst>
          </p:cNvPr>
          <p:cNvSpPr txBox="1"/>
          <p:nvPr/>
        </p:nvSpPr>
        <p:spPr>
          <a:xfrm>
            <a:off x="3310420" y="3845729"/>
            <a:ext cx="231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Quantum Memory Lab</a:t>
            </a:r>
            <a:endParaRPr kumimoji="1" lang="zh-TW" altLang="en-US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D01299CD-190D-3445-9292-6CB68056267B}"/>
              </a:ext>
            </a:extLst>
          </p:cNvPr>
          <p:cNvSpPr txBox="1"/>
          <p:nvPr/>
        </p:nvSpPr>
        <p:spPr>
          <a:xfrm>
            <a:off x="4930003" y="2188875"/>
            <a:ext cx="73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Probe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2F7CD9A3-0975-CF41-BB69-BDE68EFE47D4}"/>
              </a:ext>
            </a:extLst>
          </p:cNvPr>
          <p:cNvSpPr txBox="1"/>
          <p:nvPr/>
        </p:nvSpPr>
        <p:spPr>
          <a:xfrm>
            <a:off x="4248380" y="1414742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Control</a:t>
            </a:r>
            <a:endParaRPr kumimoji="1"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圓角矩形 74">
            <a:extLst>
              <a:ext uri="{FF2B5EF4-FFF2-40B4-BE49-F238E27FC236}">
                <a16:creationId xmlns:a16="http://schemas.microsoft.com/office/drawing/2014/main" id="{EBB578BF-45F7-A54D-9DBE-70E9EFFBA65F}"/>
              </a:ext>
            </a:extLst>
          </p:cNvPr>
          <p:cNvSpPr/>
          <p:nvPr/>
        </p:nvSpPr>
        <p:spPr>
          <a:xfrm>
            <a:off x="6949305" y="520274"/>
            <a:ext cx="5087885" cy="498744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1A0C944D-0C6A-F04F-8F49-B9376C99B763}"/>
              </a:ext>
            </a:extLst>
          </p:cNvPr>
          <p:cNvSpPr txBox="1"/>
          <p:nvPr/>
        </p:nvSpPr>
        <p:spPr>
          <a:xfrm>
            <a:off x="7396042" y="611701"/>
            <a:ext cx="18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Single Photon Lab</a:t>
            </a:r>
            <a:endParaRPr kumimoji="1" lang="zh-TW" altLang="en-US" dirty="0"/>
          </a:p>
        </p:txBody>
      </p:sp>
      <p:sp>
        <p:nvSpPr>
          <p:cNvPr id="77" name="橢圓 76">
            <a:extLst>
              <a:ext uri="{FF2B5EF4-FFF2-40B4-BE49-F238E27FC236}">
                <a16:creationId xmlns:a16="http://schemas.microsoft.com/office/drawing/2014/main" id="{C0794A40-D975-E84B-9B21-66585A59E3D3}"/>
              </a:ext>
            </a:extLst>
          </p:cNvPr>
          <p:cNvSpPr/>
          <p:nvPr/>
        </p:nvSpPr>
        <p:spPr>
          <a:xfrm>
            <a:off x="6415093" y="2213481"/>
            <a:ext cx="50400" cy="50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8" name="橢圓 77">
            <a:extLst>
              <a:ext uri="{FF2B5EF4-FFF2-40B4-BE49-F238E27FC236}">
                <a16:creationId xmlns:a16="http://schemas.microsoft.com/office/drawing/2014/main" id="{BB12DAA0-F109-7F4E-8F76-4051F3ABE16C}"/>
              </a:ext>
            </a:extLst>
          </p:cNvPr>
          <p:cNvSpPr/>
          <p:nvPr/>
        </p:nvSpPr>
        <p:spPr>
          <a:xfrm>
            <a:off x="6653218" y="2208717"/>
            <a:ext cx="50400" cy="50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632281E7-DF7C-4146-8E54-BA9F49287052}"/>
              </a:ext>
            </a:extLst>
          </p:cNvPr>
          <p:cNvSpPr/>
          <p:nvPr/>
        </p:nvSpPr>
        <p:spPr>
          <a:xfrm>
            <a:off x="6200777" y="2213481"/>
            <a:ext cx="50400" cy="50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4CD717EF-C962-2E46-8D01-F468180F826E}"/>
              </a:ext>
            </a:extLst>
          </p:cNvPr>
          <p:cNvSpPr/>
          <p:nvPr/>
        </p:nvSpPr>
        <p:spPr>
          <a:xfrm rot="20440644">
            <a:off x="5641817" y="943700"/>
            <a:ext cx="892390" cy="1093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Optical Switch</a:t>
            </a:r>
            <a:endParaRPr kumimoji="1" lang="zh-TW" altLang="en-US" dirty="0"/>
          </a:p>
        </p:txBody>
      </p:sp>
      <p:sp>
        <p:nvSpPr>
          <p:cNvPr id="85" name="手繪多邊形 84">
            <a:extLst>
              <a:ext uri="{FF2B5EF4-FFF2-40B4-BE49-F238E27FC236}">
                <a16:creationId xmlns:a16="http://schemas.microsoft.com/office/drawing/2014/main" id="{8D36FEFD-378D-B44A-B5F9-AFB4CDE236E9}"/>
              </a:ext>
            </a:extLst>
          </p:cNvPr>
          <p:cNvSpPr/>
          <p:nvPr/>
        </p:nvSpPr>
        <p:spPr>
          <a:xfrm>
            <a:off x="5921131" y="2043113"/>
            <a:ext cx="2608507" cy="4614862"/>
          </a:xfrm>
          <a:custGeom>
            <a:avLst/>
            <a:gdLst>
              <a:gd name="connsiteX0" fmla="*/ 2608507 w 2608507"/>
              <a:gd name="connsiteY0" fmla="*/ 4614862 h 4614862"/>
              <a:gd name="connsiteX1" fmla="*/ 65332 w 2608507"/>
              <a:gd name="connsiteY1" fmla="*/ 3614737 h 4614862"/>
              <a:gd name="connsiteX2" fmla="*/ 722557 w 2608507"/>
              <a:gd name="connsiteY2" fmla="*/ 1214437 h 4614862"/>
              <a:gd name="connsiteX3" fmla="*/ 379657 w 2608507"/>
              <a:gd name="connsiteY3" fmla="*/ 0 h 461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8507" h="4614862">
                <a:moveTo>
                  <a:pt x="2608507" y="4614862"/>
                </a:moveTo>
                <a:cubicBezTo>
                  <a:pt x="1494082" y="4398168"/>
                  <a:pt x="379657" y="4181474"/>
                  <a:pt x="65332" y="3614737"/>
                </a:cubicBezTo>
                <a:cubicBezTo>
                  <a:pt x="-248993" y="3048000"/>
                  <a:pt x="670169" y="1816893"/>
                  <a:pt x="722557" y="1214437"/>
                </a:cubicBezTo>
                <a:cubicBezTo>
                  <a:pt x="774944" y="611981"/>
                  <a:pt x="577300" y="305990"/>
                  <a:pt x="379657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86" name="直線接點 85">
            <a:extLst>
              <a:ext uri="{FF2B5EF4-FFF2-40B4-BE49-F238E27FC236}">
                <a16:creationId xmlns:a16="http://schemas.microsoft.com/office/drawing/2014/main" id="{7DF316AF-BD33-8D48-865B-0DD0DF5CFEB3}"/>
              </a:ext>
            </a:extLst>
          </p:cNvPr>
          <p:cNvCxnSpPr>
            <a:cxnSpLocks/>
          </p:cNvCxnSpPr>
          <p:nvPr/>
        </p:nvCxnSpPr>
        <p:spPr>
          <a:xfrm>
            <a:off x="8845632" y="1991021"/>
            <a:ext cx="0" cy="355016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id="{126C547D-4CA8-CA4D-899B-A4BD0786B4ED}"/>
              </a:ext>
            </a:extLst>
          </p:cNvPr>
          <p:cNvCxnSpPr/>
          <p:nvPr/>
        </p:nvCxnSpPr>
        <p:spPr>
          <a:xfrm>
            <a:off x="8712082" y="1915903"/>
            <a:ext cx="0" cy="355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DE4805C2-4B33-F141-AB95-F88C6583AA32}"/>
              </a:ext>
            </a:extLst>
          </p:cNvPr>
          <p:cNvSpPr txBox="1"/>
          <p:nvPr/>
        </p:nvSpPr>
        <p:spPr>
          <a:xfrm>
            <a:off x="8631837" y="6411121"/>
            <a:ext cx="171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Electronic Signal</a:t>
            </a:r>
            <a:endParaRPr kumimoji="1" lang="zh-TW" altLang="en-US" dirty="0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40D838D2-2137-1249-B30D-F6C7225C2A73}"/>
              </a:ext>
            </a:extLst>
          </p:cNvPr>
          <p:cNvSpPr/>
          <p:nvPr/>
        </p:nvSpPr>
        <p:spPr>
          <a:xfrm>
            <a:off x="10309318" y="3935538"/>
            <a:ext cx="2017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TW" dirty="0">
                <a:solidFill>
                  <a:schemeClr val="tx1"/>
                </a:solidFill>
              </a:rPr>
              <a:t>Function Generator</a:t>
            </a:r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115" name="橢圓 114">
            <a:extLst>
              <a:ext uri="{FF2B5EF4-FFF2-40B4-BE49-F238E27FC236}">
                <a16:creationId xmlns:a16="http://schemas.microsoft.com/office/drawing/2014/main" id="{62E0F51E-725C-CA40-B5BE-49EB419FF838}"/>
              </a:ext>
            </a:extLst>
          </p:cNvPr>
          <p:cNvSpPr/>
          <p:nvPr/>
        </p:nvSpPr>
        <p:spPr>
          <a:xfrm>
            <a:off x="7563560" y="3735973"/>
            <a:ext cx="185835" cy="2288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1270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30" name="橢圓 129">
            <a:extLst>
              <a:ext uri="{FF2B5EF4-FFF2-40B4-BE49-F238E27FC236}">
                <a16:creationId xmlns:a16="http://schemas.microsoft.com/office/drawing/2014/main" id="{336A1AA0-33B0-6845-9D01-531B50A4B72F}"/>
              </a:ext>
            </a:extLst>
          </p:cNvPr>
          <p:cNvSpPr/>
          <p:nvPr/>
        </p:nvSpPr>
        <p:spPr>
          <a:xfrm>
            <a:off x="3366420" y="2115977"/>
            <a:ext cx="1087724" cy="184274"/>
          </a:xfrm>
          <a:prstGeom prst="ellipse">
            <a:avLst/>
          </a:prstGeom>
          <a:solidFill>
            <a:schemeClr val="accent4">
              <a:lumMod val="75000"/>
              <a:alpha val="40000"/>
            </a:schemeClr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64" name="圓角矩形 163">
            <a:extLst>
              <a:ext uri="{FF2B5EF4-FFF2-40B4-BE49-F238E27FC236}">
                <a16:creationId xmlns:a16="http://schemas.microsoft.com/office/drawing/2014/main" id="{9F6421BA-FC8D-FF47-98DF-51D5F0CCE9B2}"/>
              </a:ext>
            </a:extLst>
          </p:cNvPr>
          <p:cNvSpPr/>
          <p:nvPr/>
        </p:nvSpPr>
        <p:spPr>
          <a:xfrm>
            <a:off x="3830963" y="3145138"/>
            <a:ext cx="1014415" cy="609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D449F980-6F5C-C248-8123-48420E60F3CC}"/>
              </a:ext>
            </a:extLst>
          </p:cNvPr>
          <p:cNvSpPr/>
          <p:nvPr/>
        </p:nvSpPr>
        <p:spPr>
          <a:xfrm>
            <a:off x="3593672" y="2741960"/>
            <a:ext cx="131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TW" dirty="0"/>
              <a:t>oscilloscope</a:t>
            </a:r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166" name="圓角矩形 165">
            <a:extLst>
              <a:ext uri="{FF2B5EF4-FFF2-40B4-BE49-F238E27FC236}">
                <a16:creationId xmlns:a16="http://schemas.microsoft.com/office/drawing/2014/main" id="{10A6CDD9-1842-5B41-B632-AB3F7FF55085}"/>
              </a:ext>
            </a:extLst>
          </p:cNvPr>
          <p:cNvSpPr/>
          <p:nvPr/>
        </p:nvSpPr>
        <p:spPr>
          <a:xfrm>
            <a:off x="3934384" y="3240037"/>
            <a:ext cx="785910" cy="4185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167" name="手繪多邊形 166">
            <a:extLst>
              <a:ext uri="{FF2B5EF4-FFF2-40B4-BE49-F238E27FC236}">
                <a16:creationId xmlns:a16="http://schemas.microsoft.com/office/drawing/2014/main" id="{5C7078C9-2BCF-3249-BC91-861C6D464124}"/>
              </a:ext>
            </a:extLst>
          </p:cNvPr>
          <p:cNvSpPr/>
          <p:nvPr/>
        </p:nvSpPr>
        <p:spPr>
          <a:xfrm>
            <a:off x="2714625" y="3360311"/>
            <a:ext cx="1143000" cy="559364"/>
          </a:xfrm>
          <a:custGeom>
            <a:avLst/>
            <a:gdLst>
              <a:gd name="connsiteX0" fmla="*/ 0 w 1143000"/>
              <a:gd name="connsiteY0" fmla="*/ 554464 h 559364"/>
              <a:gd name="connsiteX1" fmla="*/ 485775 w 1143000"/>
              <a:gd name="connsiteY1" fmla="*/ 483027 h 559364"/>
              <a:gd name="connsiteX2" fmla="*/ 314325 w 1143000"/>
              <a:gd name="connsiteY2" fmla="*/ 25827 h 559364"/>
              <a:gd name="connsiteX3" fmla="*/ 1143000 w 1143000"/>
              <a:gd name="connsiteY3" fmla="*/ 97264 h 5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559364">
                <a:moveTo>
                  <a:pt x="0" y="554464"/>
                </a:moveTo>
                <a:cubicBezTo>
                  <a:pt x="216694" y="562798"/>
                  <a:pt x="433388" y="571133"/>
                  <a:pt x="485775" y="483027"/>
                </a:cubicBezTo>
                <a:cubicBezTo>
                  <a:pt x="538162" y="394921"/>
                  <a:pt x="204788" y="90121"/>
                  <a:pt x="314325" y="25827"/>
                </a:cubicBezTo>
                <a:cubicBezTo>
                  <a:pt x="423862" y="-38467"/>
                  <a:pt x="783431" y="29398"/>
                  <a:pt x="1143000" y="972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69" name="直線箭頭接點 168">
            <a:extLst>
              <a:ext uri="{FF2B5EF4-FFF2-40B4-BE49-F238E27FC236}">
                <a16:creationId xmlns:a16="http://schemas.microsoft.com/office/drawing/2014/main" id="{B9C49A9D-A7A1-2F48-BA0F-6A67CC73F9D3}"/>
              </a:ext>
            </a:extLst>
          </p:cNvPr>
          <p:cNvCxnSpPr/>
          <p:nvPr/>
        </p:nvCxnSpPr>
        <p:spPr>
          <a:xfrm>
            <a:off x="4015381" y="3575490"/>
            <a:ext cx="6718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接點 170">
            <a:extLst>
              <a:ext uri="{FF2B5EF4-FFF2-40B4-BE49-F238E27FC236}">
                <a16:creationId xmlns:a16="http://schemas.microsoft.com/office/drawing/2014/main" id="{6BBCF866-5173-B94F-89AF-5CF729F0B772}"/>
              </a:ext>
            </a:extLst>
          </p:cNvPr>
          <p:cNvCxnSpPr/>
          <p:nvPr/>
        </p:nvCxnSpPr>
        <p:spPr>
          <a:xfrm>
            <a:off x="4119788" y="3360311"/>
            <a:ext cx="0" cy="21517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>
            <a:extLst>
              <a:ext uri="{FF2B5EF4-FFF2-40B4-BE49-F238E27FC236}">
                <a16:creationId xmlns:a16="http://schemas.microsoft.com/office/drawing/2014/main" id="{1D90273F-C0E4-0247-9785-84CEAFDAAA79}"/>
              </a:ext>
            </a:extLst>
          </p:cNvPr>
          <p:cNvCxnSpPr/>
          <p:nvPr/>
        </p:nvCxnSpPr>
        <p:spPr>
          <a:xfrm>
            <a:off x="4701538" y="1872228"/>
            <a:ext cx="0" cy="355016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8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3281 0.006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04375 -0.0048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0486 L -0.06875 0.1101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53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0602 L -0.10182 -0.0055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11019 L -0.08867 0.2083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490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82 -0.00555 L -0.16145 -0.008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45 -0.0081 L -0.2207 -0.012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-2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75 0.0132 0.03164 0.02639 0.03737 0.04792 C 0.04323 0.06945 0.03021 0.10926 0.03502 0.12917 C 0.03997 0.14885 0.05338 0.15764 0.0668 0.16667 " pathEditMode="relative" ptsTypes="AAAA">
                                      <p:cBhvr>
                                        <p:cTn id="3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7 -0.0125 L -0.32382 -0.007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25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 0.16667 C 0.10651 0.16968 0.14583 0.17269 0.1668 0.16459 C 0.18789 0.15625 0.1832 0.12963 0.19284 0.1176 C 0.20234 0.10533 0.2099 0.09236 0.22448 0.0919 C 0.23893 0.09121 0.26094 0.10209 0.27969 0.1132 C 0.29883 0.12431 0.32187 0.13426 0.33841 0.1581 C 0.35521 0.18195 0.37266 0.2338 0.37956 0.25648 C 0.38659 0.27894 0.39466 0.27292 0.38073 0.29283 C 0.36693 0.31273 0.32357 0.35741 0.29635 0.37639 C 0.26888 0.39514 0.25742 0.40185 0.21628 0.40625 C 0.17513 0.41065 0.10417 0.41574 0.04935 0.40185 C -0.00547 0.38797 -0.08086 0.35996 -0.11289 0.32292 C -0.14505 0.28588 -0.14596 0.23472 -0.14336 0.17963 C -0.14089 0.12431 -0.10794 0.04699 -0.09753 -0.00879 C -0.08711 -0.06481 -0.08086 -0.1169 -0.08125 -0.15648 C -0.08164 -0.19606 -0.09076 -0.22129 -0.1 -0.24583 " pathEditMode="relative" rAng="0" ptsTypes="AAAAAAAAAAAAAAAA">
                                      <p:cBhvr>
                                        <p:cTn id="3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06927 -0.0085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5" grpId="1" animBg="1"/>
      <p:bldP spid="115" grpId="2" animBg="1"/>
      <p:bldP spid="1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群組 142">
            <a:extLst>
              <a:ext uri="{FF2B5EF4-FFF2-40B4-BE49-F238E27FC236}">
                <a16:creationId xmlns:a16="http://schemas.microsoft.com/office/drawing/2014/main" id="{39AE524D-CF72-B241-A50D-A72B4749EDC7}"/>
              </a:ext>
            </a:extLst>
          </p:cNvPr>
          <p:cNvGrpSpPr/>
          <p:nvPr/>
        </p:nvGrpSpPr>
        <p:grpSpPr>
          <a:xfrm>
            <a:off x="8889715" y="1429315"/>
            <a:ext cx="1558204" cy="1400974"/>
            <a:chOff x="9744340" y="3985415"/>
            <a:chExt cx="1104877" cy="1400974"/>
          </a:xfrm>
        </p:grpSpPr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26B40F8B-01F8-AF4D-A813-AD3EE1F94626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5" name="橢圓 144">
              <a:extLst>
                <a:ext uri="{FF2B5EF4-FFF2-40B4-BE49-F238E27FC236}">
                  <a16:creationId xmlns:a16="http://schemas.microsoft.com/office/drawing/2014/main" id="{6F6F71B6-4501-124A-84E0-F28817DCB7C7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grpSp>
        <p:nvGrpSpPr>
          <p:cNvPr id="146" name="群組 145">
            <a:extLst>
              <a:ext uri="{FF2B5EF4-FFF2-40B4-BE49-F238E27FC236}">
                <a16:creationId xmlns:a16="http://schemas.microsoft.com/office/drawing/2014/main" id="{19CFF536-059B-254F-8DB9-9FF2EAFE4291}"/>
              </a:ext>
            </a:extLst>
          </p:cNvPr>
          <p:cNvGrpSpPr/>
          <p:nvPr/>
        </p:nvGrpSpPr>
        <p:grpSpPr>
          <a:xfrm flipH="1">
            <a:off x="9430991" y="1400772"/>
            <a:ext cx="1399685" cy="1400974"/>
            <a:chOff x="9744340" y="3985415"/>
            <a:chExt cx="1104877" cy="1400974"/>
          </a:xfrm>
        </p:grpSpPr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5D1A4D76-E7CD-0E4A-A5E5-9951F497743F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48" name="橢圓 147">
              <a:extLst>
                <a:ext uri="{FF2B5EF4-FFF2-40B4-BE49-F238E27FC236}">
                  <a16:creationId xmlns:a16="http://schemas.microsoft.com/office/drawing/2014/main" id="{41ECE6C7-F01D-1944-A23D-400CFDCE1D92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3B79E64E-7006-1A4D-84DF-BD1C61BD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9267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Using Heralded Idler Photon as QM’s control</a:t>
            </a:r>
            <a:endParaRPr kumimoji="1" lang="zh-TW" altLang="en-US" dirty="0"/>
          </a:p>
        </p:txBody>
      </p:sp>
      <p:sp>
        <p:nvSpPr>
          <p:cNvPr id="5" name="立方體 4">
            <a:extLst>
              <a:ext uri="{FF2B5EF4-FFF2-40B4-BE49-F238E27FC236}">
                <a16:creationId xmlns:a16="http://schemas.microsoft.com/office/drawing/2014/main" id="{E05AC706-A42C-ED48-A043-053A26F11CD2}"/>
              </a:ext>
            </a:extLst>
          </p:cNvPr>
          <p:cNvSpPr/>
          <p:nvPr/>
        </p:nvSpPr>
        <p:spPr>
          <a:xfrm>
            <a:off x="9124031" y="1940597"/>
            <a:ext cx="1188529" cy="62179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6" name="直線箭頭接點 5">
            <a:extLst>
              <a:ext uri="{FF2B5EF4-FFF2-40B4-BE49-F238E27FC236}">
                <a16:creationId xmlns:a16="http://schemas.microsoft.com/office/drawing/2014/main" id="{BF20DE35-4C7D-9943-8FDD-C2FE1BA05B90}"/>
              </a:ext>
            </a:extLst>
          </p:cNvPr>
          <p:cNvCxnSpPr/>
          <p:nvPr/>
        </p:nvCxnSpPr>
        <p:spPr>
          <a:xfrm flipH="1">
            <a:off x="10178449" y="2214917"/>
            <a:ext cx="1438656" cy="0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箭頭接點 6">
            <a:extLst>
              <a:ext uri="{FF2B5EF4-FFF2-40B4-BE49-F238E27FC236}">
                <a16:creationId xmlns:a16="http://schemas.microsoft.com/office/drawing/2014/main" id="{A5ED77F4-3B46-2345-B35C-92075A7CA13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8225677" y="2329217"/>
            <a:ext cx="89835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箭頭接點 7">
            <a:extLst>
              <a:ext uri="{FF2B5EF4-FFF2-40B4-BE49-F238E27FC236}">
                <a16:creationId xmlns:a16="http://schemas.microsoft.com/office/drawing/2014/main" id="{45F03A8E-157A-A043-9596-511C23E3E069}"/>
              </a:ext>
            </a:extLst>
          </p:cNvPr>
          <p:cNvCxnSpPr>
            <a:cxnSpLocks/>
          </p:cNvCxnSpPr>
          <p:nvPr/>
        </p:nvCxnSpPr>
        <p:spPr>
          <a:xfrm flipH="1">
            <a:off x="8225557" y="2251493"/>
            <a:ext cx="898474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平行四邊形 8">
            <a:extLst>
              <a:ext uri="{FF2B5EF4-FFF2-40B4-BE49-F238E27FC236}">
                <a16:creationId xmlns:a16="http://schemas.microsoft.com/office/drawing/2014/main" id="{7AC97823-926B-CC4B-8E44-93707055A182}"/>
              </a:ext>
            </a:extLst>
          </p:cNvPr>
          <p:cNvSpPr/>
          <p:nvPr/>
        </p:nvSpPr>
        <p:spPr>
          <a:xfrm rot="10053488">
            <a:off x="7871607" y="2048703"/>
            <a:ext cx="708141" cy="561029"/>
          </a:xfrm>
          <a:prstGeom prst="parallelogram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B470B908-1F8F-F842-9ACA-6910264982FC}"/>
              </a:ext>
            </a:extLst>
          </p:cNvPr>
          <p:cNvCxnSpPr>
            <a:cxnSpLocks/>
          </p:cNvCxnSpPr>
          <p:nvPr/>
        </p:nvCxnSpPr>
        <p:spPr>
          <a:xfrm flipH="1">
            <a:off x="7764753" y="2329217"/>
            <a:ext cx="475093" cy="117164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DD4BCFBC-CB99-4D40-BF96-10B0910DB048}"/>
              </a:ext>
            </a:extLst>
          </p:cNvPr>
          <p:cNvCxnSpPr>
            <a:cxnSpLocks/>
          </p:cNvCxnSpPr>
          <p:nvPr/>
        </p:nvCxnSpPr>
        <p:spPr>
          <a:xfrm flipH="1">
            <a:off x="7053984" y="2228250"/>
            <a:ext cx="898474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7A342DB-F619-EF4D-A686-D09EB9434DF4}"/>
              </a:ext>
            </a:extLst>
          </p:cNvPr>
          <p:cNvSpPr txBox="1"/>
          <p:nvPr/>
        </p:nvSpPr>
        <p:spPr>
          <a:xfrm>
            <a:off x="7824201" y="169032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PBS</a:t>
            </a:r>
            <a:endParaRPr kumimoji="1"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5C6B016-FE89-C244-A944-D865CBFBE30B}"/>
              </a:ext>
            </a:extLst>
          </p:cNvPr>
          <p:cNvSpPr txBox="1"/>
          <p:nvPr/>
        </p:nvSpPr>
        <p:spPr>
          <a:xfrm>
            <a:off x="9744051" y="1605816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crystals</a:t>
            </a:r>
            <a:endParaRPr kumimoji="1" lang="zh-TW" altLang="en-US" dirty="0"/>
          </a:p>
        </p:txBody>
      </p:sp>
      <p:cxnSp>
        <p:nvCxnSpPr>
          <p:cNvPr id="14" name="直線箭頭接點 13">
            <a:extLst>
              <a:ext uri="{FF2B5EF4-FFF2-40B4-BE49-F238E27FC236}">
                <a16:creationId xmlns:a16="http://schemas.microsoft.com/office/drawing/2014/main" id="{3CBF5E9E-8EE2-3D46-A91D-F465510C9C8A}"/>
              </a:ext>
            </a:extLst>
          </p:cNvPr>
          <p:cNvCxnSpPr>
            <a:cxnSpLocks/>
          </p:cNvCxnSpPr>
          <p:nvPr/>
        </p:nvCxnSpPr>
        <p:spPr>
          <a:xfrm flipV="1">
            <a:off x="8023901" y="2650851"/>
            <a:ext cx="0" cy="42550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11F7AABF-5C6B-2C47-81FD-7E110833DDEB}"/>
              </a:ext>
            </a:extLst>
          </p:cNvPr>
          <p:cNvCxnSpPr>
            <a:cxnSpLocks/>
          </p:cNvCxnSpPr>
          <p:nvPr/>
        </p:nvCxnSpPr>
        <p:spPr>
          <a:xfrm flipV="1">
            <a:off x="7503221" y="2074541"/>
            <a:ext cx="360125" cy="326285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2561A46-8CB5-3D4A-88F1-9994B81A1947}"/>
              </a:ext>
            </a:extLst>
          </p:cNvPr>
          <p:cNvSpPr txBox="1"/>
          <p:nvPr/>
        </p:nvSpPr>
        <p:spPr>
          <a:xfrm>
            <a:off x="7824755" y="3206158"/>
            <a:ext cx="612668" cy="369332"/>
          </a:xfrm>
          <a:prstGeom prst="rect">
            <a:avLst/>
          </a:prstGeom>
          <a:noFill/>
          <a:ln w="2540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Idler</a:t>
            </a:r>
            <a:endParaRPr kumimoji="1" lang="zh-TW" alt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27439AC8-91DA-E14B-90EC-90D93A1F9D44}"/>
              </a:ext>
            </a:extLst>
          </p:cNvPr>
          <p:cNvSpPr/>
          <p:nvPr/>
        </p:nvSpPr>
        <p:spPr>
          <a:xfrm>
            <a:off x="7356574" y="3492834"/>
            <a:ext cx="599809" cy="57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205352F0-4F22-1142-AE9A-F720BB072FAA}"/>
              </a:ext>
            </a:extLst>
          </p:cNvPr>
          <p:cNvSpPr/>
          <p:nvPr/>
        </p:nvSpPr>
        <p:spPr>
          <a:xfrm>
            <a:off x="7383266" y="3589427"/>
            <a:ext cx="493200" cy="42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9" name="曲線接點 18">
            <a:extLst>
              <a:ext uri="{FF2B5EF4-FFF2-40B4-BE49-F238E27FC236}">
                <a16:creationId xmlns:a16="http://schemas.microsoft.com/office/drawing/2014/main" id="{0C883B10-65AF-1F40-A0C4-7FA2BEB27DC0}"/>
              </a:ext>
            </a:extLst>
          </p:cNvPr>
          <p:cNvCxnSpPr>
            <a:cxnSpLocks/>
          </p:cNvCxnSpPr>
          <p:nvPr/>
        </p:nvCxnSpPr>
        <p:spPr>
          <a:xfrm>
            <a:off x="7578918" y="3834294"/>
            <a:ext cx="1052952" cy="1042233"/>
          </a:xfrm>
          <a:prstGeom prst="curved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立方體 19">
            <a:extLst>
              <a:ext uri="{FF2B5EF4-FFF2-40B4-BE49-F238E27FC236}">
                <a16:creationId xmlns:a16="http://schemas.microsoft.com/office/drawing/2014/main" id="{9F5D6D66-A8C8-1642-840A-D974DC62C075}"/>
              </a:ext>
            </a:extLst>
          </p:cNvPr>
          <p:cNvSpPr/>
          <p:nvPr/>
        </p:nvSpPr>
        <p:spPr>
          <a:xfrm>
            <a:off x="8385251" y="4687491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5B7F6086-7AE5-4246-B93A-DB71E793B631}"/>
              </a:ext>
            </a:extLst>
          </p:cNvPr>
          <p:cNvCxnSpPr/>
          <p:nvPr/>
        </p:nvCxnSpPr>
        <p:spPr>
          <a:xfrm>
            <a:off x="949118" y="5076485"/>
            <a:ext cx="14859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B3CE04CC-9186-DE4D-96F8-38D663A4D88D}"/>
              </a:ext>
            </a:extLst>
          </p:cNvPr>
          <p:cNvCxnSpPr>
            <a:cxnSpLocks/>
          </p:cNvCxnSpPr>
          <p:nvPr/>
        </p:nvCxnSpPr>
        <p:spPr>
          <a:xfrm>
            <a:off x="2420730" y="5085357"/>
            <a:ext cx="14288" cy="4578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F0913C65-9C7A-374A-9281-E36A8E46DDBE}"/>
              </a:ext>
            </a:extLst>
          </p:cNvPr>
          <p:cNvCxnSpPr>
            <a:cxnSpLocks/>
          </p:cNvCxnSpPr>
          <p:nvPr/>
        </p:nvCxnSpPr>
        <p:spPr>
          <a:xfrm>
            <a:off x="2420730" y="5543208"/>
            <a:ext cx="98107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836C144-0C7E-414C-9E59-EE9803BC6FEE}"/>
              </a:ext>
            </a:extLst>
          </p:cNvPr>
          <p:cNvCxnSpPr>
            <a:cxnSpLocks/>
          </p:cNvCxnSpPr>
          <p:nvPr/>
        </p:nvCxnSpPr>
        <p:spPr>
          <a:xfrm>
            <a:off x="3401807" y="4989211"/>
            <a:ext cx="0" cy="5416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7A6F579E-D31D-BE48-8E2D-489A403D108D}"/>
              </a:ext>
            </a:extLst>
          </p:cNvPr>
          <p:cNvCxnSpPr/>
          <p:nvPr/>
        </p:nvCxnSpPr>
        <p:spPr>
          <a:xfrm>
            <a:off x="3382761" y="4996350"/>
            <a:ext cx="14859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08F60F5E-E799-9F4C-A008-CED9CDB39F02}"/>
              </a:ext>
            </a:extLst>
          </p:cNvPr>
          <p:cNvCxnSpPr>
            <a:cxnSpLocks/>
          </p:cNvCxnSpPr>
          <p:nvPr/>
        </p:nvCxnSpPr>
        <p:spPr>
          <a:xfrm>
            <a:off x="706227" y="5530825"/>
            <a:ext cx="4414837" cy="1238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87EA28F-DBF2-3345-BF4A-B3F0E4931EE8}"/>
              </a:ext>
            </a:extLst>
          </p:cNvPr>
          <p:cNvSpPr txBox="1"/>
          <p:nvPr/>
        </p:nvSpPr>
        <p:spPr>
          <a:xfrm>
            <a:off x="898874" y="4989211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Coupling (R)</a:t>
            </a:r>
            <a:endParaRPr kumimoji="1"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A905B4C-8627-944A-9F31-97EA171EEDCD}"/>
              </a:ext>
            </a:extLst>
          </p:cNvPr>
          <p:cNvSpPr txBox="1"/>
          <p:nvPr/>
        </p:nvSpPr>
        <p:spPr>
          <a:xfrm>
            <a:off x="3458027" y="5041794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Coupling (W)</a:t>
            </a:r>
            <a:endParaRPr kumimoji="1" lang="zh-TW" altLang="en-US" dirty="0"/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1F3084CB-6877-884A-A236-28A8D9DAADBB}"/>
              </a:ext>
            </a:extLst>
          </p:cNvPr>
          <p:cNvCxnSpPr>
            <a:cxnSpLocks/>
          </p:cNvCxnSpPr>
          <p:nvPr/>
        </p:nvCxnSpPr>
        <p:spPr>
          <a:xfrm>
            <a:off x="718451" y="6451491"/>
            <a:ext cx="4414837" cy="1238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0DDC1940-AD82-D74D-B1E7-CCE0CF56E9B8}"/>
              </a:ext>
            </a:extLst>
          </p:cNvPr>
          <p:cNvCxnSpPr>
            <a:cxnSpLocks/>
          </p:cNvCxnSpPr>
          <p:nvPr/>
        </p:nvCxnSpPr>
        <p:spPr>
          <a:xfrm>
            <a:off x="898874" y="6155661"/>
            <a:ext cx="0" cy="29583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21759015-4FBC-494D-94BA-A169366201BD}"/>
              </a:ext>
            </a:extLst>
          </p:cNvPr>
          <p:cNvSpPr txBox="1"/>
          <p:nvPr/>
        </p:nvSpPr>
        <p:spPr>
          <a:xfrm>
            <a:off x="195995" y="637831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Idler</a:t>
            </a:r>
            <a:endParaRPr kumimoji="1" lang="zh-TW" altLang="en-US" dirty="0"/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5774A287-0097-B54B-B373-BE1BEB92467D}"/>
              </a:ext>
            </a:extLst>
          </p:cNvPr>
          <p:cNvCxnSpPr>
            <a:cxnSpLocks/>
          </p:cNvCxnSpPr>
          <p:nvPr/>
        </p:nvCxnSpPr>
        <p:spPr>
          <a:xfrm>
            <a:off x="2151419" y="5698462"/>
            <a:ext cx="0" cy="37147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171F2205-1354-8B49-B874-BF3BBC702DD1}"/>
              </a:ext>
            </a:extLst>
          </p:cNvPr>
          <p:cNvCxnSpPr>
            <a:cxnSpLocks/>
          </p:cNvCxnSpPr>
          <p:nvPr/>
        </p:nvCxnSpPr>
        <p:spPr>
          <a:xfrm>
            <a:off x="718451" y="6067578"/>
            <a:ext cx="4414837" cy="1238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FC91976-00DC-294C-85B1-E2C19F29B4E4}"/>
              </a:ext>
            </a:extLst>
          </p:cNvPr>
          <p:cNvSpPr txBox="1"/>
          <p:nvPr/>
        </p:nvSpPr>
        <p:spPr>
          <a:xfrm>
            <a:off x="47032" y="5876149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Signal</a:t>
            </a:r>
            <a:endParaRPr kumimoji="1" lang="zh-TW" altLang="en-US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602437A9-66E0-1D40-AC0C-1AE37EB3A092}"/>
              </a:ext>
            </a:extLst>
          </p:cNvPr>
          <p:cNvSpPr txBox="1"/>
          <p:nvPr/>
        </p:nvSpPr>
        <p:spPr>
          <a:xfrm>
            <a:off x="2501547" y="5138386"/>
            <a:ext cx="89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Storage</a:t>
            </a:r>
            <a:endParaRPr kumimoji="1" lang="zh-TW" altLang="en-US" dirty="0"/>
          </a:p>
        </p:txBody>
      </p:sp>
      <p:sp>
        <p:nvSpPr>
          <p:cNvPr id="36" name="圓角矩形 35">
            <a:extLst>
              <a:ext uri="{FF2B5EF4-FFF2-40B4-BE49-F238E27FC236}">
                <a16:creationId xmlns:a16="http://schemas.microsoft.com/office/drawing/2014/main" id="{2005CA78-418B-6142-ACD2-56D09392924D}"/>
              </a:ext>
            </a:extLst>
          </p:cNvPr>
          <p:cNvSpPr/>
          <p:nvPr/>
        </p:nvSpPr>
        <p:spPr>
          <a:xfrm>
            <a:off x="10895679" y="4338716"/>
            <a:ext cx="1014415" cy="609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7" name="圓角矩形 36">
            <a:extLst>
              <a:ext uri="{FF2B5EF4-FFF2-40B4-BE49-F238E27FC236}">
                <a16:creationId xmlns:a16="http://schemas.microsoft.com/office/drawing/2014/main" id="{170EF716-006A-BE43-9A4A-87E24FD7CB21}"/>
              </a:ext>
            </a:extLst>
          </p:cNvPr>
          <p:cNvSpPr/>
          <p:nvPr/>
        </p:nvSpPr>
        <p:spPr>
          <a:xfrm>
            <a:off x="11024171" y="4445218"/>
            <a:ext cx="785910" cy="4185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38" name="手繪多邊形 37">
            <a:extLst>
              <a:ext uri="{FF2B5EF4-FFF2-40B4-BE49-F238E27FC236}">
                <a16:creationId xmlns:a16="http://schemas.microsoft.com/office/drawing/2014/main" id="{F762F362-1BC9-E14B-A2F9-62EB2633144A}"/>
              </a:ext>
            </a:extLst>
          </p:cNvPr>
          <p:cNvSpPr/>
          <p:nvPr/>
        </p:nvSpPr>
        <p:spPr>
          <a:xfrm>
            <a:off x="9795545" y="4545463"/>
            <a:ext cx="1128614" cy="403028"/>
          </a:xfrm>
          <a:custGeom>
            <a:avLst/>
            <a:gdLst>
              <a:gd name="connsiteX0" fmla="*/ 0 w 1357312"/>
              <a:gd name="connsiteY0" fmla="*/ 403028 h 403028"/>
              <a:gd name="connsiteX1" fmla="*/ 557212 w 1357312"/>
              <a:gd name="connsiteY1" fmla="*/ 17266 h 403028"/>
              <a:gd name="connsiteX2" fmla="*/ 1357312 w 1357312"/>
              <a:gd name="connsiteY2" fmla="*/ 102991 h 40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7312" h="403028">
                <a:moveTo>
                  <a:pt x="0" y="403028"/>
                </a:moveTo>
                <a:cubicBezTo>
                  <a:pt x="165496" y="235150"/>
                  <a:pt x="330993" y="67272"/>
                  <a:pt x="557212" y="17266"/>
                </a:cubicBezTo>
                <a:cubicBezTo>
                  <a:pt x="783431" y="-32740"/>
                  <a:pt x="1070371" y="35125"/>
                  <a:pt x="1357312" y="102991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手繪多邊形 39">
            <a:extLst>
              <a:ext uri="{FF2B5EF4-FFF2-40B4-BE49-F238E27FC236}">
                <a16:creationId xmlns:a16="http://schemas.microsoft.com/office/drawing/2014/main" id="{5088125D-062E-A444-9AEA-8350F5912618}"/>
              </a:ext>
            </a:extLst>
          </p:cNvPr>
          <p:cNvSpPr/>
          <p:nvPr/>
        </p:nvSpPr>
        <p:spPr>
          <a:xfrm>
            <a:off x="10312560" y="4876527"/>
            <a:ext cx="1964471" cy="1758888"/>
          </a:xfrm>
          <a:custGeom>
            <a:avLst/>
            <a:gdLst>
              <a:gd name="connsiteX0" fmla="*/ 471487 w 694257"/>
              <a:gd name="connsiteY0" fmla="*/ 0 h 1971675"/>
              <a:gd name="connsiteX1" fmla="*/ 671512 w 694257"/>
              <a:gd name="connsiteY1" fmla="*/ 1114425 h 1971675"/>
              <a:gd name="connsiteX2" fmla="*/ 0 w 694257"/>
              <a:gd name="connsiteY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257" h="1971675">
                <a:moveTo>
                  <a:pt x="471487" y="0"/>
                </a:moveTo>
                <a:cubicBezTo>
                  <a:pt x="610790" y="392906"/>
                  <a:pt x="750093" y="785813"/>
                  <a:pt x="671512" y="1114425"/>
                </a:cubicBezTo>
                <a:cubicBezTo>
                  <a:pt x="592931" y="1443037"/>
                  <a:pt x="296465" y="1707356"/>
                  <a:pt x="0" y="197167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FD9B5EC5-0304-254E-9779-1FBA554997F5}"/>
              </a:ext>
            </a:extLst>
          </p:cNvPr>
          <p:cNvSpPr txBox="1"/>
          <p:nvPr/>
        </p:nvSpPr>
        <p:spPr>
          <a:xfrm>
            <a:off x="11267919" y="5637693"/>
            <a:ext cx="67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Burst</a:t>
            </a:r>
            <a:endParaRPr kumimoji="1" lang="zh-TW" altLang="en-US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9C676499-EAC7-3940-BA27-B429A189C0E4}"/>
              </a:ext>
            </a:extLst>
          </p:cNvPr>
          <p:cNvSpPr txBox="1"/>
          <p:nvPr/>
        </p:nvSpPr>
        <p:spPr>
          <a:xfrm>
            <a:off x="1017414" y="5572152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 </a:t>
            </a:r>
            <a:r>
              <a:rPr kumimoji="1" lang="en-US" altLang="zh-TW" dirty="0" err="1"/>
              <a:t>mus</a:t>
            </a:r>
            <a:endParaRPr kumimoji="1" lang="zh-TW" altLang="en-US" dirty="0"/>
          </a:p>
        </p:txBody>
      </p:sp>
      <p:cxnSp>
        <p:nvCxnSpPr>
          <p:cNvPr id="44" name="直線箭頭接點 43">
            <a:extLst>
              <a:ext uri="{FF2B5EF4-FFF2-40B4-BE49-F238E27FC236}">
                <a16:creationId xmlns:a16="http://schemas.microsoft.com/office/drawing/2014/main" id="{72F8299E-ED34-6C40-BEDC-5AADC477AEEF}"/>
              </a:ext>
            </a:extLst>
          </p:cNvPr>
          <p:cNvCxnSpPr>
            <a:cxnSpLocks/>
          </p:cNvCxnSpPr>
          <p:nvPr/>
        </p:nvCxnSpPr>
        <p:spPr>
          <a:xfrm flipV="1">
            <a:off x="808663" y="5888175"/>
            <a:ext cx="1342756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5F1FB75A-F8FA-2E44-964E-742B8B570B50}"/>
              </a:ext>
            </a:extLst>
          </p:cNvPr>
          <p:cNvSpPr/>
          <p:nvPr/>
        </p:nvSpPr>
        <p:spPr>
          <a:xfrm>
            <a:off x="5929913" y="2186605"/>
            <a:ext cx="50400" cy="50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46" name="直線箭頭接點 45">
            <a:extLst>
              <a:ext uri="{FF2B5EF4-FFF2-40B4-BE49-F238E27FC236}">
                <a16:creationId xmlns:a16="http://schemas.microsoft.com/office/drawing/2014/main" id="{64859403-D3E6-4F41-B8D0-27BA4456B328}"/>
              </a:ext>
            </a:extLst>
          </p:cNvPr>
          <p:cNvCxnSpPr>
            <a:cxnSpLocks/>
            <a:endCxn id="48" idx="3"/>
          </p:cNvCxnSpPr>
          <p:nvPr/>
        </p:nvCxnSpPr>
        <p:spPr>
          <a:xfrm flipH="1" flipV="1">
            <a:off x="1657949" y="2235975"/>
            <a:ext cx="4095758" cy="646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17866994-B3AE-A64C-8443-8A06F945A089}"/>
              </a:ext>
            </a:extLst>
          </p:cNvPr>
          <p:cNvSpPr/>
          <p:nvPr/>
        </p:nvSpPr>
        <p:spPr>
          <a:xfrm>
            <a:off x="3092729" y="2000866"/>
            <a:ext cx="1671637" cy="487848"/>
          </a:xfrm>
          <a:prstGeom prst="ellipse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  <a:effectLst>
            <a:glow rad="317500">
              <a:schemeClr val="accent3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42EAC80-3772-854B-8827-6546CBF12DF7}"/>
              </a:ext>
            </a:extLst>
          </p:cNvPr>
          <p:cNvSpPr/>
          <p:nvPr/>
        </p:nvSpPr>
        <p:spPr>
          <a:xfrm>
            <a:off x="1515074" y="1943063"/>
            <a:ext cx="142875" cy="5858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C6370A9-36FF-E843-AB02-435A59B6EAB5}"/>
              </a:ext>
            </a:extLst>
          </p:cNvPr>
          <p:cNvSpPr/>
          <p:nvPr/>
        </p:nvSpPr>
        <p:spPr>
          <a:xfrm>
            <a:off x="1372199" y="2057395"/>
            <a:ext cx="1428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0" name="手繪多邊形 49">
            <a:extLst>
              <a:ext uri="{FF2B5EF4-FFF2-40B4-BE49-F238E27FC236}">
                <a16:creationId xmlns:a16="http://schemas.microsoft.com/office/drawing/2014/main" id="{00475D78-A6D0-B144-8F2C-AFBAB382A052}"/>
              </a:ext>
            </a:extLst>
          </p:cNvPr>
          <p:cNvSpPr/>
          <p:nvPr/>
        </p:nvSpPr>
        <p:spPr>
          <a:xfrm>
            <a:off x="470884" y="2230537"/>
            <a:ext cx="944177" cy="1685925"/>
          </a:xfrm>
          <a:custGeom>
            <a:avLst/>
            <a:gdLst>
              <a:gd name="connsiteX0" fmla="*/ 944177 w 944177"/>
              <a:gd name="connsiteY0" fmla="*/ 0 h 1685925"/>
              <a:gd name="connsiteX1" fmla="*/ 1202 w 944177"/>
              <a:gd name="connsiteY1" fmla="*/ 1071563 h 1685925"/>
              <a:gd name="connsiteX2" fmla="*/ 787015 w 944177"/>
              <a:gd name="connsiteY2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177" h="1685925">
                <a:moveTo>
                  <a:pt x="944177" y="0"/>
                </a:moveTo>
                <a:cubicBezTo>
                  <a:pt x="485786" y="395288"/>
                  <a:pt x="27396" y="790576"/>
                  <a:pt x="1202" y="1071563"/>
                </a:cubicBezTo>
                <a:cubicBezTo>
                  <a:pt x="-24992" y="1352550"/>
                  <a:pt x="381011" y="1519237"/>
                  <a:pt x="787015" y="16859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1" name="立方體 50">
            <a:extLst>
              <a:ext uri="{FF2B5EF4-FFF2-40B4-BE49-F238E27FC236}">
                <a16:creationId xmlns:a16="http://schemas.microsoft.com/office/drawing/2014/main" id="{189F47A6-F580-8A4E-BE11-066CD22984EE}"/>
              </a:ext>
            </a:extLst>
          </p:cNvPr>
          <p:cNvSpPr/>
          <p:nvPr/>
        </p:nvSpPr>
        <p:spPr>
          <a:xfrm>
            <a:off x="1300169" y="3645074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id="{7A75991C-7F5F-9049-AD2F-AA18E8B129B8}"/>
              </a:ext>
            </a:extLst>
          </p:cNvPr>
          <p:cNvSpPr/>
          <p:nvPr/>
        </p:nvSpPr>
        <p:spPr>
          <a:xfrm>
            <a:off x="3629620" y="205908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0F2F9B97-9EE6-3242-B5BD-355BFC4C11A4}"/>
              </a:ext>
            </a:extLst>
          </p:cNvPr>
          <p:cNvSpPr/>
          <p:nvPr/>
        </p:nvSpPr>
        <p:spPr>
          <a:xfrm>
            <a:off x="3782020" y="221148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3FCA4000-1529-7D43-BDD6-2DB9C39AA1A3}"/>
              </a:ext>
            </a:extLst>
          </p:cNvPr>
          <p:cNvSpPr/>
          <p:nvPr/>
        </p:nvSpPr>
        <p:spPr>
          <a:xfrm>
            <a:off x="3934420" y="236388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52DE4E5E-646C-2942-96A6-10EB73DA8274}"/>
              </a:ext>
            </a:extLst>
          </p:cNvPr>
          <p:cNvSpPr/>
          <p:nvPr/>
        </p:nvSpPr>
        <p:spPr>
          <a:xfrm>
            <a:off x="3943944" y="2159089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橢圓 55">
            <a:extLst>
              <a:ext uri="{FF2B5EF4-FFF2-40B4-BE49-F238E27FC236}">
                <a16:creationId xmlns:a16="http://schemas.microsoft.com/office/drawing/2014/main" id="{85E06A07-9CB2-C043-AF53-2EB49EF60958}"/>
              </a:ext>
            </a:extLst>
          </p:cNvPr>
          <p:cNvSpPr/>
          <p:nvPr/>
        </p:nvSpPr>
        <p:spPr>
          <a:xfrm>
            <a:off x="4115396" y="2273389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7" name="橢圓 56">
            <a:extLst>
              <a:ext uri="{FF2B5EF4-FFF2-40B4-BE49-F238E27FC236}">
                <a16:creationId xmlns:a16="http://schemas.microsoft.com/office/drawing/2014/main" id="{FB0A6FC7-FB48-EA4C-8730-C4A62DEA151D}"/>
              </a:ext>
            </a:extLst>
          </p:cNvPr>
          <p:cNvSpPr/>
          <p:nvPr/>
        </p:nvSpPr>
        <p:spPr>
          <a:xfrm>
            <a:off x="3843929" y="2073362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0A29183D-8CBE-3F49-96D9-ECAF340C86FF}"/>
              </a:ext>
            </a:extLst>
          </p:cNvPr>
          <p:cNvSpPr/>
          <p:nvPr/>
        </p:nvSpPr>
        <p:spPr>
          <a:xfrm>
            <a:off x="3501023" y="2116224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62489481-53F8-F542-9B59-C9FD465ECFAD}"/>
              </a:ext>
            </a:extLst>
          </p:cNvPr>
          <p:cNvSpPr/>
          <p:nvPr/>
        </p:nvSpPr>
        <p:spPr>
          <a:xfrm>
            <a:off x="3486737" y="227338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65" name="直線箭頭接點 64">
            <a:extLst>
              <a:ext uri="{FF2B5EF4-FFF2-40B4-BE49-F238E27FC236}">
                <a16:creationId xmlns:a16="http://schemas.microsoft.com/office/drawing/2014/main" id="{1FDB32F2-4D11-4C46-9FE2-EF74ECBD5707}"/>
              </a:ext>
            </a:extLst>
          </p:cNvPr>
          <p:cNvCxnSpPr>
            <a:cxnSpLocks/>
          </p:cNvCxnSpPr>
          <p:nvPr/>
        </p:nvCxnSpPr>
        <p:spPr>
          <a:xfrm flipH="1">
            <a:off x="870385" y="1257622"/>
            <a:ext cx="5872165" cy="1873164"/>
          </a:xfrm>
          <a:prstGeom prst="straightConnector1">
            <a:avLst/>
          </a:prstGeom>
          <a:ln w="317500">
            <a:solidFill>
              <a:schemeClr val="accent2">
                <a:lumMod val="75000"/>
                <a:alpha val="30000"/>
              </a:schemeClr>
            </a:solidFill>
            <a:tailEnd type="stealth" w="sm" len="sm"/>
          </a:ln>
          <a:effectLst>
            <a:glow rad="127000">
              <a:schemeClr val="accent2">
                <a:lumMod val="75000"/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圓角矩形 65">
            <a:extLst>
              <a:ext uri="{FF2B5EF4-FFF2-40B4-BE49-F238E27FC236}">
                <a16:creationId xmlns:a16="http://schemas.microsoft.com/office/drawing/2014/main" id="{EA378FF5-A465-4F48-BAD3-29F181F51F7A}"/>
              </a:ext>
            </a:extLst>
          </p:cNvPr>
          <p:cNvSpPr/>
          <p:nvPr/>
        </p:nvSpPr>
        <p:spPr>
          <a:xfrm>
            <a:off x="461962" y="663674"/>
            <a:ext cx="5559824" cy="355138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FF690A37-C204-8847-A635-60FFF5CB6FCC}"/>
              </a:ext>
            </a:extLst>
          </p:cNvPr>
          <p:cNvSpPr txBox="1"/>
          <p:nvPr/>
        </p:nvSpPr>
        <p:spPr>
          <a:xfrm>
            <a:off x="3310420" y="3845729"/>
            <a:ext cx="231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Quantum Memory Lab</a:t>
            </a:r>
            <a:endParaRPr kumimoji="1" lang="zh-TW" altLang="en-US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D01299CD-190D-3445-9292-6CB68056267B}"/>
              </a:ext>
            </a:extLst>
          </p:cNvPr>
          <p:cNvSpPr txBox="1"/>
          <p:nvPr/>
        </p:nvSpPr>
        <p:spPr>
          <a:xfrm>
            <a:off x="4930003" y="2188875"/>
            <a:ext cx="73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Probe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2F7CD9A3-0975-CF41-BB69-BDE68EFE47D4}"/>
              </a:ext>
            </a:extLst>
          </p:cNvPr>
          <p:cNvSpPr txBox="1"/>
          <p:nvPr/>
        </p:nvSpPr>
        <p:spPr>
          <a:xfrm>
            <a:off x="4248380" y="1414742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Control</a:t>
            </a:r>
            <a:endParaRPr kumimoji="1"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圓角矩形 74">
            <a:extLst>
              <a:ext uri="{FF2B5EF4-FFF2-40B4-BE49-F238E27FC236}">
                <a16:creationId xmlns:a16="http://schemas.microsoft.com/office/drawing/2014/main" id="{EBB578BF-45F7-A54D-9DBE-70E9EFFBA65F}"/>
              </a:ext>
            </a:extLst>
          </p:cNvPr>
          <p:cNvSpPr/>
          <p:nvPr/>
        </p:nvSpPr>
        <p:spPr>
          <a:xfrm>
            <a:off x="6949305" y="520274"/>
            <a:ext cx="5087885" cy="498744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1A0C944D-0C6A-F04F-8F49-B9376C99B763}"/>
              </a:ext>
            </a:extLst>
          </p:cNvPr>
          <p:cNvSpPr txBox="1"/>
          <p:nvPr/>
        </p:nvSpPr>
        <p:spPr>
          <a:xfrm>
            <a:off x="7396042" y="611701"/>
            <a:ext cx="18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Single Photon Lab</a:t>
            </a:r>
            <a:endParaRPr kumimoji="1" lang="zh-TW" altLang="en-US" dirty="0"/>
          </a:p>
        </p:txBody>
      </p:sp>
      <p:sp>
        <p:nvSpPr>
          <p:cNvPr id="77" name="橢圓 76">
            <a:extLst>
              <a:ext uri="{FF2B5EF4-FFF2-40B4-BE49-F238E27FC236}">
                <a16:creationId xmlns:a16="http://schemas.microsoft.com/office/drawing/2014/main" id="{C0794A40-D975-E84B-9B21-66585A59E3D3}"/>
              </a:ext>
            </a:extLst>
          </p:cNvPr>
          <p:cNvSpPr/>
          <p:nvPr/>
        </p:nvSpPr>
        <p:spPr>
          <a:xfrm>
            <a:off x="6415093" y="2213481"/>
            <a:ext cx="50400" cy="50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8" name="橢圓 77">
            <a:extLst>
              <a:ext uri="{FF2B5EF4-FFF2-40B4-BE49-F238E27FC236}">
                <a16:creationId xmlns:a16="http://schemas.microsoft.com/office/drawing/2014/main" id="{BB12DAA0-F109-7F4E-8F76-4051F3ABE16C}"/>
              </a:ext>
            </a:extLst>
          </p:cNvPr>
          <p:cNvSpPr/>
          <p:nvPr/>
        </p:nvSpPr>
        <p:spPr>
          <a:xfrm>
            <a:off x="6653218" y="2208717"/>
            <a:ext cx="50400" cy="50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632281E7-DF7C-4146-8E54-BA9F49287052}"/>
              </a:ext>
            </a:extLst>
          </p:cNvPr>
          <p:cNvSpPr/>
          <p:nvPr/>
        </p:nvSpPr>
        <p:spPr>
          <a:xfrm>
            <a:off x="6200777" y="2213481"/>
            <a:ext cx="50400" cy="50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4CD717EF-C962-2E46-8D01-F468180F826E}"/>
              </a:ext>
            </a:extLst>
          </p:cNvPr>
          <p:cNvSpPr/>
          <p:nvPr/>
        </p:nvSpPr>
        <p:spPr>
          <a:xfrm rot="20440644">
            <a:off x="5641817" y="943700"/>
            <a:ext cx="892390" cy="1093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Optical Switch</a:t>
            </a:r>
            <a:endParaRPr kumimoji="1" lang="zh-TW" altLang="en-US" dirty="0"/>
          </a:p>
        </p:txBody>
      </p:sp>
      <p:sp>
        <p:nvSpPr>
          <p:cNvPr id="85" name="手繪多邊形 84">
            <a:extLst>
              <a:ext uri="{FF2B5EF4-FFF2-40B4-BE49-F238E27FC236}">
                <a16:creationId xmlns:a16="http://schemas.microsoft.com/office/drawing/2014/main" id="{8D36FEFD-378D-B44A-B5F9-AFB4CDE236E9}"/>
              </a:ext>
            </a:extLst>
          </p:cNvPr>
          <p:cNvSpPr/>
          <p:nvPr/>
        </p:nvSpPr>
        <p:spPr>
          <a:xfrm>
            <a:off x="5921131" y="2043113"/>
            <a:ext cx="2608507" cy="4614862"/>
          </a:xfrm>
          <a:custGeom>
            <a:avLst/>
            <a:gdLst>
              <a:gd name="connsiteX0" fmla="*/ 2608507 w 2608507"/>
              <a:gd name="connsiteY0" fmla="*/ 4614862 h 4614862"/>
              <a:gd name="connsiteX1" fmla="*/ 65332 w 2608507"/>
              <a:gd name="connsiteY1" fmla="*/ 3614737 h 4614862"/>
              <a:gd name="connsiteX2" fmla="*/ 722557 w 2608507"/>
              <a:gd name="connsiteY2" fmla="*/ 1214437 h 4614862"/>
              <a:gd name="connsiteX3" fmla="*/ 379657 w 2608507"/>
              <a:gd name="connsiteY3" fmla="*/ 0 h 461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8507" h="4614862">
                <a:moveTo>
                  <a:pt x="2608507" y="4614862"/>
                </a:moveTo>
                <a:cubicBezTo>
                  <a:pt x="1494082" y="4398168"/>
                  <a:pt x="379657" y="4181474"/>
                  <a:pt x="65332" y="3614737"/>
                </a:cubicBezTo>
                <a:cubicBezTo>
                  <a:pt x="-248993" y="3048000"/>
                  <a:pt x="670169" y="1816893"/>
                  <a:pt x="722557" y="1214437"/>
                </a:cubicBezTo>
                <a:cubicBezTo>
                  <a:pt x="774944" y="611981"/>
                  <a:pt x="577300" y="305990"/>
                  <a:pt x="379657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DE4805C2-4B33-F141-AB95-F88C6583AA32}"/>
              </a:ext>
            </a:extLst>
          </p:cNvPr>
          <p:cNvSpPr txBox="1"/>
          <p:nvPr/>
        </p:nvSpPr>
        <p:spPr>
          <a:xfrm>
            <a:off x="8631837" y="6411121"/>
            <a:ext cx="171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Electronic Signal</a:t>
            </a:r>
            <a:endParaRPr kumimoji="1" lang="zh-TW" altLang="en-US" dirty="0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40D838D2-2137-1249-B30D-F6C7225C2A73}"/>
              </a:ext>
            </a:extLst>
          </p:cNvPr>
          <p:cNvSpPr/>
          <p:nvPr/>
        </p:nvSpPr>
        <p:spPr>
          <a:xfrm>
            <a:off x="10309318" y="3935538"/>
            <a:ext cx="2017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TW" dirty="0">
                <a:solidFill>
                  <a:schemeClr val="tx1"/>
                </a:solidFill>
              </a:rPr>
              <a:t>Function Generator</a:t>
            </a:r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130" name="橢圓 129">
            <a:extLst>
              <a:ext uri="{FF2B5EF4-FFF2-40B4-BE49-F238E27FC236}">
                <a16:creationId xmlns:a16="http://schemas.microsoft.com/office/drawing/2014/main" id="{336A1AA0-33B0-6845-9D01-531B50A4B72F}"/>
              </a:ext>
            </a:extLst>
          </p:cNvPr>
          <p:cNvSpPr/>
          <p:nvPr/>
        </p:nvSpPr>
        <p:spPr>
          <a:xfrm>
            <a:off x="3366420" y="2115977"/>
            <a:ext cx="1087724" cy="184274"/>
          </a:xfrm>
          <a:prstGeom prst="ellipse">
            <a:avLst/>
          </a:prstGeom>
          <a:solidFill>
            <a:schemeClr val="accent4">
              <a:lumMod val="75000"/>
              <a:alpha val="40000"/>
            </a:schemeClr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0" name="橢圓 139">
            <a:extLst>
              <a:ext uri="{FF2B5EF4-FFF2-40B4-BE49-F238E27FC236}">
                <a16:creationId xmlns:a16="http://schemas.microsoft.com/office/drawing/2014/main" id="{8EC6BB8E-008E-994D-A02F-EBA548457F1C}"/>
              </a:ext>
            </a:extLst>
          </p:cNvPr>
          <p:cNvSpPr/>
          <p:nvPr/>
        </p:nvSpPr>
        <p:spPr>
          <a:xfrm>
            <a:off x="1160118" y="2101716"/>
            <a:ext cx="185835" cy="2288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1270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64" name="圓角矩形 163">
            <a:extLst>
              <a:ext uri="{FF2B5EF4-FFF2-40B4-BE49-F238E27FC236}">
                <a16:creationId xmlns:a16="http://schemas.microsoft.com/office/drawing/2014/main" id="{9F6421BA-FC8D-FF47-98DF-51D5F0CCE9B2}"/>
              </a:ext>
            </a:extLst>
          </p:cNvPr>
          <p:cNvSpPr/>
          <p:nvPr/>
        </p:nvSpPr>
        <p:spPr>
          <a:xfrm>
            <a:off x="3830963" y="3145138"/>
            <a:ext cx="1014415" cy="609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D449F980-6F5C-C248-8123-48420E60F3CC}"/>
              </a:ext>
            </a:extLst>
          </p:cNvPr>
          <p:cNvSpPr/>
          <p:nvPr/>
        </p:nvSpPr>
        <p:spPr>
          <a:xfrm>
            <a:off x="3593672" y="2741960"/>
            <a:ext cx="131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TW" dirty="0"/>
              <a:t>oscilloscope</a:t>
            </a:r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166" name="圓角矩形 165">
            <a:extLst>
              <a:ext uri="{FF2B5EF4-FFF2-40B4-BE49-F238E27FC236}">
                <a16:creationId xmlns:a16="http://schemas.microsoft.com/office/drawing/2014/main" id="{10A6CDD9-1842-5B41-B632-AB3F7FF55085}"/>
              </a:ext>
            </a:extLst>
          </p:cNvPr>
          <p:cNvSpPr/>
          <p:nvPr/>
        </p:nvSpPr>
        <p:spPr>
          <a:xfrm>
            <a:off x="3934384" y="3240037"/>
            <a:ext cx="785910" cy="4185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167" name="手繪多邊形 166">
            <a:extLst>
              <a:ext uri="{FF2B5EF4-FFF2-40B4-BE49-F238E27FC236}">
                <a16:creationId xmlns:a16="http://schemas.microsoft.com/office/drawing/2014/main" id="{5C7078C9-2BCF-3249-BC91-861C6D464124}"/>
              </a:ext>
            </a:extLst>
          </p:cNvPr>
          <p:cNvSpPr/>
          <p:nvPr/>
        </p:nvSpPr>
        <p:spPr>
          <a:xfrm>
            <a:off x="2714625" y="3360311"/>
            <a:ext cx="1143000" cy="559364"/>
          </a:xfrm>
          <a:custGeom>
            <a:avLst/>
            <a:gdLst>
              <a:gd name="connsiteX0" fmla="*/ 0 w 1143000"/>
              <a:gd name="connsiteY0" fmla="*/ 554464 h 559364"/>
              <a:gd name="connsiteX1" fmla="*/ 485775 w 1143000"/>
              <a:gd name="connsiteY1" fmla="*/ 483027 h 559364"/>
              <a:gd name="connsiteX2" fmla="*/ 314325 w 1143000"/>
              <a:gd name="connsiteY2" fmla="*/ 25827 h 559364"/>
              <a:gd name="connsiteX3" fmla="*/ 1143000 w 1143000"/>
              <a:gd name="connsiteY3" fmla="*/ 97264 h 5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559364">
                <a:moveTo>
                  <a:pt x="0" y="554464"/>
                </a:moveTo>
                <a:cubicBezTo>
                  <a:pt x="216694" y="562798"/>
                  <a:pt x="433388" y="571133"/>
                  <a:pt x="485775" y="483027"/>
                </a:cubicBezTo>
                <a:cubicBezTo>
                  <a:pt x="538162" y="394921"/>
                  <a:pt x="204788" y="90121"/>
                  <a:pt x="314325" y="25827"/>
                </a:cubicBezTo>
                <a:cubicBezTo>
                  <a:pt x="423862" y="-38467"/>
                  <a:pt x="783431" y="29398"/>
                  <a:pt x="1143000" y="972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69" name="直線箭頭接點 168">
            <a:extLst>
              <a:ext uri="{FF2B5EF4-FFF2-40B4-BE49-F238E27FC236}">
                <a16:creationId xmlns:a16="http://schemas.microsoft.com/office/drawing/2014/main" id="{B9C49A9D-A7A1-2F48-BA0F-6A67CC73F9D3}"/>
              </a:ext>
            </a:extLst>
          </p:cNvPr>
          <p:cNvCxnSpPr/>
          <p:nvPr/>
        </p:nvCxnSpPr>
        <p:spPr>
          <a:xfrm>
            <a:off x="4015381" y="3575490"/>
            <a:ext cx="6718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接點 170">
            <a:extLst>
              <a:ext uri="{FF2B5EF4-FFF2-40B4-BE49-F238E27FC236}">
                <a16:creationId xmlns:a16="http://schemas.microsoft.com/office/drawing/2014/main" id="{6BBCF866-5173-B94F-89AF-5CF729F0B772}"/>
              </a:ext>
            </a:extLst>
          </p:cNvPr>
          <p:cNvCxnSpPr/>
          <p:nvPr/>
        </p:nvCxnSpPr>
        <p:spPr>
          <a:xfrm>
            <a:off x="4248380" y="3360311"/>
            <a:ext cx="0" cy="21517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>
            <a:extLst>
              <a:ext uri="{FF2B5EF4-FFF2-40B4-BE49-F238E27FC236}">
                <a16:creationId xmlns:a16="http://schemas.microsoft.com/office/drawing/2014/main" id="{1D90273F-C0E4-0247-9785-84CEAFDAAA79}"/>
              </a:ext>
            </a:extLst>
          </p:cNvPr>
          <p:cNvCxnSpPr/>
          <p:nvPr/>
        </p:nvCxnSpPr>
        <p:spPr>
          <a:xfrm>
            <a:off x="3973467" y="1873234"/>
            <a:ext cx="0" cy="355016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>
            <a:extLst>
              <a:ext uri="{FF2B5EF4-FFF2-40B4-BE49-F238E27FC236}">
                <a16:creationId xmlns:a16="http://schemas.microsoft.com/office/drawing/2014/main" id="{5804F69F-3B8F-1243-A696-CAAD23036C0C}"/>
              </a:ext>
            </a:extLst>
          </p:cNvPr>
          <p:cNvCxnSpPr/>
          <p:nvPr/>
        </p:nvCxnSpPr>
        <p:spPr>
          <a:xfrm>
            <a:off x="4119788" y="3360311"/>
            <a:ext cx="0" cy="21517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橢圓 92">
            <a:extLst>
              <a:ext uri="{FF2B5EF4-FFF2-40B4-BE49-F238E27FC236}">
                <a16:creationId xmlns:a16="http://schemas.microsoft.com/office/drawing/2014/main" id="{3021D988-92E4-D74D-835D-40B4188BF354}"/>
              </a:ext>
            </a:extLst>
          </p:cNvPr>
          <p:cNvSpPr/>
          <p:nvPr/>
        </p:nvSpPr>
        <p:spPr>
          <a:xfrm>
            <a:off x="6335182" y="2052282"/>
            <a:ext cx="185835" cy="2288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1270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D085A272-1F5C-2749-BA3A-37089F3182C0}"/>
              </a:ext>
            </a:extLst>
          </p:cNvPr>
          <p:cNvCxnSpPr>
            <a:cxnSpLocks/>
          </p:cNvCxnSpPr>
          <p:nvPr/>
        </p:nvCxnSpPr>
        <p:spPr>
          <a:xfrm>
            <a:off x="2957513" y="1810954"/>
            <a:ext cx="0" cy="3977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222A80C3-AE11-7A4C-B2F5-FC2B925DFE95}"/>
              </a:ext>
            </a:extLst>
          </p:cNvPr>
          <p:cNvSpPr txBox="1"/>
          <p:nvPr/>
        </p:nvSpPr>
        <p:spPr>
          <a:xfrm>
            <a:off x="3243263" y="2043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431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08307 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139 L -0.10547 0.00069 " pathEditMode="relative" ptsTypes="AA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281 0.04676 -0.06549 0.09375 -0.0668 0.13333 C -0.06823 0.17291 -0.02331 0.21967 -0.0082 0.2375 C 0.00677 0.25532 0.00287 0.23958 0.02344 0.23958 C 0.04388 0.23958 0.09219 0.24027 0.11484 0.2375 C 0.1375 0.23472 0.15443 0.23703 0.15938 0.22291 C 0.16419 0.20856 0.1349 0.16111 0.14414 0.15208 C 0.15326 0.14305 0.18385 0.15578 0.21445 0.16875 " pathEditMode="relative" ptsTypes="AAAAAAAA">
                                      <p:cBhvr>
                                        <p:cTn id="3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40" grpId="0" animBg="1"/>
      <p:bldP spid="140" grpId="1" animBg="1"/>
      <p:bldP spid="140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6885F7CC-BC74-F54B-8D3F-418A029FF426}"/>
              </a:ext>
            </a:extLst>
          </p:cNvPr>
          <p:cNvCxnSpPr>
            <a:cxnSpLocks/>
          </p:cNvCxnSpPr>
          <p:nvPr/>
        </p:nvCxnSpPr>
        <p:spPr>
          <a:xfrm>
            <a:off x="1645303" y="3039635"/>
            <a:ext cx="10506068" cy="910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F1235B1C-33F4-F240-AFA6-B7CD2C28B0FB}"/>
              </a:ext>
            </a:extLst>
          </p:cNvPr>
          <p:cNvCxnSpPr>
            <a:cxnSpLocks/>
          </p:cNvCxnSpPr>
          <p:nvPr/>
        </p:nvCxnSpPr>
        <p:spPr>
          <a:xfrm>
            <a:off x="-1571625" y="6645962"/>
            <a:ext cx="13685382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96C0CF7F-0224-7942-B29D-93162901CBAF}"/>
              </a:ext>
            </a:extLst>
          </p:cNvPr>
          <p:cNvSpPr txBox="1"/>
          <p:nvPr/>
        </p:nvSpPr>
        <p:spPr>
          <a:xfrm>
            <a:off x="132962" y="5369132"/>
            <a:ext cx="3032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Quantum Memory Lab (16 Hz)</a:t>
            </a:r>
            <a:endParaRPr kumimoji="1"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0D4BEFD-B365-0742-A950-EEBE690B753A}"/>
              </a:ext>
            </a:extLst>
          </p:cNvPr>
          <p:cNvSpPr txBox="1"/>
          <p:nvPr/>
        </p:nvSpPr>
        <p:spPr>
          <a:xfrm>
            <a:off x="43329" y="61333"/>
            <a:ext cx="273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Single Photon Lab (3.2 kHz)</a:t>
            </a:r>
            <a:endParaRPr kumimoji="1" lang="zh-TW" altLang="en-US" dirty="0"/>
          </a:p>
        </p:txBody>
      </p:sp>
      <p:grpSp>
        <p:nvGrpSpPr>
          <p:cNvPr id="120" name="群組 119">
            <a:extLst>
              <a:ext uri="{FF2B5EF4-FFF2-40B4-BE49-F238E27FC236}">
                <a16:creationId xmlns:a16="http://schemas.microsoft.com/office/drawing/2014/main" id="{DDB8BB95-98FB-584B-A9F6-5EA841DAC19D}"/>
              </a:ext>
            </a:extLst>
          </p:cNvPr>
          <p:cNvGrpSpPr/>
          <p:nvPr/>
        </p:nvGrpSpPr>
        <p:grpSpPr>
          <a:xfrm>
            <a:off x="1915577" y="2275820"/>
            <a:ext cx="9371548" cy="787090"/>
            <a:chOff x="2331366" y="2990329"/>
            <a:chExt cx="6482154" cy="78709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4AA64C5-428E-134F-A7E8-77116FF6C176}"/>
                </a:ext>
              </a:extLst>
            </p:cNvPr>
            <p:cNvSpPr/>
            <p:nvPr/>
          </p:nvSpPr>
          <p:spPr>
            <a:xfrm>
              <a:off x="6014904" y="2994750"/>
              <a:ext cx="1028691" cy="7579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/>
                <a:t>Lasing</a:t>
              </a:r>
              <a:endParaRPr kumimoji="1" lang="zh-TW" altLang="en-US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63C3CAB-76FF-FA4C-BBD4-5CCA91A9F121}"/>
                </a:ext>
              </a:extLst>
            </p:cNvPr>
            <p:cNvSpPr/>
            <p:nvPr/>
          </p:nvSpPr>
          <p:spPr>
            <a:xfrm>
              <a:off x="4167054" y="3009940"/>
              <a:ext cx="1028691" cy="7579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/>
                <a:t>Lasing</a:t>
              </a:r>
              <a:endParaRPr kumimoji="1" lang="zh-TW" altLang="en-US" dirty="0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65EF632C-0D1D-DF4B-A2AE-955959DB2A86}"/>
                </a:ext>
              </a:extLst>
            </p:cNvPr>
            <p:cNvSpPr txBox="1"/>
            <p:nvPr/>
          </p:nvSpPr>
          <p:spPr>
            <a:xfrm>
              <a:off x="5274809" y="2990329"/>
              <a:ext cx="8685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Single </a:t>
              </a:r>
            </a:p>
            <a:p>
              <a:r>
                <a:rPr kumimoji="1" lang="en-US" altLang="zh-TW" dirty="0"/>
                <a:t>photon</a:t>
              </a:r>
              <a:endParaRPr kumimoji="1" lang="zh-TW" altLang="en-US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255B672-53C8-FD49-95B5-46FA97566B37}"/>
                </a:ext>
              </a:extLst>
            </p:cNvPr>
            <p:cNvSpPr/>
            <p:nvPr/>
          </p:nvSpPr>
          <p:spPr>
            <a:xfrm>
              <a:off x="7784829" y="3019421"/>
              <a:ext cx="1028691" cy="7579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/>
                <a:t>Lasing</a:t>
              </a:r>
              <a:endParaRPr kumimoji="1" lang="zh-TW" altLang="en-US" dirty="0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0AFCDF9E-0E6D-8041-9107-C4F5CB83AD6B}"/>
                </a:ext>
              </a:extLst>
            </p:cNvPr>
            <p:cNvSpPr txBox="1"/>
            <p:nvPr/>
          </p:nvSpPr>
          <p:spPr>
            <a:xfrm>
              <a:off x="6994247" y="3083203"/>
              <a:ext cx="8685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Single </a:t>
              </a:r>
            </a:p>
            <a:p>
              <a:r>
                <a:rPr kumimoji="1" lang="en-US" altLang="zh-TW" dirty="0"/>
                <a:t>photon</a:t>
              </a:r>
              <a:endParaRPr kumimoji="1" lang="zh-TW" altLang="en-US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C9CD49D-5683-1A49-94B5-088F20C8A2A6}"/>
                </a:ext>
              </a:extLst>
            </p:cNvPr>
            <p:cNvSpPr/>
            <p:nvPr/>
          </p:nvSpPr>
          <p:spPr>
            <a:xfrm>
              <a:off x="2331366" y="3019421"/>
              <a:ext cx="1028691" cy="7579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/>
                <a:t>Lasing</a:t>
              </a:r>
              <a:endParaRPr kumimoji="1" lang="zh-TW" altLang="en-US" dirty="0"/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EFBDA9CC-EEDA-3849-8446-FBA75DE1E184}"/>
                </a:ext>
              </a:extLst>
            </p:cNvPr>
            <p:cNvSpPr txBox="1"/>
            <p:nvPr/>
          </p:nvSpPr>
          <p:spPr>
            <a:xfrm>
              <a:off x="3360057" y="3083203"/>
              <a:ext cx="8685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Single </a:t>
              </a:r>
            </a:p>
            <a:p>
              <a:r>
                <a:rPr kumimoji="1" lang="en-US" altLang="zh-TW" dirty="0"/>
                <a:t>photon</a:t>
              </a:r>
              <a:endParaRPr kumimoji="1" lang="zh-TW" altLang="en-US" dirty="0"/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34BB5613-BB01-E44E-8180-66C8D8F81A5A}"/>
              </a:ext>
            </a:extLst>
          </p:cNvPr>
          <p:cNvSpPr/>
          <p:nvPr/>
        </p:nvSpPr>
        <p:spPr>
          <a:xfrm>
            <a:off x="2289218" y="5832445"/>
            <a:ext cx="4249120" cy="7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Prepare Atomic  Ensembles</a:t>
            </a:r>
            <a:endParaRPr kumimoji="1" lang="zh-TW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0750E92-3D11-B840-908A-6AD7104F2DF0}"/>
              </a:ext>
            </a:extLst>
          </p:cNvPr>
          <p:cNvSpPr/>
          <p:nvPr/>
        </p:nvSpPr>
        <p:spPr>
          <a:xfrm>
            <a:off x="6604043" y="5832019"/>
            <a:ext cx="119894" cy="757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181EDD8-CD75-7A44-807F-ED080094E4F8}"/>
              </a:ext>
            </a:extLst>
          </p:cNvPr>
          <p:cNvSpPr/>
          <p:nvPr/>
        </p:nvSpPr>
        <p:spPr>
          <a:xfrm>
            <a:off x="6808337" y="5841124"/>
            <a:ext cx="3850143" cy="7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Prepare Atomic  Ensembles</a:t>
            </a:r>
            <a:endParaRPr kumimoji="1" lang="zh-TW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BABC1EF-49CB-F84C-9EF2-70E9AA9E3E9D}"/>
              </a:ext>
            </a:extLst>
          </p:cNvPr>
          <p:cNvSpPr/>
          <p:nvPr/>
        </p:nvSpPr>
        <p:spPr>
          <a:xfrm>
            <a:off x="10724947" y="5839525"/>
            <a:ext cx="139156" cy="757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tx1"/>
              </a:solidFill>
            </a:endParaRPr>
          </a:p>
        </p:txBody>
      </p: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45BDCE54-C804-EC47-AB17-D5FD8F72D200}"/>
              </a:ext>
            </a:extLst>
          </p:cNvPr>
          <p:cNvCxnSpPr>
            <a:cxnSpLocks/>
          </p:cNvCxnSpPr>
          <p:nvPr/>
        </p:nvCxnSpPr>
        <p:spPr>
          <a:xfrm>
            <a:off x="230658" y="892055"/>
            <a:ext cx="11868811" cy="3956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手繪多邊形 39">
            <a:extLst>
              <a:ext uri="{FF2B5EF4-FFF2-40B4-BE49-F238E27FC236}">
                <a16:creationId xmlns:a16="http://schemas.microsoft.com/office/drawing/2014/main" id="{ACA41FC1-1026-6741-B59D-882D7FCDCFE2}"/>
              </a:ext>
            </a:extLst>
          </p:cNvPr>
          <p:cNvSpPr/>
          <p:nvPr/>
        </p:nvSpPr>
        <p:spPr>
          <a:xfrm>
            <a:off x="2506762" y="5725809"/>
            <a:ext cx="206591" cy="1020626"/>
          </a:xfrm>
          <a:custGeom>
            <a:avLst/>
            <a:gdLst>
              <a:gd name="connsiteX0" fmla="*/ 475732 w 720972"/>
              <a:gd name="connsiteY0" fmla="*/ 0 h 1300163"/>
              <a:gd name="connsiteX1" fmla="*/ 4245 w 720972"/>
              <a:gd name="connsiteY1" fmla="*/ 357188 h 1300163"/>
              <a:gd name="connsiteX2" fmla="*/ 718620 w 720972"/>
              <a:gd name="connsiteY2" fmla="*/ 885825 h 1300163"/>
              <a:gd name="connsiteX3" fmla="*/ 189982 w 720972"/>
              <a:gd name="connsiteY3" fmla="*/ 1300163 h 130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972" h="1300163">
                <a:moveTo>
                  <a:pt x="475732" y="0"/>
                </a:moveTo>
                <a:cubicBezTo>
                  <a:pt x="219748" y="104775"/>
                  <a:pt x="-36236" y="209551"/>
                  <a:pt x="4245" y="357188"/>
                </a:cubicBezTo>
                <a:cubicBezTo>
                  <a:pt x="44726" y="504825"/>
                  <a:pt x="687664" y="728663"/>
                  <a:pt x="718620" y="885825"/>
                </a:cubicBezTo>
                <a:cubicBezTo>
                  <a:pt x="749576" y="1042988"/>
                  <a:pt x="469779" y="1171575"/>
                  <a:pt x="189982" y="1300163"/>
                </a:cubicBezTo>
              </a:path>
            </a:pathLst>
          </a:custGeom>
          <a:noFill/>
          <a:ln>
            <a:solidFill>
              <a:schemeClr val="tx1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2" name="手繪多邊形 41">
            <a:extLst>
              <a:ext uri="{FF2B5EF4-FFF2-40B4-BE49-F238E27FC236}">
                <a16:creationId xmlns:a16="http://schemas.microsoft.com/office/drawing/2014/main" id="{4D64A1C0-B987-704E-A8EE-6B2EB824D636}"/>
              </a:ext>
            </a:extLst>
          </p:cNvPr>
          <p:cNvSpPr/>
          <p:nvPr/>
        </p:nvSpPr>
        <p:spPr>
          <a:xfrm>
            <a:off x="2614955" y="5738464"/>
            <a:ext cx="206591" cy="1020626"/>
          </a:xfrm>
          <a:custGeom>
            <a:avLst/>
            <a:gdLst>
              <a:gd name="connsiteX0" fmla="*/ 475732 w 720972"/>
              <a:gd name="connsiteY0" fmla="*/ 0 h 1300163"/>
              <a:gd name="connsiteX1" fmla="*/ 4245 w 720972"/>
              <a:gd name="connsiteY1" fmla="*/ 357188 h 1300163"/>
              <a:gd name="connsiteX2" fmla="*/ 718620 w 720972"/>
              <a:gd name="connsiteY2" fmla="*/ 885825 h 1300163"/>
              <a:gd name="connsiteX3" fmla="*/ 189982 w 720972"/>
              <a:gd name="connsiteY3" fmla="*/ 1300163 h 130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972" h="1300163">
                <a:moveTo>
                  <a:pt x="475732" y="0"/>
                </a:moveTo>
                <a:cubicBezTo>
                  <a:pt x="219748" y="104775"/>
                  <a:pt x="-36236" y="209551"/>
                  <a:pt x="4245" y="357188"/>
                </a:cubicBezTo>
                <a:cubicBezTo>
                  <a:pt x="44726" y="504825"/>
                  <a:pt x="687664" y="728663"/>
                  <a:pt x="718620" y="885825"/>
                </a:cubicBezTo>
                <a:cubicBezTo>
                  <a:pt x="749576" y="1042988"/>
                  <a:pt x="469779" y="1171575"/>
                  <a:pt x="189982" y="1300163"/>
                </a:cubicBezTo>
              </a:path>
            </a:pathLst>
          </a:custGeom>
          <a:noFill/>
          <a:ln>
            <a:solidFill>
              <a:schemeClr val="tx1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3" name="手繪多邊形 42">
            <a:extLst>
              <a:ext uri="{FF2B5EF4-FFF2-40B4-BE49-F238E27FC236}">
                <a16:creationId xmlns:a16="http://schemas.microsoft.com/office/drawing/2014/main" id="{E986E677-7C01-764D-8389-64CF220B9349}"/>
              </a:ext>
            </a:extLst>
          </p:cNvPr>
          <p:cNvSpPr/>
          <p:nvPr/>
        </p:nvSpPr>
        <p:spPr>
          <a:xfrm>
            <a:off x="7054678" y="5713154"/>
            <a:ext cx="206591" cy="1020626"/>
          </a:xfrm>
          <a:custGeom>
            <a:avLst/>
            <a:gdLst>
              <a:gd name="connsiteX0" fmla="*/ 475732 w 720972"/>
              <a:gd name="connsiteY0" fmla="*/ 0 h 1300163"/>
              <a:gd name="connsiteX1" fmla="*/ 4245 w 720972"/>
              <a:gd name="connsiteY1" fmla="*/ 357188 h 1300163"/>
              <a:gd name="connsiteX2" fmla="*/ 718620 w 720972"/>
              <a:gd name="connsiteY2" fmla="*/ 885825 h 1300163"/>
              <a:gd name="connsiteX3" fmla="*/ 189982 w 720972"/>
              <a:gd name="connsiteY3" fmla="*/ 1300163 h 130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972" h="1300163">
                <a:moveTo>
                  <a:pt x="475732" y="0"/>
                </a:moveTo>
                <a:cubicBezTo>
                  <a:pt x="219748" y="104775"/>
                  <a:pt x="-36236" y="209551"/>
                  <a:pt x="4245" y="357188"/>
                </a:cubicBezTo>
                <a:cubicBezTo>
                  <a:pt x="44726" y="504825"/>
                  <a:pt x="687664" y="728663"/>
                  <a:pt x="718620" y="885825"/>
                </a:cubicBezTo>
                <a:cubicBezTo>
                  <a:pt x="749576" y="1042988"/>
                  <a:pt x="469779" y="1171575"/>
                  <a:pt x="189982" y="1300163"/>
                </a:cubicBezTo>
              </a:path>
            </a:pathLst>
          </a:custGeom>
          <a:noFill/>
          <a:ln>
            <a:solidFill>
              <a:schemeClr val="tx1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4" name="手繪多邊形 43">
            <a:extLst>
              <a:ext uri="{FF2B5EF4-FFF2-40B4-BE49-F238E27FC236}">
                <a16:creationId xmlns:a16="http://schemas.microsoft.com/office/drawing/2014/main" id="{B8212A0F-77F0-DA40-9E09-C8A111606F97}"/>
              </a:ext>
            </a:extLst>
          </p:cNvPr>
          <p:cNvSpPr/>
          <p:nvPr/>
        </p:nvSpPr>
        <p:spPr>
          <a:xfrm>
            <a:off x="7177155" y="5725809"/>
            <a:ext cx="206591" cy="1020626"/>
          </a:xfrm>
          <a:custGeom>
            <a:avLst/>
            <a:gdLst>
              <a:gd name="connsiteX0" fmla="*/ 475732 w 720972"/>
              <a:gd name="connsiteY0" fmla="*/ 0 h 1300163"/>
              <a:gd name="connsiteX1" fmla="*/ 4245 w 720972"/>
              <a:gd name="connsiteY1" fmla="*/ 357188 h 1300163"/>
              <a:gd name="connsiteX2" fmla="*/ 718620 w 720972"/>
              <a:gd name="connsiteY2" fmla="*/ 885825 h 1300163"/>
              <a:gd name="connsiteX3" fmla="*/ 189982 w 720972"/>
              <a:gd name="connsiteY3" fmla="*/ 1300163 h 130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972" h="1300163">
                <a:moveTo>
                  <a:pt x="475732" y="0"/>
                </a:moveTo>
                <a:cubicBezTo>
                  <a:pt x="219748" y="104775"/>
                  <a:pt x="-36236" y="209551"/>
                  <a:pt x="4245" y="357188"/>
                </a:cubicBezTo>
                <a:cubicBezTo>
                  <a:pt x="44726" y="504825"/>
                  <a:pt x="687664" y="728663"/>
                  <a:pt x="718620" y="885825"/>
                </a:cubicBezTo>
                <a:cubicBezTo>
                  <a:pt x="749576" y="1042988"/>
                  <a:pt x="469779" y="1171575"/>
                  <a:pt x="189982" y="1300163"/>
                </a:cubicBezTo>
              </a:path>
            </a:pathLst>
          </a:custGeom>
          <a:noFill/>
          <a:ln>
            <a:solidFill>
              <a:schemeClr val="tx1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77" name="群組 76">
            <a:extLst>
              <a:ext uri="{FF2B5EF4-FFF2-40B4-BE49-F238E27FC236}">
                <a16:creationId xmlns:a16="http://schemas.microsoft.com/office/drawing/2014/main" id="{1B7E1247-AE92-F241-8611-1CBC7CD221C0}"/>
              </a:ext>
            </a:extLst>
          </p:cNvPr>
          <p:cNvGrpSpPr/>
          <p:nvPr/>
        </p:nvGrpSpPr>
        <p:grpSpPr>
          <a:xfrm>
            <a:off x="1222908" y="582129"/>
            <a:ext cx="679230" cy="309926"/>
            <a:chOff x="1278000" y="3522513"/>
            <a:chExt cx="679230" cy="309926"/>
          </a:xfrm>
        </p:grpSpPr>
        <p:grpSp>
          <p:nvGrpSpPr>
            <p:cNvPr id="71" name="群組 70">
              <a:extLst>
                <a:ext uri="{FF2B5EF4-FFF2-40B4-BE49-F238E27FC236}">
                  <a16:creationId xmlns:a16="http://schemas.microsoft.com/office/drawing/2014/main" id="{72B39CAA-2382-E545-85D9-D0F495954906}"/>
                </a:ext>
              </a:extLst>
            </p:cNvPr>
            <p:cNvGrpSpPr/>
            <p:nvPr/>
          </p:nvGrpSpPr>
          <p:grpSpPr>
            <a:xfrm>
              <a:off x="1278000" y="3528000"/>
              <a:ext cx="315719" cy="304439"/>
              <a:chOff x="1278000" y="3528000"/>
              <a:chExt cx="315719" cy="304439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19E08EC2-1C95-8247-90B7-507D90A89176}"/>
                  </a:ext>
                </a:extLst>
              </p:cNvPr>
              <p:cNvSpPr/>
              <p:nvPr/>
            </p:nvSpPr>
            <p:spPr>
              <a:xfrm>
                <a:off x="1278000" y="3529013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B716012E-6F41-1342-B959-454D931A4C22}"/>
                  </a:ext>
                </a:extLst>
              </p:cNvPr>
              <p:cNvSpPr/>
              <p:nvPr/>
            </p:nvSpPr>
            <p:spPr>
              <a:xfrm>
                <a:off x="136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48B80AB5-F879-BD40-89F6-0DDB7444E5A1}"/>
                  </a:ext>
                </a:extLst>
              </p:cNvPr>
              <p:cNvSpPr/>
              <p:nvPr/>
            </p:nvSpPr>
            <p:spPr>
              <a:xfrm>
                <a:off x="145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71288374-3D38-004D-A2BC-3E475F550E23}"/>
                  </a:ext>
                </a:extLst>
              </p:cNvPr>
              <p:cNvSpPr/>
              <p:nvPr/>
            </p:nvSpPr>
            <p:spPr>
              <a:xfrm>
                <a:off x="154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72" name="群組 71">
              <a:extLst>
                <a:ext uri="{FF2B5EF4-FFF2-40B4-BE49-F238E27FC236}">
                  <a16:creationId xmlns:a16="http://schemas.microsoft.com/office/drawing/2014/main" id="{2D5AEF1E-449F-4744-A767-2085A7072676}"/>
                </a:ext>
              </a:extLst>
            </p:cNvPr>
            <p:cNvGrpSpPr/>
            <p:nvPr/>
          </p:nvGrpSpPr>
          <p:grpSpPr>
            <a:xfrm>
              <a:off x="1641511" y="3522513"/>
              <a:ext cx="315719" cy="304439"/>
              <a:chOff x="1278000" y="3528000"/>
              <a:chExt cx="315719" cy="304439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86C3C43E-232E-C046-B9E7-D28E86D39E49}"/>
                  </a:ext>
                </a:extLst>
              </p:cNvPr>
              <p:cNvSpPr/>
              <p:nvPr/>
            </p:nvSpPr>
            <p:spPr>
              <a:xfrm>
                <a:off x="1278000" y="3529013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C1C8B270-F059-5B4C-BDC5-8AD28B724A19}"/>
                  </a:ext>
                </a:extLst>
              </p:cNvPr>
              <p:cNvSpPr/>
              <p:nvPr/>
            </p:nvSpPr>
            <p:spPr>
              <a:xfrm>
                <a:off x="136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E63C7026-B4DA-E949-AFE4-546C19F908D1}"/>
                  </a:ext>
                </a:extLst>
              </p:cNvPr>
              <p:cNvSpPr/>
              <p:nvPr/>
            </p:nvSpPr>
            <p:spPr>
              <a:xfrm>
                <a:off x="145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C1AF6309-8D5B-7147-A95C-85B8F2FD4AC1}"/>
                  </a:ext>
                </a:extLst>
              </p:cNvPr>
              <p:cNvSpPr/>
              <p:nvPr/>
            </p:nvSpPr>
            <p:spPr>
              <a:xfrm>
                <a:off x="154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15912CA8-275F-914E-8E92-A7711F66D47B}"/>
              </a:ext>
            </a:extLst>
          </p:cNvPr>
          <p:cNvGrpSpPr/>
          <p:nvPr/>
        </p:nvGrpSpPr>
        <p:grpSpPr>
          <a:xfrm>
            <a:off x="1946419" y="575878"/>
            <a:ext cx="679230" cy="309926"/>
            <a:chOff x="1278000" y="3522513"/>
            <a:chExt cx="679230" cy="309926"/>
          </a:xfrm>
        </p:grpSpPr>
        <p:grpSp>
          <p:nvGrpSpPr>
            <p:cNvPr id="79" name="群組 78">
              <a:extLst>
                <a:ext uri="{FF2B5EF4-FFF2-40B4-BE49-F238E27FC236}">
                  <a16:creationId xmlns:a16="http://schemas.microsoft.com/office/drawing/2014/main" id="{0E525E8B-90A3-1A45-8318-38E550DED4BB}"/>
                </a:ext>
              </a:extLst>
            </p:cNvPr>
            <p:cNvGrpSpPr/>
            <p:nvPr/>
          </p:nvGrpSpPr>
          <p:grpSpPr>
            <a:xfrm>
              <a:off x="1278000" y="3528000"/>
              <a:ext cx="315719" cy="304439"/>
              <a:chOff x="1278000" y="3528000"/>
              <a:chExt cx="315719" cy="304439"/>
            </a:xfrm>
          </p:grpSpPr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42C25C22-1D11-6E4D-8566-8BB3A92D53D0}"/>
                  </a:ext>
                </a:extLst>
              </p:cNvPr>
              <p:cNvSpPr/>
              <p:nvPr/>
            </p:nvSpPr>
            <p:spPr>
              <a:xfrm>
                <a:off x="1278000" y="3529013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9DBDFC8F-864A-084C-8C92-BB74476BF487}"/>
                  </a:ext>
                </a:extLst>
              </p:cNvPr>
              <p:cNvSpPr/>
              <p:nvPr/>
            </p:nvSpPr>
            <p:spPr>
              <a:xfrm>
                <a:off x="136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CFD5F823-F162-804C-BC19-4A709410AF81}"/>
                  </a:ext>
                </a:extLst>
              </p:cNvPr>
              <p:cNvSpPr/>
              <p:nvPr/>
            </p:nvSpPr>
            <p:spPr>
              <a:xfrm>
                <a:off x="145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ED9BA079-3312-E64A-B51A-87DC88BFE3EB}"/>
                  </a:ext>
                </a:extLst>
              </p:cNvPr>
              <p:cNvSpPr/>
              <p:nvPr/>
            </p:nvSpPr>
            <p:spPr>
              <a:xfrm>
                <a:off x="154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83103975-AE48-D545-8451-4DEEC6C07355}"/>
                </a:ext>
              </a:extLst>
            </p:cNvPr>
            <p:cNvGrpSpPr/>
            <p:nvPr/>
          </p:nvGrpSpPr>
          <p:grpSpPr>
            <a:xfrm>
              <a:off x="1641511" y="3522513"/>
              <a:ext cx="315719" cy="304439"/>
              <a:chOff x="1278000" y="3528000"/>
              <a:chExt cx="315719" cy="304439"/>
            </a:xfrm>
          </p:grpSpPr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5E88993B-303B-A94F-8E2D-8B0E6E5A994B}"/>
                  </a:ext>
                </a:extLst>
              </p:cNvPr>
              <p:cNvSpPr/>
              <p:nvPr/>
            </p:nvSpPr>
            <p:spPr>
              <a:xfrm>
                <a:off x="1278000" y="3529013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EB096086-FE2F-EC4C-A0D1-E07EA4436371}"/>
                  </a:ext>
                </a:extLst>
              </p:cNvPr>
              <p:cNvSpPr/>
              <p:nvPr/>
            </p:nvSpPr>
            <p:spPr>
              <a:xfrm>
                <a:off x="136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71C1D214-E438-2943-A1C3-B2A1E1EF64B2}"/>
                  </a:ext>
                </a:extLst>
              </p:cNvPr>
              <p:cNvSpPr/>
              <p:nvPr/>
            </p:nvSpPr>
            <p:spPr>
              <a:xfrm>
                <a:off x="145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31A9464C-43DE-874A-BCBE-7AE225150913}"/>
                  </a:ext>
                </a:extLst>
              </p:cNvPr>
              <p:cNvSpPr/>
              <p:nvPr/>
            </p:nvSpPr>
            <p:spPr>
              <a:xfrm>
                <a:off x="154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cxnSp>
        <p:nvCxnSpPr>
          <p:cNvPr id="90" name="直線接點 89">
            <a:extLst>
              <a:ext uri="{FF2B5EF4-FFF2-40B4-BE49-F238E27FC236}">
                <a16:creationId xmlns:a16="http://schemas.microsoft.com/office/drawing/2014/main" id="{BF266D9E-45BE-0A48-A110-201CD7A8348B}"/>
              </a:ext>
            </a:extLst>
          </p:cNvPr>
          <p:cNvCxnSpPr/>
          <p:nvPr/>
        </p:nvCxnSpPr>
        <p:spPr>
          <a:xfrm>
            <a:off x="2945282" y="727591"/>
            <a:ext cx="3136106" cy="65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群組 90">
            <a:extLst>
              <a:ext uri="{FF2B5EF4-FFF2-40B4-BE49-F238E27FC236}">
                <a16:creationId xmlns:a16="http://schemas.microsoft.com/office/drawing/2014/main" id="{D0A81C9A-ADBB-214C-B080-33DBF1E9B824}"/>
              </a:ext>
            </a:extLst>
          </p:cNvPr>
          <p:cNvGrpSpPr/>
          <p:nvPr/>
        </p:nvGrpSpPr>
        <p:grpSpPr>
          <a:xfrm>
            <a:off x="6174826" y="578879"/>
            <a:ext cx="679230" cy="309926"/>
            <a:chOff x="1278000" y="3522513"/>
            <a:chExt cx="679230" cy="309926"/>
          </a:xfrm>
        </p:grpSpPr>
        <p:grpSp>
          <p:nvGrpSpPr>
            <p:cNvPr id="92" name="群組 91">
              <a:extLst>
                <a:ext uri="{FF2B5EF4-FFF2-40B4-BE49-F238E27FC236}">
                  <a16:creationId xmlns:a16="http://schemas.microsoft.com/office/drawing/2014/main" id="{94BC19D8-3EC1-F145-AD9F-AB8DEBAFE56B}"/>
                </a:ext>
              </a:extLst>
            </p:cNvPr>
            <p:cNvGrpSpPr/>
            <p:nvPr/>
          </p:nvGrpSpPr>
          <p:grpSpPr>
            <a:xfrm>
              <a:off x="1278000" y="3528000"/>
              <a:ext cx="315719" cy="304439"/>
              <a:chOff x="1278000" y="3528000"/>
              <a:chExt cx="315719" cy="304439"/>
            </a:xfrm>
          </p:grpSpPr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F57DC48B-EA56-8C42-AD24-15ADECB6CE4B}"/>
                  </a:ext>
                </a:extLst>
              </p:cNvPr>
              <p:cNvSpPr/>
              <p:nvPr/>
            </p:nvSpPr>
            <p:spPr>
              <a:xfrm>
                <a:off x="1278000" y="3529013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38EDFC06-16C2-E14B-8438-E69355626FFD}"/>
                  </a:ext>
                </a:extLst>
              </p:cNvPr>
              <p:cNvSpPr/>
              <p:nvPr/>
            </p:nvSpPr>
            <p:spPr>
              <a:xfrm>
                <a:off x="136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2C5AC521-AA03-2740-B54B-8CB2543976D0}"/>
                  </a:ext>
                </a:extLst>
              </p:cNvPr>
              <p:cNvSpPr/>
              <p:nvPr/>
            </p:nvSpPr>
            <p:spPr>
              <a:xfrm>
                <a:off x="145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27927D60-5A2E-7C43-843D-53EA5A4DC0D3}"/>
                  </a:ext>
                </a:extLst>
              </p:cNvPr>
              <p:cNvSpPr/>
              <p:nvPr/>
            </p:nvSpPr>
            <p:spPr>
              <a:xfrm>
                <a:off x="154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93" name="群組 92">
              <a:extLst>
                <a:ext uri="{FF2B5EF4-FFF2-40B4-BE49-F238E27FC236}">
                  <a16:creationId xmlns:a16="http://schemas.microsoft.com/office/drawing/2014/main" id="{0B95FBB6-1244-3549-BF8D-B1AE4B45F82C}"/>
                </a:ext>
              </a:extLst>
            </p:cNvPr>
            <p:cNvGrpSpPr/>
            <p:nvPr/>
          </p:nvGrpSpPr>
          <p:grpSpPr>
            <a:xfrm>
              <a:off x="1641511" y="3522513"/>
              <a:ext cx="315719" cy="304439"/>
              <a:chOff x="1278000" y="3528000"/>
              <a:chExt cx="315719" cy="304439"/>
            </a:xfrm>
          </p:grpSpPr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7C12FE04-451F-8A4A-8C48-AE596653545E}"/>
                  </a:ext>
                </a:extLst>
              </p:cNvPr>
              <p:cNvSpPr/>
              <p:nvPr/>
            </p:nvSpPr>
            <p:spPr>
              <a:xfrm>
                <a:off x="1278000" y="3529013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BCD2C009-B912-2443-BD25-7636F669F4B8}"/>
                  </a:ext>
                </a:extLst>
              </p:cNvPr>
              <p:cNvSpPr/>
              <p:nvPr/>
            </p:nvSpPr>
            <p:spPr>
              <a:xfrm>
                <a:off x="136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B4535BD0-950F-8841-A4AA-2037B2572D35}"/>
                  </a:ext>
                </a:extLst>
              </p:cNvPr>
              <p:cNvSpPr/>
              <p:nvPr/>
            </p:nvSpPr>
            <p:spPr>
              <a:xfrm>
                <a:off x="145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71F8AFEC-634F-8F45-8828-ABA20C8DE954}"/>
                  </a:ext>
                </a:extLst>
              </p:cNvPr>
              <p:cNvSpPr/>
              <p:nvPr/>
            </p:nvSpPr>
            <p:spPr>
              <a:xfrm>
                <a:off x="154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102" name="群組 101">
            <a:extLst>
              <a:ext uri="{FF2B5EF4-FFF2-40B4-BE49-F238E27FC236}">
                <a16:creationId xmlns:a16="http://schemas.microsoft.com/office/drawing/2014/main" id="{00E24AC0-4159-AE4A-9718-ACB195990373}"/>
              </a:ext>
            </a:extLst>
          </p:cNvPr>
          <p:cNvGrpSpPr/>
          <p:nvPr/>
        </p:nvGrpSpPr>
        <p:grpSpPr>
          <a:xfrm>
            <a:off x="6898337" y="572628"/>
            <a:ext cx="679230" cy="309926"/>
            <a:chOff x="1278000" y="3522513"/>
            <a:chExt cx="679230" cy="309926"/>
          </a:xfrm>
        </p:grpSpPr>
        <p:grpSp>
          <p:nvGrpSpPr>
            <p:cNvPr id="103" name="群組 102">
              <a:extLst>
                <a:ext uri="{FF2B5EF4-FFF2-40B4-BE49-F238E27FC236}">
                  <a16:creationId xmlns:a16="http://schemas.microsoft.com/office/drawing/2014/main" id="{8EC3B99F-9B33-D74B-9CF3-5A3684876A3F}"/>
                </a:ext>
              </a:extLst>
            </p:cNvPr>
            <p:cNvGrpSpPr/>
            <p:nvPr/>
          </p:nvGrpSpPr>
          <p:grpSpPr>
            <a:xfrm>
              <a:off x="1278000" y="3528000"/>
              <a:ext cx="315719" cy="304439"/>
              <a:chOff x="1278000" y="3528000"/>
              <a:chExt cx="315719" cy="304439"/>
            </a:xfrm>
          </p:grpSpPr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7DEA9575-18AF-A546-B2BE-1A1AD9651256}"/>
                  </a:ext>
                </a:extLst>
              </p:cNvPr>
              <p:cNvSpPr/>
              <p:nvPr/>
            </p:nvSpPr>
            <p:spPr>
              <a:xfrm>
                <a:off x="1278000" y="3529013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32D02D26-DA7C-6F49-A1E1-EDB4F72CC051}"/>
                  </a:ext>
                </a:extLst>
              </p:cNvPr>
              <p:cNvSpPr/>
              <p:nvPr/>
            </p:nvSpPr>
            <p:spPr>
              <a:xfrm>
                <a:off x="136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84FF783E-D960-764C-9CED-8B3A68EA1DF4}"/>
                  </a:ext>
                </a:extLst>
              </p:cNvPr>
              <p:cNvSpPr/>
              <p:nvPr/>
            </p:nvSpPr>
            <p:spPr>
              <a:xfrm>
                <a:off x="145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1D5AD1BF-0450-D044-8232-9C939AD5F813}"/>
                  </a:ext>
                </a:extLst>
              </p:cNvPr>
              <p:cNvSpPr/>
              <p:nvPr/>
            </p:nvSpPr>
            <p:spPr>
              <a:xfrm>
                <a:off x="154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104" name="群組 103">
              <a:extLst>
                <a:ext uri="{FF2B5EF4-FFF2-40B4-BE49-F238E27FC236}">
                  <a16:creationId xmlns:a16="http://schemas.microsoft.com/office/drawing/2014/main" id="{B49A1A7A-EED8-E44A-90CC-E2B64A32590C}"/>
                </a:ext>
              </a:extLst>
            </p:cNvPr>
            <p:cNvGrpSpPr/>
            <p:nvPr/>
          </p:nvGrpSpPr>
          <p:grpSpPr>
            <a:xfrm>
              <a:off x="1641511" y="3522513"/>
              <a:ext cx="315719" cy="304439"/>
              <a:chOff x="1278000" y="3528000"/>
              <a:chExt cx="315719" cy="304439"/>
            </a:xfrm>
          </p:grpSpPr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865AF5C7-F340-2B43-999E-A4B2C4F775FE}"/>
                  </a:ext>
                </a:extLst>
              </p:cNvPr>
              <p:cNvSpPr/>
              <p:nvPr/>
            </p:nvSpPr>
            <p:spPr>
              <a:xfrm>
                <a:off x="1278000" y="3529013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2C5D8E94-0931-4445-B9A9-5808301F490B}"/>
                  </a:ext>
                </a:extLst>
              </p:cNvPr>
              <p:cNvSpPr/>
              <p:nvPr/>
            </p:nvSpPr>
            <p:spPr>
              <a:xfrm>
                <a:off x="136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F014849C-2191-2E45-9062-E2DC8D09D183}"/>
                  </a:ext>
                </a:extLst>
              </p:cNvPr>
              <p:cNvSpPr/>
              <p:nvPr/>
            </p:nvSpPr>
            <p:spPr>
              <a:xfrm>
                <a:off x="145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8E137DFB-EA1C-FC4E-BB8A-AC207AB5F8DE}"/>
                  </a:ext>
                </a:extLst>
              </p:cNvPr>
              <p:cNvSpPr/>
              <p:nvPr/>
            </p:nvSpPr>
            <p:spPr>
              <a:xfrm>
                <a:off x="1548000" y="3528000"/>
                <a:ext cx="45719" cy="3034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sp>
        <p:nvSpPr>
          <p:cNvPr id="113" name="矩形 112">
            <a:extLst>
              <a:ext uri="{FF2B5EF4-FFF2-40B4-BE49-F238E27FC236}">
                <a16:creationId xmlns:a16="http://schemas.microsoft.com/office/drawing/2014/main" id="{310DAEF7-AF86-CF49-B43E-C6C5626B0955}"/>
              </a:ext>
            </a:extLst>
          </p:cNvPr>
          <p:cNvSpPr/>
          <p:nvPr/>
        </p:nvSpPr>
        <p:spPr>
          <a:xfrm>
            <a:off x="10936945" y="5839525"/>
            <a:ext cx="3934543" cy="7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Prepare Atomic  Ensembles</a:t>
            </a:r>
            <a:endParaRPr kumimoji="1" lang="zh-TW" altLang="en-US" dirty="0"/>
          </a:p>
        </p:txBody>
      </p:sp>
      <p:sp>
        <p:nvSpPr>
          <p:cNvPr id="114" name="手繪多邊形 113">
            <a:extLst>
              <a:ext uri="{FF2B5EF4-FFF2-40B4-BE49-F238E27FC236}">
                <a16:creationId xmlns:a16="http://schemas.microsoft.com/office/drawing/2014/main" id="{00EC962E-517D-A644-9437-F0C7ECBDFEBC}"/>
              </a:ext>
            </a:extLst>
          </p:cNvPr>
          <p:cNvSpPr/>
          <p:nvPr/>
        </p:nvSpPr>
        <p:spPr>
          <a:xfrm>
            <a:off x="11109115" y="5711555"/>
            <a:ext cx="206591" cy="1020626"/>
          </a:xfrm>
          <a:custGeom>
            <a:avLst/>
            <a:gdLst>
              <a:gd name="connsiteX0" fmla="*/ 475732 w 720972"/>
              <a:gd name="connsiteY0" fmla="*/ 0 h 1300163"/>
              <a:gd name="connsiteX1" fmla="*/ 4245 w 720972"/>
              <a:gd name="connsiteY1" fmla="*/ 357188 h 1300163"/>
              <a:gd name="connsiteX2" fmla="*/ 718620 w 720972"/>
              <a:gd name="connsiteY2" fmla="*/ 885825 h 1300163"/>
              <a:gd name="connsiteX3" fmla="*/ 189982 w 720972"/>
              <a:gd name="connsiteY3" fmla="*/ 1300163 h 130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972" h="1300163">
                <a:moveTo>
                  <a:pt x="475732" y="0"/>
                </a:moveTo>
                <a:cubicBezTo>
                  <a:pt x="219748" y="104775"/>
                  <a:pt x="-36236" y="209551"/>
                  <a:pt x="4245" y="357188"/>
                </a:cubicBezTo>
                <a:cubicBezTo>
                  <a:pt x="44726" y="504825"/>
                  <a:pt x="687664" y="728663"/>
                  <a:pt x="718620" y="885825"/>
                </a:cubicBezTo>
                <a:cubicBezTo>
                  <a:pt x="749576" y="1042988"/>
                  <a:pt x="469779" y="1171575"/>
                  <a:pt x="189982" y="1300163"/>
                </a:cubicBezTo>
              </a:path>
            </a:pathLst>
          </a:custGeom>
          <a:noFill/>
          <a:ln>
            <a:solidFill>
              <a:schemeClr val="tx1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5" name="手繪多邊形 114">
            <a:extLst>
              <a:ext uri="{FF2B5EF4-FFF2-40B4-BE49-F238E27FC236}">
                <a16:creationId xmlns:a16="http://schemas.microsoft.com/office/drawing/2014/main" id="{42CD61EA-51BF-4C4E-85AE-B1D99B8DFE75}"/>
              </a:ext>
            </a:extLst>
          </p:cNvPr>
          <p:cNvSpPr/>
          <p:nvPr/>
        </p:nvSpPr>
        <p:spPr>
          <a:xfrm>
            <a:off x="11231592" y="5724210"/>
            <a:ext cx="206591" cy="1020626"/>
          </a:xfrm>
          <a:custGeom>
            <a:avLst/>
            <a:gdLst>
              <a:gd name="connsiteX0" fmla="*/ 475732 w 720972"/>
              <a:gd name="connsiteY0" fmla="*/ 0 h 1300163"/>
              <a:gd name="connsiteX1" fmla="*/ 4245 w 720972"/>
              <a:gd name="connsiteY1" fmla="*/ 357188 h 1300163"/>
              <a:gd name="connsiteX2" fmla="*/ 718620 w 720972"/>
              <a:gd name="connsiteY2" fmla="*/ 885825 h 1300163"/>
              <a:gd name="connsiteX3" fmla="*/ 189982 w 720972"/>
              <a:gd name="connsiteY3" fmla="*/ 1300163 h 130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972" h="1300163">
                <a:moveTo>
                  <a:pt x="475732" y="0"/>
                </a:moveTo>
                <a:cubicBezTo>
                  <a:pt x="219748" y="104775"/>
                  <a:pt x="-36236" y="209551"/>
                  <a:pt x="4245" y="357188"/>
                </a:cubicBezTo>
                <a:cubicBezTo>
                  <a:pt x="44726" y="504825"/>
                  <a:pt x="687664" y="728663"/>
                  <a:pt x="718620" y="885825"/>
                </a:cubicBezTo>
                <a:cubicBezTo>
                  <a:pt x="749576" y="1042988"/>
                  <a:pt x="469779" y="1171575"/>
                  <a:pt x="189982" y="1300163"/>
                </a:cubicBezTo>
              </a:path>
            </a:pathLst>
          </a:custGeom>
          <a:noFill/>
          <a:ln>
            <a:solidFill>
              <a:schemeClr val="tx1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7D3CD1C0-7FDA-2440-A1C7-4FC5A61CF6AB}"/>
              </a:ext>
            </a:extLst>
          </p:cNvPr>
          <p:cNvSpPr/>
          <p:nvPr/>
        </p:nvSpPr>
        <p:spPr>
          <a:xfrm>
            <a:off x="2085037" y="5830522"/>
            <a:ext cx="119894" cy="757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A7527CED-6179-3A41-86F6-0E82CE91EAA7}"/>
              </a:ext>
            </a:extLst>
          </p:cNvPr>
          <p:cNvSpPr/>
          <p:nvPr/>
        </p:nvSpPr>
        <p:spPr>
          <a:xfrm>
            <a:off x="-2296255" y="5812940"/>
            <a:ext cx="4314825" cy="7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Prepare Atomic  Ensembles</a:t>
            </a:r>
            <a:endParaRPr kumimoji="1" lang="zh-TW" altLang="en-US" dirty="0"/>
          </a:p>
        </p:txBody>
      </p:sp>
      <p:cxnSp>
        <p:nvCxnSpPr>
          <p:cNvPr id="118" name="直線接點 117">
            <a:extLst>
              <a:ext uri="{FF2B5EF4-FFF2-40B4-BE49-F238E27FC236}">
                <a16:creationId xmlns:a16="http://schemas.microsoft.com/office/drawing/2014/main" id="{65AD02D7-4A5C-234B-B6B6-062DF802C718}"/>
              </a:ext>
            </a:extLst>
          </p:cNvPr>
          <p:cNvCxnSpPr>
            <a:cxnSpLocks/>
          </p:cNvCxnSpPr>
          <p:nvPr/>
        </p:nvCxnSpPr>
        <p:spPr>
          <a:xfrm>
            <a:off x="2821546" y="4255058"/>
            <a:ext cx="7451167" cy="2664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矩形 118">
            <a:extLst>
              <a:ext uri="{FF2B5EF4-FFF2-40B4-BE49-F238E27FC236}">
                <a16:creationId xmlns:a16="http://schemas.microsoft.com/office/drawing/2014/main" id="{03645092-A564-9448-8E68-EA3856210922}"/>
              </a:ext>
            </a:extLst>
          </p:cNvPr>
          <p:cNvSpPr/>
          <p:nvPr/>
        </p:nvSpPr>
        <p:spPr>
          <a:xfrm>
            <a:off x="6197685" y="3499482"/>
            <a:ext cx="892777" cy="757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400" dirty="0">
                <a:solidFill>
                  <a:schemeClr val="tx1"/>
                </a:solidFill>
              </a:rPr>
              <a:t>Quantum Storage</a:t>
            </a:r>
            <a:endParaRPr kumimoji="1"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121" name="直線接點 120">
            <a:extLst>
              <a:ext uri="{FF2B5EF4-FFF2-40B4-BE49-F238E27FC236}">
                <a16:creationId xmlns:a16="http://schemas.microsoft.com/office/drawing/2014/main" id="{EED6C6D7-121E-9545-ADB8-C218E94E8FC5}"/>
              </a:ext>
            </a:extLst>
          </p:cNvPr>
          <p:cNvCxnSpPr/>
          <p:nvPr/>
        </p:nvCxnSpPr>
        <p:spPr>
          <a:xfrm>
            <a:off x="8034992" y="717568"/>
            <a:ext cx="3136106" cy="65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接點 121">
            <a:extLst>
              <a:ext uri="{FF2B5EF4-FFF2-40B4-BE49-F238E27FC236}">
                <a16:creationId xmlns:a16="http://schemas.microsoft.com/office/drawing/2014/main" id="{83D03100-83D8-F942-A8B2-9D809ADF3C40}"/>
              </a:ext>
            </a:extLst>
          </p:cNvPr>
          <p:cNvCxnSpPr/>
          <p:nvPr/>
        </p:nvCxnSpPr>
        <p:spPr>
          <a:xfrm>
            <a:off x="-2346989" y="710752"/>
            <a:ext cx="3136106" cy="65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接點 123">
            <a:extLst>
              <a:ext uri="{FF2B5EF4-FFF2-40B4-BE49-F238E27FC236}">
                <a16:creationId xmlns:a16="http://schemas.microsoft.com/office/drawing/2014/main" id="{57213DA7-5C75-2842-A14B-F5D709A314EB}"/>
              </a:ext>
            </a:extLst>
          </p:cNvPr>
          <p:cNvCxnSpPr>
            <a:cxnSpLocks/>
            <a:stCxn id="94" idx="2"/>
          </p:cNvCxnSpPr>
          <p:nvPr/>
        </p:nvCxnSpPr>
        <p:spPr>
          <a:xfrm flipH="1">
            <a:off x="1915577" y="883318"/>
            <a:ext cx="4645620" cy="14056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接點 124">
            <a:extLst>
              <a:ext uri="{FF2B5EF4-FFF2-40B4-BE49-F238E27FC236}">
                <a16:creationId xmlns:a16="http://schemas.microsoft.com/office/drawing/2014/main" id="{EA9B1341-61EA-DE40-8F42-D0C23971B32A}"/>
              </a:ext>
            </a:extLst>
          </p:cNvPr>
          <p:cNvCxnSpPr>
            <a:cxnSpLocks/>
          </p:cNvCxnSpPr>
          <p:nvPr/>
        </p:nvCxnSpPr>
        <p:spPr>
          <a:xfrm>
            <a:off x="6655985" y="899778"/>
            <a:ext cx="4602564" cy="13847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矩形 132">
            <a:extLst>
              <a:ext uri="{FF2B5EF4-FFF2-40B4-BE49-F238E27FC236}">
                <a16:creationId xmlns:a16="http://schemas.microsoft.com/office/drawing/2014/main" id="{E4E69624-D7BD-4041-BAE8-1C37D988B9AC}"/>
              </a:ext>
            </a:extLst>
          </p:cNvPr>
          <p:cNvSpPr/>
          <p:nvPr/>
        </p:nvSpPr>
        <p:spPr>
          <a:xfrm>
            <a:off x="7758955" y="3526031"/>
            <a:ext cx="2122207" cy="7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Prepare Atomic  Ensembles</a:t>
            </a:r>
            <a:endParaRPr kumimoji="1" lang="zh-TW" altLang="en-US" dirty="0"/>
          </a:p>
        </p:txBody>
      </p:sp>
      <p:cxnSp>
        <p:nvCxnSpPr>
          <p:cNvPr id="134" name="直線接點 133">
            <a:extLst>
              <a:ext uri="{FF2B5EF4-FFF2-40B4-BE49-F238E27FC236}">
                <a16:creationId xmlns:a16="http://schemas.microsoft.com/office/drawing/2014/main" id="{EEC6EE77-EB79-CC42-B5E4-A746B5A7CC0F}"/>
              </a:ext>
            </a:extLst>
          </p:cNvPr>
          <p:cNvCxnSpPr>
            <a:cxnSpLocks/>
          </p:cNvCxnSpPr>
          <p:nvPr/>
        </p:nvCxnSpPr>
        <p:spPr>
          <a:xfrm flipH="1" flipV="1">
            <a:off x="5605512" y="4225538"/>
            <a:ext cx="932825" cy="16049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接點 136">
            <a:extLst>
              <a:ext uri="{FF2B5EF4-FFF2-40B4-BE49-F238E27FC236}">
                <a16:creationId xmlns:a16="http://schemas.microsoft.com/office/drawing/2014/main" id="{50884933-182C-CF4C-9C05-10F338715869}"/>
              </a:ext>
            </a:extLst>
          </p:cNvPr>
          <p:cNvCxnSpPr>
            <a:cxnSpLocks/>
          </p:cNvCxnSpPr>
          <p:nvPr/>
        </p:nvCxnSpPr>
        <p:spPr>
          <a:xfrm flipV="1">
            <a:off x="6854056" y="4287218"/>
            <a:ext cx="904899" cy="15448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矩形 143">
            <a:extLst>
              <a:ext uri="{FF2B5EF4-FFF2-40B4-BE49-F238E27FC236}">
                <a16:creationId xmlns:a16="http://schemas.microsoft.com/office/drawing/2014/main" id="{ED8E89FD-8487-4146-B0A8-3AACD0BD0FAB}"/>
              </a:ext>
            </a:extLst>
          </p:cNvPr>
          <p:cNvSpPr/>
          <p:nvPr/>
        </p:nvSpPr>
        <p:spPr>
          <a:xfrm>
            <a:off x="6197684" y="1485900"/>
            <a:ext cx="905699" cy="3343275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5" name="文字方塊 144">
            <a:extLst>
              <a:ext uri="{FF2B5EF4-FFF2-40B4-BE49-F238E27FC236}">
                <a16:creationId xmlns:a16="http://schemas.microsoft.com/office/drawing/2014/main" id="{EF8518DB-3D41-6647-BD95-E7829DFFAAEA}"/>
              </a:ext>
            </a:extLst>
          </p:cNvPr>
          <p:cNvSpPr txBox="1"/>
          <p:nvPr/>
        </p:nvSpPr>
        <p:spPr>
          <a:xfrm>
            <a:off x="5835499" y="3070295"/>
            <a:ext cx="176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2">
                    <a:lumMod val="75000"/>
                  </a:schemeClr>
                </a:solidFill>
              </a:rPr>
              <a:t>Photon Counting</a:t>
            </a:r>
            <a:endParaRPr kumimoji="1"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7" name="文字方塊 146">
            <a:extLst>
              <a:ext uri="{FF2B5EF4-FFF2-40B4-BE49-F238E27FC236}">
                <a16:creationId xmlns:a16="http://schemas.microsoft.com/office/drawing/2014/main" id="{81326491-9477-A443-8389-CA1A23B3B024}"/>
              </a:ext>
            </a:extLst>
          </p:cNvPr>
          <p:cNvSpPr txBox="1"/>
          <p:nvPr/>
        </p:nvSpPr>
        <p:spPr>
          <a:xfrm>
            <a:off x="11514596" y="835065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time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字方塊 147">
                <a:extLst>
                  <a:ext uri="{FF2B5EF4-FFF2-40B4-BE49-F238E27FC236}">
                    <a16:creationId xmlns:a16="http://schemas.microsoft.com/office/drawing/2014/main" id="{0C42B6C2-D90C-424C-84AE-4E3860418AC4}"/>
                  </a:ext>
                </a:extLst>
              </p:cNvPr>
              <p:cNvSpPr txBox="1"/>
              <p:nvPr/>
            </p:nvSpPr>
            <p:spPr>
              <a:xfrm>
                <a:off x="6258952" y="4228642"/>
                <a:ext cx="877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~ 60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48" name="文字方塊 147">
                <a:extLst>
                  <a:ext uri="{FF2B5EF4-FFF2-40B4-BE49-F238E27FC236}">
                    <a16:creationId xmlns:a16="http://schemas.microsoft.com/office/drawing/2014/main" id="{0C42B6C2-D90C-424C-84AE-4E3860418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952" y="4228642"/>
                <a:ext cx="877100" cy="369332"/>
              </a:xfrm>
              <a:prstGeom prst="rect">
                <a:avLst/>
              </a:prstGeom>
              <a:blipFill>
                <a:blip r:embed="rId3"/>
                <a:stretch>
                  <a:fillRect l="-5714" t="-6667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8" name="群組 157">
            <a:extLst>
              <a:ext uri="{FF2B5EF4-FFF2-40B4-BE49-F238E27FC236}">
                <a16:creationId xmlns:a16="http://schemas.microsoft.com/office/drawing/2014/main" id="{6592616C-F274-3A41-A87F-02FC3709CC5D}"/>
              </a:ext>
            </a:extLst>
          </p:cNvPr>
          <p:cNvGrpSpPr/>
          <p:nvPr/>
        </p:nvGrpSpPr>
        <p:grpSpPr>
          <a:xfrm>
            <a:off x="144086" y="899193"/>
            <a:ext cx="2362676" cy="1056411"/>
            <a:chOff x="144086" y="986856"/>
            <a:chExt cx="2691932" cy="1429517"/>
          </a:xfrm>
        </p:grpSpPr>
        <p:grpSp>
          <p:nvGrpSpPr>
            <p:cNvPr id="149" name="群組 148">
              <a:extLst>
                <a:ext uri="{FF2B5EF4-FFF2-40B4-BE49-F238E27FC236}">
                  <a16:creationId xmlns:a16="http://schemas.microsoft.com/office/drawing/2014/main" id="{5A3BA39A-7961-1B42-B88B-B4422E0C1218}"/>
                </a:ext>
              </a:extLst>
            </p:cNvPr>
            <p:cNvGrpSpPr/>
            <p:nvPr/>
          </p:nvGrpSpPr>
          <p:grpSpPr>
            <a:xfrm>
              <a:off x="144086" y="1015399"/>
              <a:ext cx="1558204" cy="1400974"/>
              <a:chOff x="9744340" y="3985415"/>
              <a:chExt cx="1104877" cy="1400974"/>
            </a:xfrm>
          </p:grpSpPr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6FAC7567-FF0D-A245-8231-AE74DA3C88BD}"/>
                  </a:ext>
                </a:extLst>
              </p:cNvPr>
              <p:cNvSpPr/>
              <p:nvPr/>
            </p:nvSpPr>
            <p:spPr>
              <a:xfrm>
                <a:off x="9744340" y="4139694"/>
                <a:ext cx="384956" cy="109295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51" name="橢圓 150">
                <a:extLst>
                  <a:ext uri="{FF2B5EF4-FFF2-40B4-BE49-F238E27FC236}">
                    <a16:creationId xmlns:a16="http://schemas.microsoft.com/office/drawing/2014/main" id="{3E02441E-D7D3-8043-A43E-D3AAB8BEA571}"/>
                  </a:ext>
                </a:extLst>
              </p:cNvPr>
              <p:cNvSpPr/>
              <p:nvPr/>
            </p:nvSpPr>
            <p:spPr>
              <a:xfrm>
                <a:off x="9808496" y="3985415"/>
                <a:ext cx="1040721" cy="1400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p:grpSp>
          <p:nvGrpSpPr>
            <p:cNvPr id="152" name="群組 151">
              <a:extLst>
                <a:ext uri="{FF2B5EF4-FFF2-40B4-BE49-F238E27FC236}">
                  <a16:creationId xmlns:a16="http://schemas.microsoft.com/office/drawing/2014/main" id="{5FC6FD90-A73D-9241-8776-F36C8CA16BDF}"/>
                </a:ext>
              </a:extLst>
            </p:cNvPr>
            <p:cNvGrpSpPr/>
            <p:nvPr/>
          </p:nvGrpSpPr>
          <p:grpSpPr>
            <a:xfrm flipH="1">
              <a:off x="756802" y="986856"/>
              <a:ext cx="1399685" cy="1400974"/>
              <a:chOff x="9744340" y="3985415"/>
              <a:chExt cx="1104877" cy="1400974"/>
            </a:xfrm>
          </p:grpSpPr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33F23C11-A1A6-414F-A28F-65DB2E9AE6D6}"/>
                  </a:ext>
                </a:extLst>
              </p:cNvPr>
              <p:cNvSpPr/>
              <p:nvPr/>
            </p:nvSpPr>
            <p:spPr>
              <a:xfrm>
                <a:off x="9744340" y="4139694"/>
                <a:ext cx="384956" cy="109295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54" name="橢圓 153">
                <a:extLst>
                  <a:ext uri="{FF2B5EF4-FFF2-40B4-BE49-F238E27FC236}">
                    <a16:creationId xmlns:a16="http://schemas.microsoft.com/office/drawing/2014/main" id="{89A3F1BD-9AF5-6942-A216-217ECB644CF3}"/>
                  </a:ext>
                </a:extLst>
              </p:cNvPr>
              <p:cNvSpPr/>
              <p:nvPr/>
            </p:nvSpPr>
            <p:spPr>
              <a:xfrm>
                <a:off x="9808496" y="3985415"/>
                <a:ext cx="1040721" cy="1400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p:cxnSp>
          <p:nvCxnSpPr>
            <p:cNvPr id="155" name="直線箭頭接點 154">
              <a:extLst>
                <a:ext uri="{FF2B5EF4-FFF2-40B4-BE49-F238E27FC236}">
                  <a16:creationId xmlns:a16="http://schemas.microsoft.com/office/drawing/2014/main" id="{3FB82CE2-F366-2E43-80ED-F8D8F0845A3B}"/>
                </a:ext>
              </a:extLst>
            </p:cNvPr>
            <p:cNvCxnSpPr/>
            <p:nvPr/>
          </p:nvCxnSpPr>
          <p:spPr>
            <a:xfrm flipH="1">
              <a:off x="1397362" y="1782539"/>
              <a:ext cx="1438656" cy="0"/>
            </a:xfrm>
            <a:prstGeom prst="straightConnector1">
              <a:avLst/>
            </a:prstGeom>
            <a:ln w="1016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立方體 155">
              <a:extLst>
                <a:ext uri="{FF2B5EF4-FFF2-40B4-BE49-F238E27FC236}">
                  <a16:creationId xmlns:a16="http://schemas.microsoft.com/office/drawing/2014/main" id="{0B3A4F00-2C7B-514E-8253-27A7D16197D9}"/>
                </a:ext>
              </a:extLst>
            </p:cNvPr>
            <p:cNvSpPr/>
            <p:nvPr/>
          </p:nvSpPr>
          <p:spPr>
            <a:xfrm>
              <a:off x="342944" y="1646612"/>
              <a:ext cx="1188529" cy="347472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57" name="文字方塊 156">
              <a:extLst>
                <a:ext uri="{FF2B5EF4-FFF2-40B4-BE49-F238E27FC236}">
                  <a16:creationId xmlns:a16="http://schemas.microsoft.com/office/drawing/2014/main" id="{FFB2BEBC-4883-4A44-B8B1-CBBA9E953C5D}"/>
                </a:ext>
              </a:extLst>
            </p:cNvPr>
            <p:cNvSpPr txBox="1"/>
            <p:nvPr/>
          </p:nvSpPr>
          <p:spPr>
            <a:xfrm>
              <a:off x="962964" y="1173438"/>
              <a:ext cx="880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crystals</a:t>
              </a:r>
              <a:endParaRPr kumimoji="1" lang="zh-TW" altLang="en-US" dirty="0"/>
            </a:p>
          </p:txBody>
        </p:sp>
      </p:grpSp>
      <p:grpSp>
        <p:nvGrpSpPr>
          <p:cNvPr id="169" name="群組 168">
            <a:extLst>
              <a:ext uri="{FF2B5EF4-FFF2-40B4-BE49-F238E27FC236}">
                <a16:creationId xmlns:a16="http://schemas.microsoft.com/office/drawing/2014/main" id="{E65F10BF-C12F-0942-A72A-D98B97691254}"/>
              </a:ext>
            </a:extLst>
          </p:cNvPr>
          <p:cNvGrpSpPr/>
          <p:nvPr/>
        </p:nvGrpSpPr>
        <p:grpSpPr>
          <a:xfrm>
            <a:off x="-30842" y="4615254"/>
            <a:ext cx="2037611" cy="605140"/>
            <a:chOff x="542319" y="2702758"/>
            <a:chExt cx="5018677" cy="1428413"/>
          </a:xfrm>
        </p:grpSpPr>
        <p:sp>
          <p:nvSpPr>
            <p:cNvPr id="159" name="橢圓 158">
              <a:extLst>
                <a:ext uri="{FF2B5EF4-FFF2-40B4-BE49-F238E27FC236}">
                  <a16:creationId xmlns:a16="http://schemas.microsoft.com/office/drawing/2014/main" id="{F6774532-4D6B-FE4F-AD1B-D3EE5F452552}"/>
                </a:ext>
              </a:extLst>
            </p:cNvPr>
            <p:cNvSpPr/>
            <p:nvPr/>
          </p:nvSpPr>
          <p:spPr>
            <a:xfrm>
              <a:off x="2349425" y="2892004"/>
              <a:ext cx="2167869" cy="785098"/>
            </a:xfrm>
            <a:prstGeom prst="ellipse">
              <a:avLst/>
            </a:prstGeom>
            <a:solidFill>
              <a:schemeClr val="bg2">
                <a:lumMod val="75000"/>
                <a:alpha val="70000"/>
              </a:schemeClr>
            </a:solidFill>
            <a:ln>
              <a:noFill/>
            </a:ln>
            <a:effectLst>
              <a:glow rad="127000">
                <a:schemeClr val="bg2">
                  <a:lumMod val="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0" name="橢圓 159">
              <a:extLst>
                <a:ext uri="{FF2B5EF4-FFF2-40B4-BE49-F238E27FC236}">
                  <a16:creationId xmlns:a16="http://schemas.microsoft.com/office/drawing/2014/main" id="{8549857B-1475-0A4D-AFEE-9B213B90B50C}"/>
                </a:ext>
              </a:extLst>
            </p:cNvPr>
            <p:cNvSpPr/>
            <p:nvPr/>
          </p:nvSpPr>
          <p:spPr>
            <a:xfrm>
              <a:off x="3228967" y="3086093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1" name="橢圓 160">
              <a:extLst>
                <a:ext uri="{FF2B5EF4-FFF2-40B4-BE49-F238E27FC236}">
                  <a16:creationId xmlns:a16="http://schemas.microsoft.com/office/drawing/2014/main" id="{82B2685F-67C6-0942-A32D-406C89919A05}"/>
                </a:ext>
              </a:extLst>
            </p:cNvPr>
            <p:cNvSpPr/>
            <p:nvPr/>
          </p:nvSpPr>
          <p:spPr>
            <a:xfrm>
              <a:off x="3381367" y="3238493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2" name="橢圓 161">
              <a:extLst>
                <a:ext uri="{FF2B5EF4-FFF2-40B4-BE49-F238E27FC236}">
                  <a16:creationId xmlns:a16="http://schemas.microsoft.com/office/drawing/2014/main" id="{BF76AC91-F6B9-8945-82AC-DD58EC3BA04E}"/>
                </a:ext>
              </a:extLst>
            </p:cNvPr>
            <p:cNvSpPr/>
            <p:nvPr/>
          </p:nvSpPr>
          <p:spPr>
            <a:xfrm>
              <a:off x="3533767" y="3390893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3" name="橢圓 162">
              <a:extLst>
                <a:ext uri="{FF2B5EF4-FFF2-40B4-BE49-F238E27FC236}">
                  <a16:creationId xmlns:a16="http://schemas.microsoft.com/office/drawing/2014/main" id="{FFF84DFD-6C2D-4340-B5C4-C3339253B691}"/>
                </a:ext>
              </a:extLst>
            </p:cNvPr>
            <p:cNvSpPr/>
            <p:nvPr/>
          </p:nvSpPr>
          <p:spPr>
            <a:xfrm>
              <a:off x="3543291" y="318610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4" name="橢圓 163">
              <a:extLst>
                <a:ext uri="{FF2B5EF4-FFF2-40B4-BE49-F238E27FC236}">
                  <a16:creationId xmlns:a16="http://schemas.microsoft.com/office/drawing/2014/main" id="{C45BC785-62E0-8742-BCA9-4DB86D791B14}"/>
                </a:ext>
              </a:extLst>
            </p:cNvPr>
            <p:cNvSpPr/>
            <p:nvPr/>
          </p:nvSpPr>
          <p:spPr>
            <a:xfrm>
              <a:off x="3714743" y="3300402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5" name="橢圓 164">
              <a:extLst>
                <a:ext uri="{FF2B5EF4-FFF2-40B4-BE49-F238E27FC236}">
                  <a16:creationId xmlns:a16="http://schemas.microsoft.com/office/drawing/2014/main" id="{998DA070-EE7D-A045-995A-0098F02BA849}"/>
                </a:ext>
              </a:extLst>
            </p:cNvPr>
            <p:cNvSpPr/>
            <p:nvPr/>
          </p:nvSpPr>
          <p:spPr>
            <a:xfrm>
              <a:off x="3443276" y="3100375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6" name="橢圓 165">
              <a:extLst>
                <a:ext uri="{FF2B5EF4-FFF2-40B4-BE49-F238E27FC236}">
                  <a16:creationId xmlns:a16="http://schemas.microsoft.com/office/drawing/2014/main" id="{2E23C656-55BA-DC41-B98F-4618BEEB8538}"/>
                </a:ext>
              </a:extLst>
            </p:cNvPr>
            <p:cNvSpPr/>
            <p:nvPr/>
          </p:nvSpPr>
          <p:spPr>
            <a:xfrm>
              <a:off x="3100370" y="3143237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7" name="橢圓 166">
              <a:extLst>
                <a:ext uri="{FF2B5EF4-FFF2-40B4-BE49-F238E27FC236}">
                  <a16:creationId xmlns:a16="http://schemas.microsoft.com/office/drawing/2014/main" id="{ED1ED2F8-F7AF-F045-AC0F-11533A8CD11B}"/>
                </a:ext>
              </a:extLst>
            </p:cNvPr>
            <p:cNvSpPr/>
            <p:nvPr/>
          </p:nvSpPr>
          <p:spPr>
            <a:xfrm>
              <a:off x="3086084" y="330040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168" name="直線箭頭接點 167">
              <a:extLst>
                <a:ext uri="{FF2B5EF4-FFF2-40B4-BE49-F238E27FC236}">
                  <a16:creationId xmlns:a16="http://schemas.microsoft.com/office/drawing/2014/main" id="{1ECE7325-5D09-844B-A4B3-55E9C16503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319" y="2702758"/>
              <a:ext cx="5018677" cy="1428413"/>
            </a:xfrm>
            <a:prstGeom prst="straightConnector1">
              <a:avLst/>
            </a:prstGeom>
            <a:ln w="127000">
              <a:solidFill>
                <a:schemeClr val="accent2">
                  <a:lumMod val="75000"/>
                  <a:alpha val="20000"/>
                </a:schemeClr>
              </a:solidFill>
              <a:tailEnd type="stealth" w="sm" len="sm"/>
            </a:ln>
            <a:effectLst>
              <a:glow rad="101600">
                <a:schemeClr val="accent2">
                  <a:lumMod val="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矩形 170">
            <a:extLst>
              <a:ext uri="{FF2B5EF4-FFF2-40B4-BE49-F238E27FC236}">
                <a16:creationId xmlns:a16="http://schemas.microsoft.com/office/drawing/2014/main" id="{7930BD8A-08D7-B24E-B4FB-C2A6CDFEE023}"/>
              </a:ext>
            </a:extLst>
          </p:cNvPr>
          <p:cNvSpPr/>
          <p:nvPr/>
        </p:nvSpPr>
        <p:spPr>
          <a:xfrm>
            <a:off x="3165203" y="3506730"/>
            <a:ext cx="2467436" cy="7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Prepare Atomic  Ensembles</a:t>
            </a:r>
            <a:endParaRPr kumimoji="1" lang="zh-TW" altLang="en-US" dirty="0"/>
          </a:p>
        </p:txBody>
      </p:sp>
      <p:cxnSp>
        <p:nvCxnSpPr>
          <p:cNvPr id="174" name="直線接點 173">
            <a:extLst>
              <a:ext uri="{FF2B5EF4-FFF2-40B4-BE49-F238E27FC236}">
                <a16:creationId xmlns:a16="http://schemas.microsoft.com/office/drawing/2014/main" id="{35D3522D-D037-F440-82D1-D9460E634CE6}"/>
              </a:ext>
            </a:extLst>
          </p:cNvPr>
          <p:cNvCxnSpPr>
            <a:cxnSpLocks/>
          </p:cNvCxnSpPr>
          <p:nvPr/>
        </p:nvCxnSpPr>
        <p:spPr>
          <a:xfrm>
            <a:off x="1088956" y="2728180"/>
            <a:ext cx="729907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接點 175">
            <a:extLst>
              <a:ext uri="{FF2B5EF4-FFF2-40B4-BE49-F238E27FC236}">
                <a16:creationId xmlns:a16="http://schemas.microsoft.com/office/drawing/2014/main" id="{0100CCBD-D657-AF47-85ED-B2630F877B65}"/>
              </a:ext>
            </a:extLst>
          </p:cNvPr>
          <p:cNvCxnSpPr>
            <a:cxnSpLocks/>
          </p:cNvCxnSpPr>
          <p:nvPr/>
        </p:nvCxnSpPr>
        <p:spPr>
          <a:xfrm>
            <a:off x="11514596" y="2691859"/>
            <a:ext cx="729907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接點 176">
            <a:extLst>
              <a:ext uri="{FF2B5EF4-FFF2-40B4-BE49-F238E27FC236}">
                <a16:creationId xmlns:a16="http://schemas.microsoft.com/office/drawing/2014/main" id="{3D7F166B-638F-BD45-9DF5-4EBD031915EF}"/>
              </a:ext>
            </a:extLst>
          </p:cNvPr>
          <p:cNvCxnSpPr>
            <a:cxnSpLocks/>
          </p:cNvCxnSpPr>
          <p:nvPr/>
        </p:nvCxnSpPr>
        <p:spPr>
          <a:xfrm>
            <a:off x="10134196" y="3905030"/>
            <a:ext cx="729907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接點 177">
            <a:extLst>
              <a:ext uri="{FF2B5EF4-FFF2-40B4-BE49-F238E27FC236}">
                <a16:creationId xmlns:a16="http://schemas.microsoft.com/office/drawing/2014/main" id="{C7F6CC3F-5EAF-3448-93ED-F270F3AAFEDF}"/>
              </a:ext>
            </a:extLst>
          </p:cNvPr>
          <p:cNvCxnSpPr>
            <a:cxnSpLocks/>
          </p:cNvCxnSpPr>
          <p:nvPr/>
        </p:nvCxnSpPr>
        <p:spPr>
          <a:xfrm>
            <a:off x="2610057" y="3905030"/>
            <a:ext cx="729907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文字方塊 179">
            <a:extLst>
              <a:ext uri="{FF2B5EF4-FFF2-40B4-BE49-F238E27FC236}">
                <a16:creationId xmlns:a16="http://schemas.microsoft.com/office/drawing/2014/main" id="{857E7136-1D1B-4B4E-B0A2-DC3ECB657DE8}"/>
              </a:ext>
            </a:extLst>
          </p:cNvPr>
          <p:cNvSpPr txBox="1"/>
          <p:nvPr/>
        </p:nvSpPr>
        <p:spPr>
          <a:xfrm>
            <a:off x="11483977" y="656017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time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33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1C5D7F5-4B78-E848-912B-41F8D648DD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7" y="3429000"/>
            <a:ext cx="5257292" cy="244353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64F7EF5-C25A-EF44-9CDA-1A7B4D2985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46" y="1475294"/>
            <a:ext cx="3256262" cy="211177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5C5BD42-A3B3-1249-A761-259CF722C529}"/>
              </a:ext>
            </a:extLst>
          </p:cNvPr>
          <p:cNvSpPr txBox="1"/>
          <p:nvPr/>
        </p:nvSpPr>
        <p:spPr>
          <a:xfrm>
            <a:off x="128587" y="6229349"/>
            <a:ext cx="9327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de-DE" altLang="zh-TW" sz="1200" dirty="0"/>
              <a:t>Y.-F. </a:t>
            </a:r>
            <a:r>
              <a:rPr lang="de-DE" altLang="zh-TW" sz="1200" dirty="0" err="1"/>
              <a:t>Hsiao</a:t>
            </a:r>
            <a:r>
              <a:rPr lang="de-DE" altLang="zh-TW" sz="1200" dirty="0"/>
              <a:t>, P.-J. </a:t>
            </a:r>
            <a:r>
              <a:rPr lang="de-DE" altLang="zh-TW" sz="1200" dirty="0" err="1"/>
              <a:t>Tsai</a:t>
            </a:r>
            <a:r>
              <a:rPr lang="de-DE" altLang="zh-TW" sz="1200" dirty="0"/>
              <a:t>, H.-S. Chen, S.-X. Lin, C.-C. Hung, C.-H. Lee, Y.-H. Chen, Y.-F. Chen, I. A. </a:t>
            </a:r>
            <a:r>
              <a:rPr lang="de-DE" altLang="zh-TW" sz="1200" dirty="0" err="1"/>
              <a:t>Yu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Y.-C. Chen, 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</a:t>
            </a:r>
            <a:r>
              <a:rPr lang="de-DE" altLang="zh-TW" sz="1200" dirty="0" err="1"/>
              <a:t>Lett</a:t>
            </a:r>
            <a:r>
              <a:rPr lang="de-DE" altLang="zh-TW" sz="1200" dirty="0"/>
              <a:t>. 120, 183602 (2018).</a:t>
            </a:r>
          </a:p>
          <a:p>
            <a:pPr marL="228600" indent="-228600">
              <a:buAutoNum type="arabicPeriod"/>
            </a:pPr>
            <a:r>
              <a:rPr lang="de-DE" altLang="zh-TW" sz="1200" dirty="0"/>
              <a:t>Y.-F. </a:t>
            </a:r>
            <a:r>
              <a:rPr lang="de-DE" altLang="zh-TW" sz="1200" dirty="0" err="1"/>
              <a:t>Hsiao</a:t>
            </a:r>
            <a:r>
              <a:rPr lang="de-DE" altLang="zh-TW" sz="1200" dirty="0"/>
              <a:t>, H.-S. Chen, P.-J. </a:t>
            </a:r>
            <a:r>
              <a:rPr lang="de-DE" altLang="zh-TW" sz="1200" dirty="0" err="1"/>
              <a:t>Tsai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Y.-C. Chen,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A 90, 055401 (2014).</a:t>
            </a:r>
            <a:endParaRPr kumimoji="1" lang="zh-TW" altLang="en-US" sz="12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960C258-272C-1445-8227-BFF345D79D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972" y="1467190"/>
            <a:ext cx="5333618" cy="4762159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86BA3081-72D1-AB4C-AEF5-5B8C95AFC5E6}"/>
              </a:ext>
            </a:extLst>
          </p:cNvPr>
          <p:cNvCxnSpPr/>
          <p:nvPr/>
        </p:nvCxnSpPr>
        <p:spPr>
          <a:xfrm>
            <a:off x="5843588" y="128588"/>
            <a:ext cx="0" cy="6100761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CECD4324-87D1-F440-8581-58774F788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50878"/>
              </p:ext>
            </p:extLst>
          </p:nvPr>
        </p:nvGraphicFramePr>
        <p:xfrm>
          <a:off x="1337757" y="3681"/>
          <a:ext cx="4505832" cy="1024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916">
                  <a:extLst>
                    <a:ext uri="{9D8B030D-6E8A-4147-A177-3AD203B41FA5}">
                      <a16:colId xmlns:a16="http://schemas.microsoft.com/office/drawing/2014/main" val="684727822"/>
                    </a:ext>
                  </a:extLst>
                </a:gridCol>
                <a:gridCol w="2252916">
                  <a:extLst>
                    <a:ext uri="{9D8B030D-6E8A-4147-A177-3AD203B41FA5}">
                      <a16:colId xmlns:a16="http://schemas.microsoft.com/office/drawing/2014/main" val="2876806445"/>
                    </a:ext>
                  </a:extLst>
                </a:gridCol>
              </a:tblGrid>
              <a:tr h="384634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Optical Depth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&gt; 400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055044"/>
                  </a:ext>
                </a:extLst>
              </a:tr>
              <a:tr h="549477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Storage Efficiency (Classical)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Reach 92 %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44818"/>
                  </a:ext>
                </a:extLst>
              </a:tr>
            </a:tbl>
          </a:graphicData>
        </a:graphic>
      </p:graphicFrame>
      <p:sp>
        <p:nvSpPr>
          <p:cNvPr id="15" name="文字方塊 14">
            <a:extLst>
              <a:ext uri="{FF2B5EF4-FFF2-40B4-BE49-F238E27FC236}">
                <a16:creationId xmlns:a16="http://schemas.microsoft.com/office/drawing/2014/main" id="{1BEF8B77-C8A6-A343-8189-60D8A3F545EA}"/>
              </a:ext>
            </a:extLst>
          </p:cNvPr>
          <p:cNvSpPr txBox="1"/>
          <p:nvPr/>
        </p:nvSpPr>
        <p:spPr>
          <a:xfrm>
            <a:off x="0" y="1311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QM Lab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CC0F3648-9864-2941-B676-7BD6439F7E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6838000"/>
                  </p:ext>
                </p:extLst>
              </p:nvPr>
            </p:nvGraphicFramePr>
            <p:xfrm>
              <a:off x="5843587" y="-44759"/>
              <a:ext cx="4071938" cy="10591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5969">
                      <a:extLst>
                        <a:ext uri="{9D8B030D-6E8A-4147-A177-3AD203B41FA5}">
                          <a16:colId xmlns:a16="http://schemas.microsoft.com/office/drawing/2014/main" val="684727822"/>
                        </a:ext>
                      </a:extLst>
                    </a:gridCol>
                    <a:gridCol w="2035969">
                      <a:extLst>
                        <a:ext uri="{9D8B030D-6E8A-4147-A177-3AD203B41FA5}">
                          <a16:colId xmlns:a16="http://schemas.microsoft.com/office/drawing/2014/main" val="2876806445"/>
                        </a:ext>
                      </a:extLst>
                    </a:gridCol>
                  </a:tblGrid>
                  <a:tr h="4361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TW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altLang="zh-TW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TW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chemeClr val="bg1"/>
                              </a:solidFill>
                            </a:rPr>
                            <a:t>~ 30</a:t>
                          </a:r>
                          <a:endParaRPr lang="zh-TW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9055044"/>
                      </a:ext>
                    </a:extLst>
                  </a:tr>
                  <a:tr h="623035"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chemeClr val="bg1"/>
                              </a:solidFill>
                            </a:rPr>
                            <a:t>Bandwidth</a:t>
                          </a:r>
                          <a:endParaRPr lang="zh-TW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chemeClr val="bg1"/>
                              </a:solidFill>
                            </a:rPr>
                            <a:t>~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altLang="zh-TW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TW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× 2 </m:t>
                              </m:r>
                            </m:oMath>
                          </a14:m>
                          <a:r>
                            <a:rPr lang="en-US" altLang="zh-TW" dirty="0">
                              <a:solidFill>
                                <a:schemeClr val="bg1"/>
                              </a:solidFill>
                            </a:rPr>
                            <a:t>MHz</a:t>
                          </a:r>
                          <a:endParaRPr lang="zh-TW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69448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CC0F3648-9864-2941-B676-7BD6439F7E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6838000"/>
                  </p:ext>
                </p:extLst>
              </p:nvPr>
            </p:nvGraphicFramePr>
            <p:xfrm>
              <a:off x="5843587" y="-44759"/>
              <a:ext cx="4071938" cy="10591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5969">
                      <a:extLst>
                        <a:ext uri="{9D8B030D-6E8A-4147-A177-3AD203B41FA5}">
                          <a16:colId xmlns:a16="http://schemas.microsoft.com/office/drawing/2014/main" val="684727822"/>
                        </a:ext>
                      </a:extLst>
                    </a:gridCol>
                    <a:gridCol w="2035969">
                      <a:extLst>
                        <a:ext uri="{9D8B030D-6E8A-4147-A177-3AD203B41FA5}">
                          <a16:colId xmlns:a16="http://schemas.microsoft.com/office/drawing/2014/main" val="2876806445"/>
                        </a:ext>
                      </a:extLst>
                    </a:gridCol>
                  </a:tblGrid>
                  <a:tr h="43612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621" t="-2857" r="-100000" b="-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chemeClr val="bg1"/>
                              </a:solidFill>
                            </a:rPr>
                            <a:t>~ 30</a:t>
                          </a:r>
                          <a:endParaRPr lang="zh-TW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9055044"/>
                      </a:ext>
                    </a:extLst>
                  </a:tr>
                  <a:tr h="623035"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chemeClr val="bg1"/>
                              </a:solidFill>
                            </a:rPr>
                            <a:t>Bandwidth</a:t>
                          </a:r>
                          <a:endParaRPr lang="zh-TW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101250" t="-73469" r="-625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69448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4B4D7EBE-F8B1-4243-8BE3-554B342BEF75}"/>
              </a:ext>
            </a:extLst>
          </p:cNvPr>
          <p:cNvSpPr txBox="1"/>
          <p:nvPr/>
        </p:nvSpPr>
        <p:spPr>
          <a:xfrm>
            <a:off x="10332837" y="3681"/>
            <a:ext cx="18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Single Photon Lab</a:t>
            </a:r>
            <a:endParaRPr kumimoji="1"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432A522-6CDE-2340-AF62-5CEFE8743D16}"/>
              </a:ext>
            </a:extLst>
          </p:cNvPr>
          <p:cNvSpPr/>
          <p:nvPr/>
        </p:nvSpPr>
        <p:spPr>
          <a:xfrm>
            <a:off x="2085975" y="2414588"/>
            <a:ext cx="35718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9" name="直線箭頭接點 18">
            <a:extLst>
              <a:ext uri="{FF2B5EF4-FFF2-40B4-BE49-F238E27FC236}">
                <a16:creationId xmlns:a16="http://schemas.microsoft.com/office/drawing/2014/main" id="{CF36582D-7E1C-D445-8530-0D4E3C984A45}"/>
              </a:ext>
            </a:extLst>
          </p:cNvPr>
          <p:cNvCxnSpPr>
            <a:cxnSpLocks/>
          </p:cNvCxnSpPr>
          <p:nvPr/>
        </p:nvCxnSpPr>
        <p:spPr>
          <a:xfrm flipV="1">
            <a:off x="1834622" y="4857720"/>
            <a:ext cx="1637241" cy="168602"/>
          </a:xfrm>
          <a:prstGeom prst="straightConnector1">
            <a:avLst/>
          </a:prstGeom>
          <a:ln w="2540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3889FEB-94AA-A44C-8434-29307B62946C}"/>
              </a:ext>
            </a:extLst>
          </p:cNvPr>
          <p:cNvSpPr txBox="1"/>
          <p:nvPr/>
        </p:nvSpPr>
        <p:spPr>
          <a:xfrm>
            <a:off x="2172511" y="4884928"/>
            <a:ext cx="80502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bg1"/>
                </a:solidFill>
              </a:rPr>
              <a:t>~ 1 cm</a:t>
            </a:r>
            <a:endParaRPr kumimoji="1" lang="zh-TW" altLang="en-US" dirty="0">
              <a:solidFill>
                <a:schemeClr val="bg1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8F30214-C2B2-EB4A-9498-4EC80B203A4A}"/>
              </a:ext>
            </a:extLst>
          </p:cNvPr>
          <p:cNvSpPr txBox="1"/>
          <p:nvPr/>
        </p:nvSpPr>
        <p:spPr>
          <a:xfrm>
            <a:off x="-25565" y="3529126"/>
            <a:ext cx="2111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500" dirty="0"/>
              <a:t>Transverse Optical depth</a:t>
            </a:r>
            <a:endParaRPr kumimoji="1" lang="zh-TW" altLang="en-US" sz="15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35BFCE3-C4E8-3E4E-8F70-6AC501481AE9}"/>
              </a:ext>
            </a:extLst>
          </p:cNvPr>
          <p:cNvSpPr txBox="1"/>
          <p:nvPr/>
        </p:nvSpPr>
        <p:spPr>
          <a:xfrm>
            <a:off x="971112" y="1617129"/>
            <a:ext cx="80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Ref [1]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0621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CAF269-9F90-7941-AEA2-1CA42366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816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Issue: low non-classical property of</a:t>
            </a:r>
            <a:br>
              <a:rPr kumimoji="1" lang="en-US" altLang="zh-TW" dirty="0"/>
            </a:br>
            <a:r>
              <a:rPr kumimoji="1" lang="en-US" altLang="zh-TW" dirty="0"/>
              <a:t>Narrow Bandwidth photon source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D90BA7B-0516-BA49-B331-2166760AA4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824" y="1491478"/>
                <a:ext cx="10515600" cy="4351338"/>
              </a:xfrm>
            </p:spPr>
            <p:txBody>
              <a:bodyPr/>
              <a:lstStyle/>
              <a:p>
                <a:r>
                  <a:rPr kumimoji="1" lang="en-US" altLang="zh-TW" dirty="0"/>
                  <a:t>In order to enhance interaction with atoms</a:t>
                </a:r>
              </a:p>
              <a:p>
                <a:r>
                  <a:rPr kumimoji="1" lang="en-US" altLang="zh-TW" dirty="0"/>
                  <a:t>Temporal linewidth is larger</a:t>
                </a:r>
              </a:p>
              <a:p>
                <a:r>
                  <a:rPr kumimoji="1" lang="en-US" altLang="zh-TW" dirty="0"/>
                  <a:t>And thus the native non-classical property is lower</a:t>
                </a:r>
              </a:p>
              <a:p>
                <a:r>
                  <a:rPr kumimoji="1" lang="en-US" altLang="zh-TW" dirty="0"/>
                  <a:t>The further degradation after storage</a:t>
                </a:r>
              </a:p>
              <a:p>
                <a:pPr lvl="1"/>
                <a:r>
                  <a:rPr kumimoji="1" lang="en-US" altLang="zh-TW" dirty="0"/>
                  <a:t>For example: </a:t>
                </a:r>
              </a:p>
              <a:p>
                <a:pPr lvl="2"/>
                <a:r>
                  <a:rPr kumimoji="1" lang="en-US" altLang="zh-TW" b="0" dirty="0"/>
                  <a:t>Crystal Memory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=115→35 [1] </m:t>
                    </m:r>
                  </m:oMath>
                </a14:m>
                <a:endParaRPr kumimoji="1" lang="en-US" altLang="zh-TW" dirty="0"/>
              </a:p>
              <a:p>
                <a:pPr lvl="2"/>
                <a:r>
                  <a:rPr kumimoji="1" lang="en-US" altLang="zh-TW" b="0" dirty="0"/>
                  <a:t>Previous work (atomic memory)</a:t>
                </a:r>
              </a:p>
              <a:p>
                <a:pPr marL="914400" lvl="2" indent="0">
                  <a:buNone/>
                </a:pPr>
                <a:r>
                  <a:rPr kumimoji="1" lang="en-US" altLang="zh-TW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=47 (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84 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𝑟𝑖𝑔h𝑡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𝑎𝑓𝑡𝑒𝑟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𝑔𝑒𝑛𝑒𝑟𝑎𝑡𝑖𝑜𝑛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)→8.7 [2] </m:t>
                    </m:r>
                  </m:oMath>
                </a14:m>
                <a:endParaRPr kumimoji="1" lang="en-US" altLang="zh-TW" dirty="0"/>
              </a:p>
              <a:p>
                <a:pPr lvl="2"/>
                <a:endParaRPr kumimoji="1" lang="en-US" altLang="zh-TW" dirty="0"/>
              </a:p>
              <a:p>
                <a:pPr marL="914400" lvl="2" indent="0">
                  <a:buNone/>
                </a:pPr>
                <a:endParaRPr kumimoji="1" lang="en-US" altLang="zh-TW" dirty="0"/>
              </a:p>
              <a:p>
                <a:pPr marL="914400" lvl="2" indent="0">
                  <a:buNone/>
                </a:pPr>
                <a:endParaRPr kumimoji="1" lang="en-US" altLang="zh-TW" dirty="0"/>
              </a:p>
              <a:p>
                <a:pPr lvl="2"/>
                <a:endParaRPr kumimoji="1" lang="en-US" altLang="zh-TW" dirty="0"/>
              </a:p>
              <a:p>
                <a:pPr lvl="2"/>
                <a:endParaRPr kumimoji="1" lang="en-US" altLang="zh-TW" dirty="0"/>
              </a:p>
              <a:p>
                <a:endParaRPr kumimoji="1" lang="en-US" altLang="zh-TW" dirty="0"/>
              </a:p>
              <a:p>
                <a:endParaRPr kumimoji="1"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D90BA7B-0516-BA49-B331-2166760AA4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24" y="1491478"/>
                <a:ext cx="10515600" cy="4351338"/>
              </a:xfrm>
              <a:blipFill>
                <a:blip r:embed="rId2"/>
                <a:stretch>
                  <a:fillRect l="-844" t="-20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手繪多邊形 3">
            <a:extLst>
              <a:ext uri="{FF2B5EF4-FFF2-40B4-BE49-F238E27FC236}">
                <a16:creationId xmlns:a16="http://schemas.microsoft.com/office/drawing/2014/main" id="{132FBDA2-24A2-904D-B4EC-09E5BBF90C29}"/>
              </a:ext>
            </a:extLst>
          </p:cNvPr>
          <p:cNvSpPr/>
          <p:nvPr/>
        </p:nvSpPr>
        <p:spPr>
          <a:xfrm>
            <a:off x="9815513" y="1019172"/>
            <a:ext cx="1028700" cy="928688"/>
          </a:xfrm>
          <a:custGeom>
            <a:avLst/>
            <a:gdLst>
              <a:gd name="connsiteX0" fmla="*/ 1028700 w 1028700"/>
              <a:gd name="connsiteY0" fmla="*/ 0 h 1843088"/>
              <a:gd name="connsiteX1" fmla="*/ 685800 w 1028700"/>
              <a:gd name="connsiteY1" fmla="*/ 1085850 h 1843088"/>
              <a:gd name="connsiteX2" fmla="*/ 0 w 1028700"/>
              <a:gd name="connsiteY2" fmla="*/ 1843088 h 184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1843088">
                <a:moveTo>
                  <a:pt x="1028700" y="0"/>
                </a:moveTo>
                <a:cubicBezTo>
                  <a:pt x="942975" y="389334"/>
                  <a:pt x="857250" y="778669"/>
                  <a:pt x="685800" y="1085850"/>
                </a:cubicBezTo>
                <a:cubicBezTo>
                  <a:pt x="514350" y="1393031"/>
                  <a:pt x="257175" y="1618059"/>
                  <a:pt x="0" y="18430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手繪多邊形 4">
            <a:extLst>
              <a:ext uri="{FF2B5EF4-FFF2-40B4-BE49-F238E27FC236}">
                <a16:creationId xmlns:a16="http://schemas.microsoft.com/office/drawing/2014/main" id="{C038BD8B-A534-D34C-BADD-24BDDDDC7055}"/>
              </a:ext>
            </a:extLst>
          </p:cNvPr>
          <p:cNvSpPr/>
          <p:nvPr/>
        </p:nvSpPr>
        <p:spPr>
          <a:xfrm flipH="1">
            <a:off x="10827542" y="1019172"/>
            <a:ext cx="1016795" cy="928688"/>
          </a:xfrm>
          <a:custGeom>
            <a:avLst/>
            <a:gdLst>
              <a:gd name="connsiteX0" fmla="*/ 1028700 w 1028700"/>
              <a:gd name="connsiteY0" fmla="*/ 0 h 1843088"/>
              <a:gd name="connsiteX1" fmla="*/ 685800 w 1028700"/>
              <a:gd name="connsiteY1" fmla="*/ 1085850 h 1843088"/>
              <a:gd name="connsiteX2" fmla="*/ 0 w 1028700"/>
              <a:gd name="connsiteY2" fmla="*/ 1843088 h 184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1843088">
                <a:moveTo>
                  <a:pt x="1028700" y="0"/>
                </a:moveTo>
                <a:cubicBezTo>
                  <a:pt x="942975" y="389334"/>
                  <a:pt x="857250" y="778669"/>
                  <a:pt x="685800" y="1085850"/>
                </a:cubicBezTo>
                <a:cubicBezTo>
                  <a:pt x="514350" y="1393031"/>
                  <a:pt x="257175" y="1618059"/>
                  <a:pt x="0" y="18430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手繪多邊形 5">
            <a:extLst>
              <a:ext uri="{FF2B5EF4-FFF2-40B4-BE49-F238E27FC236}">
                <a16:creationId xmlns:a16="http://schemas.microsoft.com/office/drawing/2014/main" id="{D2B0C236-D8A6-9E4C-9444-1C2A9310F1A3}"/>
              </a:ext>
            </a:extLst>
          </p:cNvPr>
          <p:cNvSpPr/>
          <p:nvPr/>
        </p:nvSpPr>
        <p:spPr>
          <a:xfrm>
            <a:off x="7919370" y="390522"/>
            <a:ext cx="559592" cy="1557338"/>
          </a:xfrm>
          <a:custGeom>
            <a:avLst/>
            <a:gdLst>
              <a:gd name="connsiteX0" fmla="*/ 1028700 w 1028700"/>
              <a:gd name="connsiteY0" fmla="*/ 0 h 1843088"/>
              <a:gd name="connsiteX1" fmla="*/ 685800 w 1028700"/>
              <a:gd name="connsiteY1" fmla="*/ 1085850 h 1843088"/>
              <a:gd name="connsiteX2" fmla="*/ 0 w 1028700"/>
              <a:gd name="connsiteY2" fmla="*/ 1843088 h 184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1843088">
                <a:moveTo>
                  <a:pt x="1028700" y="0"/>
                </a:moveTo>
                <a:cubicBezTo>
                  <a:pt x="942975" y="389334"/>
                  <a:pt x="857250" y="778669"/>
                  <a:pt x="685800" y="1085850"/>
                </a:cubicBezTo>
                <a:cubicBezTo>
                  <a:pt x="514350" y="1393031"/>
                  <a:pt x="257175" y="1618059"/>
                  <a:pt x="0" y="18430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手繪多邊形 6">
            <a:extLst>
              <a:ext uri="{FF2B5EF4-FFF2-40B4-BE49-F238E27FC236}">
                <a16:creationId xmlns:a16="http://schemas.microsoft.com/office/drawing/2014/main" id="{92CAC4E3-2EB7-F444-B8D5-1C0F62C80E04}"/>
              </a:ext>
            </a:extLst>
          </p:cNvPr>
          <p:cNvSpPr/>
          <p:nvPr/>
        </p:nvSpPr>
        <p:spPr>
          <a:xfrm flipH="1">
            <a:off x="8478962" y="390522"/>
            <a:ext cx="553116" cy="1557338"/>
          </a:xfrm>
          <a:custGeom>
            <a:avLst/>
            <a:gdLst>
              <a:gd name="connsiteX0" fmla="*/ 1028700 w 1028700"/>
              <a:gd name="connsiteY0" fmla="*/ 0 h 1843088"/>
              <a:gd name="connsiteX1" fmla="*/ 685800 w 1028700"/>
              <a:gd name="connsiteY1" fmla="*/ 1085850 h 1843088"/>
              <a:gd name="connsiteX2" fmla="*/ 0 w 1028700"/>
              <a:gd name="connsiteY2" fmla="*/ 1843088 h 184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1843088">
                <a:moveTo>
                  <a:pt x="1028700" y="0"/>
                </a:moveTo>
                <a:cubicBezTo>
                  <a:pt x="942975" y="389334"/>
                  <a:pt x="857250" y="778669"/>
                  <a:pt x="685800" y="1085850"/>
                </a:cubicBezTo>
                <a:cubicBezTo>
                  <a:pt x="514350" y="1393031"/>
                  <a:pt x="257175" y="1618059"/>
                  <a:pt x="0" y="18430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AFDA030A-467F-6847-9E2B-ADD05AA0B9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961" y="4433314"/>
            <a:ext cx="3551113" cy="2424685"/>
          </a:xfrm>
          <a:prstGeom prst="rect">
            <a:avLst/>
          </a:prstGeom>
        </p:spPr>
      </p:pic>
      <p:cxnSp>
        <p:nvCxnSpPr>
          <p:cNvPr id="9" name="直線箭頭接點 8">
            <a:extLst>
              <a:ext uri="{FF2B5EF4-FFF2-40B4-BE49-F238E27FC236}">
                <a16:creationId xmlns:a16="http://schemas.microsoft.com/office/drawing/2014/main" id="{B3915D76-E22C-4540-88E8-B2CE4268C7D7}"/>
              </a:ext>
            </a:extLst>
          </p:cNvPr>
          <p:cNvCxnSpPr>
            <a:stCxn id="6" idx="1"/>
            <a:endCxn id="7" idx="1"/>
          </p:cNvCxnSpPr>
          <p:nvPr/>
        </p:nvCxnSpPr>
        <p:spPr>
          <a:xfrm>
            <a:off x="8292431" y="1308023"/>
            <a:ext cx="37090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0E02EBF-5ADD-E94E-8D52-BD13B30D583A}"/>
                  </a:ext>
                </a:extLst>
              </p:cNvPr>
              <p:cNvSpPr txBox="1"/>
              <p:nvPr/>
            </p:nvSpPr>
            <p:spPr>
              <a:xfrm>
                <a:off x="8325695" y="1308023"/>
                <a:ext cx="163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0E02EBF-5ADD-E94E-8D52-BD13B30D5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695" y="1308023"/>
                <a:ext cx="163635" cy="276999"/>
              </a:xfrm>
              <a:prstGeom prst="rect">
                <a:avLst/>
              </a:prstGeom>
              <a:blipFill>
                <a:blip r:embed="rId4"/>
                <a:stretch>
                  <a:fillRect l="-15385" r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BF72C24-0336-2144-828B-B17028210042}"/>
                  </a:ext>
                </a:extLst>
              </p:cNvPr>
              <p:cNvSpPr txBox="1"/>
              <p:nvPr/>
            </p:nvSpPr>
            <p:spPr>
              <a:xfrm>
                <a:off x="10745724" y="1621114"/>
                <a:ext cx="163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BF72C24-0336-2144-828B-B17028210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5724" y="1621114"/>
                <a:ext cx="163635" cy="276999"/>
              </a:xfrm>
              <a:prstGeom prst="rect">
                <a:avLst/>
              </a:prstGeom>
              <a:blipFill>
                <a:blip r:embed="rId5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A32BFBB5-A378-094C-89F5-84DB907C892B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0473309" y="1563480"/>
            <a:ext cx="693165" cy="282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FE93DE9-161B-FE46-825C-F190141FCC0A}"/>
              </a:ext>
            </a:extLst>
          </p:cNvPr>
          <p:cNvSpPr txBox="1"/>
          <p:nvPr/>
        </p:nvSpPr>
        <p:spPr>
          <a:xfrm>
            <a:off x="114300" y="6112604"/>
            <a:ext cx="8340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de-DE" altLang="zh-TW" sz="1200" dirty="0"/>
              <a:t>Clausen, C., </a:t>
            </a:r>
            <a:r>
              <a:rPr lang="de-DE" altLang="zh-TW" sz="1200" dirty="0" err="1"/>
              <a:t>Usmani</a:t>
            </a:r>
            <a:r>
              <a:rPr lang="de-DE" altLang="zh-TW" sz="1200" dirty="0"/>
              <a:t>, I., </a:t>
            </a:r>
            <a:r>
              <a:rPr lang="de-DE" altLang="zh-TW" sz="1200" dirty="0" err="1"/>
              <a:t>Bussières</a:t>
            </a:r>
            <a:r>
              <a:rPr lang="de-DE" altLang="zh-TW" sz="1200" dirty="0"/>
              <a:t>, F. </a:t>
            </a:r>
            <a:r>
              <a:rPr lang="de-DE" altLang="zh-TW" sz="1200" i="1" dirty="0"/>
              <a:t>et al.</a:t>
            </a:r>
            <a:r>
              <a:rPr lang="de-DE" altLang="zh-TW" sz="1200" dirty="0"/>
              <a:t> Quantum </a:t>
            </a:r>
            <a:r>
              <a:rPr lang="de-DE" altLang="zh-TW" sz="1200" dirty="0" err="1"/>
              <a:t>storage</a:t>
            </a:r>
            <a:r>
              <a:rPr lang="de-DE" altLang="zh-TW" sz="1200" dirty="0"/>
              <a:t> </a:t>
            </a:r>
            <a:r>
              <a:rPr lang="de-DE" altLang="zh-TW" sz="1200" dirty="0" err="1"/>
              <a:t>of</a:t>
            </a:r>
            <a:r>
              <a:rPr lang="de-DE" altLang="zh-TW" sz="1200" dirty="0"/>
              <a:t> </a:t>
            </a:r>
            <a:r>
              <a:rPr lang="de-DE" altLang="zh-TW" sz="1200" dirty="0" err="1"/>
              <a:t>photonic</a:t>
            </a:r>
            <a:r>
              <a:rPr lang="de-DE" altLang="zh-TW" sz="1200" dirty="0"/>
              <a:t> </a:t>
            </a:r>
            <a:r>
              <a:rPr lang="de-DE" altLang="zh-TW" sz="1200" dirty="0" err="1"/>
              <a:t>entanglement</a:t>
            </a:r>
            <a:r>
              <a:rPr lang="de-DE" altLang="zh-TW" sz="1200" dirty="0"/>
              <a:t> in a </a:t>
            </a:r>
            <a:r>
              <a:rPr lang="de-DE" altLang="zh-TW" sz="1200" dirty="0" err="1"/>
              <a:t>crystal</a:t>
            </a:r>
            <a:r>
              <a:rPr lang="de-DE" altLang="zh-TW" sz="1200" dirty="0"/>
              <a:t>. </a:t>
            </a:r>
            <a:r>
              <a:rPr lang="de-DE" altLang="zh-TW" sz="1200" i="1" dirty="0"/>
              <a:t>Nature</a:t>
            </a:r>
            <a:r>
              <a:rPr lang="de-DE" altLang="zh-TW" sz="1200" dirty="0"/>
              <a:t> </a:t>
            </a:r>
            <a:r>
              <a:rPr lang="de-DE" altLang="zh-TW" sz="1200" b="1" dirty="0"/>
              <a:t>469, </a:t>
            </a:r>
            <a:r>
              <a:rPr lang="de-DE" altLang="zh-TW" sz="1200" dirty="0"/>
              <a:t>508–511 (2011).</a:t>
            </a:r>
          </a:p>
          <a:p>
            <a:pPr marL="228600" indent="-228600">
              <a:buAutoNum type="arabicPeriod"/>
            </a:pPr>
            <a:r>
              <a:rPr lang="de-DE" altLang="zh-TW" sz="1200" dirty="0"/>
              <a:t>Pin-</a:t>
            </a:r>
            <a:r>
              <a:rPr lang="de-DE" altLang="zh-TW" sz="1200" dirty="0" err="1"/>
              <a:t>Ju</a:t>
            </a:r>
            <a:r>
              <a:rPr lang="de-DE" altLang="zh-TW" sz="1200" dirty="0"/>
              <a:t> </a:t>
            </a:r>
            <a:r>
              <a:rPr lang="de-DE" altLang="zh-TW" sz="1200" dirty="0" err="1"/>
              <a:t>Tsai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Ya-Fen</a:t>
            </a:r>
            <a:r>
              <a:rPr lang="de-DE" altLang="zh-TW" sz="1200" dirty="0"/>
              <a:t> </a:t>
            </a:r>
            <a:r>
              <a:rPr lang="de-DE" altLang="zh-TW" sz="1200" dirty="0" err="1"/>
              <a:t>Hsiao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Ying-Cheng Chen,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Research </a:t>
            </a:r>
            <a:r>
              <a:rPr lang="de-DE" altLang="zh-TW" sz="1200" b="1" dirty="0"/>
              <a:t>2</a:t>
            </a:r>
            <a:r>
              <a:rPr lang="de-DE" altLang="zh-TW" sz="1200" dirty="0"/>
              <a:t>, 033155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1844F81C-63AC-D84F-82A8-0E80AE137B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288" y="2279667"/>
            <a:ext cx="3352800" cy="2336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3FD6950-9987-B74C-B4FF-484DFF6F862A}"/>
                  </a:ext>
                </a:extLst>
              </p:cNvPr>
              <p:cNvSpPr txBox="1"/>
              <p:nvPr/>
            </p:nvSpPr>
            <p:spPr>
              <a:xfrm>
                <a:off x="7880191" y="2228861"/>
                <a:ext cx="873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kumimoji="1" lang="en-US" altLang="zh-TW" b="0" dirty="0"/>
                  <a:t>Ref.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3FD6950-9987-B74C-B4FF-484DFF6F8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191" y="2228861"/>
                <a:ext cx="873381" cy="369332"/>
              </a:xfrm>
              <a:prstGeom prst="rect">
                <a:avLst/>
              </a:prstGeom>
              <a:blipFill>
                <a:blip r:embed="rId7"/>
                <a:stretch>
                  <a:fillRect l="-4286" t="-6667" r="-1429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CFA4D0A5-45FB-1341-ACF1-CACF9BE13E75}"/>
                  </a:ext>
                </a:extLst>
              </p:cNvPr>
              <p:cNvSpPr txBox="1"/>
              <p:nvPr/>
            </p:nvSpPr>
            <p:spPr>
              <a:xfrm>
                <a:off x="7919370" y="4440866"/>
                <a:ext cx="873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kumimoji="1" lang="en-US" altLang="zh-TW" b="0" dirty="0"/>
                  <a:t>Ref.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CFA4D0A5-45FB-1341-ACF1-CACF9BE13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370" y="4440866"/>
                <a:ext cx="873381" cy="369332"/>
              </a:xfrm>
              <a:prstGeom prst="rect">
                <a:avLst/>
              </a:prstGeom>
              <a:blipFill>
                <a:blip r:embed="rId8"/>
                <a:stretch>
                  <a:fillRect l="-7353" t="-6667" r="-1471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>
            <a:extLst>
              <a:ext uri="{FF2B5EF4-FFF2-40B4-BE49-F238E27FC236}">
                <a16:creationId xmlns:a16="http://schemas.microsoft.com/office/drawing/2014/main" id="{5D8AEE50-A069-1047-AC35-8D6B6A64F176}"/>
              </a:ext>
            </a:extLst>
          </p:cNvPr>
          <p:cNvSpPr txBox="1"/>
          <p:nvPr/>
        </p:nvSpPr>
        <p:spPr>
          <a:xfrm>
            <a:off x="8536288" y="474875"/>
            <a:ext cx="246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Single Photon waveform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9570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605288-9A45-1B49-9DF4-CF3DDA36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7" y="2736851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Nonclassical Property and Shaping Technique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975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手繪多邊形 85">
            <a:extLst>
              <a:ext uri="{FF2B5EF4-FFF2-40B4-BE49-F238E27FC236}">
                <a16:creationId xmlns:a16="http://schemas.microsoft.com/office/drawing/2014/main" id="{CF793C96-6A88-CB48-8D51-D0B00F9976D8}"/>
              </a:ext>
            </a:extLst>
          </p:cNvPr>
          <p:cNvSpPr/>
          <p:nvPr/>
        </p:nvSpPr>
        <p:spPr>
          <a:xfrm>
            <a:off x="6322003" y="5563250"/>
            <a:ext cx="2297023" cy="328904"/>
          </a:xfrm>
          <a:custGeom>
            <a:avLst/>
            <a:gdLst>
              <a:gd name="connsiteX0" fmla="*/ 0 w 2271713"/>
              <a:gd name="connsiteY0" fmla="*/ 0 h 385763"/>
              <a:gd name="connsiteX1" fmla="*/ 1085850 w 2271713"/>
              <a:gd name="connsiteY1" fmla="*/ 100013 h 385763"/>
              <a:gd name="connsiteX2" fmla="*/ 2271713 w 2271713"/>
              <a:gd name="connsiteY2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713" h="385763">
                <a:moveTo>
                  <a:pt x="0" y="0"/>
                </a:moveTo>
                <a:cubicBezTo>
                  <a:pt x="353615" y="17859"/>
                  <a:pt x="707231" y="35719"/>
                  <a:pt x="1085850" y="100013"/>
                </a:cubicBezTo>
                <a:cubicBezTo>
                  <a:pt x="1464469" y="164307"/>
                  <a:pt x="1868091" y="275035"/>
                  <a:pt x="2271713" y="385763"/>
                </a:cubicBezTo>
              </a:path>
            </a:pathLst>
          </a:cu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6F2C250-0A41-FF42-8E15-A6DF9832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4963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Cross correlation Measurement </a:t>
            </a:r>
            <a:endParaRPr kumimoji="1" lang="zh-TW" altLang="en-US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6B80C342-9BCC-254A-BE1F-8D92421050BC}"/>
              </a:ext>
            </a:extLst>
          </p:cNvPr>
          <p:cNvGrpSpPr/>
          <p:nvPr/>
        </p:nvGrpSpPr>
        <p:grpSpPr>
          <a:xfrm>
            <a:off x="9414596" y="28543"/>
            <a:ext cx="1558204" cy="1400974"/>
            <a:chOff x="9744340" y="3985415"/>
            <a:chExt cx="1104877" cy="140097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C7CBE15-9FFE-8945-9BF4-245BF08AD73F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539300F9-8610-2A4B-8998-88DAB41D2491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F029F3A3-0B98-4C4B-915B-E5B2BBB75098}"/>
              </a:ext>
            </a:extLst>
          </p:cNvPr>
          <p:cNvGrpSpPr/>
          <p:nvPr/>
        </p:nvGrpSpPr>
        <p:grpSpPr>
          <a:xfrm flipH="1">
            <a:off x="9955872" y="0"/>
            <a:ext cx="1399685" cy="1400974"/>
            <a:chOff x="9744340" y="3985415"/>
            <a:chExt cx="1104877" cy="1400974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EEC5ED5-CBBF-9143-A8D8-13322BACE37D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266D1E89-8C42-D342-969F-94C71D663CEB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26" name="立方體 25">
            <a:extLst>
              <a:ext uri="{FF2B5EF4-FFF2-40B4-BE49-F238E27FC236}">
                <a16:creationId xmlns:a16="http://schemas.microsoft.com/office/drawing/2014/main" id="{07D80D88-3F3C-5B41-A1E7-498B24695178}"/>
              </a:ext>
            </a:extLst>
          </p:cNvPr>
          <p:cNvSpPr/>
          <p:nvPr/>
        </p:nvSpPr>
        <p:spPr>
          <a:xfrm>
            <a:off x="9648912" y="539825"/>
            <a:ext cx="1188529" cy="62179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27" name="直線箭頭接點 26">
            <a:extLst>
              <a:ext uri="{FF2B5EF4-FFF2-40B4-BE49-F238E27FC236}">
                <a16:creationId xmlns:a16="http://schemas.microsoft.com/office/drawing/2014/main" id="{489C233A-6A66-D14B-BD0B-D02808D98A31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8750558" y="928445"/>
            <a:ext cx="89835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A0A08F41-525E-4E47-A919-EF09382517A0}"/>
              </a:ext>
            </a:extLst>
          </p:cNvPr>
          <p:cNvCxnSpPr>
            <a:cxnSpLocks/>
          </p:cNvCxnSpPr>
          <p:nvPr/>
        </p:nvCxnSpPr>
        <p:spPr>
          <a:xfrm flipH="1">
            <a:off x="8750438" y="850721"/>
            <a:ext cx="898474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平行四邊形 28">
            <a:extLst>
              <a:ext uri="{FF2B5EF4-FFF2-40B4-BE49-F238E27FC236}">
                <a16:creationId xmlns:a16="http://schemas.microsoft.com/office/drawing/2014/main" id="{D2662DD0-E2C5-874D-B013-7A4B060A12B1}"/>
              </a:ext>
            </a:extLst>
          </p:cNvPr>
          <p:cNvSpPr/>
          <p:nvPr/>
        </p:nvSpPr>
        <p:spPr>
          <a:xfrm rot="10053488">
            <a:off x="8396488" y="647931"/>
            <a:ext cx="708141" cy="561029"/>
          </a:xfrm>
          <a:prstGeom prst="parallelogram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0" name="直線箭頭接點 29">
            <a:extLst>
              <a:ext uri="{FF2B5EF4-FFF2-40B4-BE49-F238E27FC236}">
                <a16:creationId xmlns:a16="http://schemas.microsoft.com/office/drawing/2014/main" id="{478D4811-8463-6041-97FE-5DA02C9DA4C7}"/>
              </a:ext>
            </a:extLst>
          </p:cNvPr>
          <p:cNvCxnSpPr>
            <a:cxnSpLocks/>
          </p:cNvCxnSpPr>
          <p:nvPr/>
        </p:nvCxnSpPr>
        <p:spPr>
          <a:xfrm flipH="1">
            <a:off x="8289634" y="928445"/>
            <a:ext cx="475093" cy="117164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箭頭接點 30">
            <a:extLst>
              <a:ext uri="{FF2B5EF4-FFF2-40B4-BE49-F238E27FC236}">
                <a16:creationId xmlns:a16="http://schemas.microsoft.com/office/drawing/2014/main" id="{C1C827C6-47EC-F447-8A88-DD7148C12E5D}"/>
              </a:ext>
            </a:extLst>
          </p:cNvPr>
          <p:cNvCxnSpPr>
            <a:cxnSpLocks/>
            <a:endCxn id="55" idx="3"/>
          </p:cNvCxnSpPr>
          <p:nvPr/>
        </p:nvCxnSpPr>
        <p:spPr>
          <a:xfrm flipH="1" flipV="1">
            <a:off x="6475085" y="813176"/>
            <a:ext cx="2002254" cy="14302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B180845-1B7A-0B4A-B627-DE2EF49E25FE}"/>
              </a:ext>
            </a:extLst>
          </p:cNvPr>
          <p:cNvSpPr txBox="1"/>
          <p:nvPr/>
        </p:nvSpPr>
        <p:spPr>
          <a:xfrm>
            <a:off x="8349082" y="28955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PBS</a:t>
            </a:r>
            <a:endParaRPr kumimoji="1"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DB90F63-9C13-1B47-A53A-010CBF212183}"/>
              </a:ext>
            </a:extLst>
          </p:cNvPr>
          <p:cNvSpPr txBox="1"/>
          <p:nvPr/>
        </p:nvSpPr>
        <p:spPr>
          <a:xfrm>
            <a:off x="10268932" y="205044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crystals</a:t>
            </a:r>
            <a:endParaRPr kumimoji="1" lang="zh-TW" altLang="en-US" dirty="0"/>
          </a:p>
        </p:txBody>
      </p:sp>
      <p:cxnSp>
        <p:nvCxnSpPr>
          <p:cNvPr id="34" name="直線箭頭接點 33">
            <a:extLst>
              <a:ext uri="{FF2B5EF4-FFF2-40B4-BE49-F238E27FC236}">
                <a16:creationId xmlns:a16="http://schemas.microsoft.com/office/drawing/2014/main" id="{D8DDE578-1D3B-C643-A596-31840F9E37C7}"/>
              </a:ext>
            </a:extLst>
          </p:cNvPr>
          <p:cNvCxnSpPr>
            <a:cxnSpLocks/>
          </p:cNvCxnSpPr>
          <p:nvPr/>
        </p:nvCxnSpPr>
        <p:spPr>
          <a:xfrm flipV="1">
            <a:off x="8548782" y="1250079"/>
            <a:ext cx="0" cy="42550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箭頭接點 34">
            <a:extLst>
              <a:ext uri="{FF2B5EF4-FFF2-40B4-BE49-F238E27FC236}">
                <a16:creationId xmlns:a16="http://schemas.microsoft.com/office/drawing/2014/main" id="{4A8279C3-A8F7-2E4B-96DC-6ED94D2BD669}"/>
              </a:ext>
            </a:extLst>
          </p:cNvPr>
          <p:cNvCxnSpPr>
            <a:cxnSpLocks/>
          </p:cNvCxnSpPr>
          <p:nvPr/>
        </p:nvCxnSpPr>
        <p:spPr>
          <a:xfrm flipV="1">
            <a:off x="8028102" y="673769"/>
            <a:ext cx="360125" cy="326285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DDE82BC-D2B7-4449-87BA-50D0B7F9BC16}"/>
              </a:ext>
            </a:extLst>
          </p:cNvPr>
          <p:cNvSpPr txBox="1"/>
          <p:nvPr/>
        </p:nvSpPr>
        <p:spPr>
          <a:xfrm>
            <a:off x="8349636" y="1805386"/>
            <a:ext cx="612668" cy="369332"/>
          </a:xfrm>
          <a:prstGeom prst="rect">
            <a:avLst/>
          </a:prstGeom>
          <a:noFill/>
          <a:ln w="2540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Idler</a:t>
            </a:r>
            <a:endParaRPr kumimoji="1" lang="zh-TW" altLang="en-US" dirty="0"/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6FFF43FD-E8E8-8C4E-860C-7F1E7987D2A6}"/>
              </a:ext>
            </a:extLst>
          </p:cNvPr>
          <p:cNvSpPr/>
          <p:nvPr/>
        </p:nvSpPr>
        <p:spPr>
          <a:xfrm>
            <a:off x="7881455" y="2092062"/>
            <a:ext cx="599809" cy="57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E761F7FA-1DE1-DE48-BF51-20F5E617F730}"/>
              </a:ext>
            </a:extLst>
          </p:cNvPr>
          <p:cNvSpPr/>
          <p:nvPr/>
        </p:nvSpPr>
        <p:spPr>
          <a:xfrm>
            <a:off x="7908147" y="2188655"/>
            <a:ext cx="493200" cy="42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9" name="曲線接點 38">
            <a:extLst>
              <a:ext uri="{FF2B5EF4-FFF2-40B4-BE49-F238E27FC236}">
                <a16:creationId xmlns:a16="http://schemas.microsoft.com/office/drawing/2014/main" id="{6A5F0511-8004-344E-AAF1-2AB3DBE708C5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8103799" y="2433522"/>
            <a:ext cx="1364871" cy="362922"/>
          </a:xfrm>
          <a:prstGeom prst="curved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立方體 39">
            <a:extLst>
              <a:ext uri="{FF2B5EF4-FFF2-40B4-BE49-F238E27FC236}">
                <a16:creationId xmlns:a16="http://schemas.microsoft.com/office/drawing/2014/main" id="{D1363201-9996-2940-BFA3-128998426A2C}"/>
              </a:ext>
            </a:extLst>
          </p:cNvPr>
          <p:cNvSpPr/>
          <p:nvPr/>
        </p:nvSpPr>
        <p:spPr>
          <a:xfrm>
            <a:off x="9468670" y="2446090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33084121-D58C-0042-9DAF-5EE353631852}"/>
              </a:ext>
            </a:extLst>
          </p:cNvPr>
          <p:cNvSpPr/>
          <p:nvPr/>
        </p:nvSpPr>
        <p:spPr>
          <a:xfrm>
            <a:off x="6332210" y="520264"/>
            <a:ext cx="142875" cy="5858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059C0BF-E487-8443-82C7-BB184999B215}"/>
              </a:ext>
            </a:extLst>
          </p:cNvPr>
          <p:cNvSpPr/>
          <p:nvPr/>
        </p:nvSpPr>
        <p:spPr>
          <a:xfrm>
            <a:off x="6189335" y="634596"/>
            <a:ext cx="1428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7" name="手繪多邊形 56">
            <a:extLst>
              <a:ext uri="{FF2B5EF4-FFF2-40B4-BE49-F238E27FC236}">
                <a16:creationId xmlns:a16="http://schemas.microsoft.com/office/drawing/2014/main" id="{4473FA6D-D493-1A4B-A760-FE67A2AF8E07}"/>
              </a:ext>
            </a:extLst>
          </p:cNvPr>
          <p:cNvSpPr/>
          <p:nvPr/>
        </p:nvSpPr>
        <p:spPr>
          <a:xfrm>
            <a:off x="3701626" y="813177"/>
            <a:ext cx="2511465" cy="1792238"/>
          </a:xfrm>
          <a:custGeom>
            <a:avLst/>
            <a:gdLst>
              <a:gd name="connsiteX0" fmla="*/ 944177 w 944177"/>
              <a:gd name="connsiteY0" fmla="*/ 0 h 1685925"/>
              <a:gd name="connsiteX1" fmla="*/ 1202 w 944177"/>
              <a:gd name="connsiteY1" fmla="*/ 1071563 h 1685925"/>
              <a:gd name="connsiteX2" fmla="*/ 787015 w 944177"/>
              <a:gd name="connsiteY2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177" h="1685925">
                <a:moveTo>
                  <a:pt x="944177" y="0"/>
                </a:moveTo>
                <a:cubicBezTo>
                  <a:pt x="485786" y="395288"/>
                  <a:pt x="27396" y="790576"/>
                  <a:pt x="1202" y="1071563"/>
                </a:cubicBezTo>
                <a:cubicBezTo>
                  <a:pt x="-24992" y="1352550"/>
                  <a:pt x="381011" y="1519237"/>
                  <a:pt x="787015" y="16859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8" name="立方體 57">
            <a:extLst>
              <a:ext uri="{FF2B5EF4-FFF2-40B4-BE49-F238E27FC236}">
                <a16:creationId xmlns:a16="http://schemas.microsoft.com/office/drawing/2014/main" id="{CD11918C-9ECA-1E41-97C0-973334EEDA57}"/>
              </a:ext>
            </a:extLst>
          </p:cNvPr>
          <p:cNvSpPr/>
          <p:nvPr/>
        </p:nvSpPr>
        <p:spPr>
          <a:xfrm>
            <a:off x="4530911" y="2334026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7CD0D6B6-DC90-6748-B589-D7DEC920A1FC}"/>
              </a:ext>
            </a:extLst>
          </p:cNvPr>
          <p:cNvSpPr txBox="1"/>
          <p:nvPr/>
        </p:nvSpPr>
        <p:spPr>
          <a:xfrm>
            <a:off x="4004308" y="223608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3E847287-0A0A-284E-B995-263579FE61E5}"/>
              </a:ext>
            </a:extLst>
          </p:cNvPr>
          <p:cNvSpPr txBox="1"/>
          <p:nvPr/>
        </p:nvSpPr>
        <p:spPr>
          <a:xfrm>
            <a:off x="7715775" y="91041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Signal</a:t>
            </a:r>
            <a:endParaRPr kumimoji="1" lang="zh-TW" altLang="en-US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5326003F-6274-CB46-867A-97091A93A243}"/>
              </a:ext>
            </a:extLst>
          </p:cNvPr>
          <p:cNvSpPr txBox="1"/>
          <p:nvPr/>
        </p:nvSpPr>
        <p:spPr>
          <a:xfrm>
            <a:off x="9070166" y="272637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</a:t>
            </a:r>
            <a:endParaRPr kumimoji="1" lang="zh-TW" altLang="en-US" dirty="0"/>
          </a:p>
        </p:txBody>
      </p:sp>
      <p:sp>
        <p:nvSpPr>
          <p:cNvPr id="74" name="圓角矩形 73">
            <a:extLst>
              <a:ext uri="{FF2B5EF4-FFF2-40B4-BE49-F238E27FC236}">
                <a16:creationId xmlns:a16="http://schemas.microsoft.com/office/drawing/2014/main" id="{2C534D1A-8528-3A46-9CB8-2330D6800386}"/>
              </a:ext>
            </a:extLst>
          </p:cNvPr>
          <p:cNvSpPr/>
          <p:nvPr/>
        </p:nvSpPr>
        <p:spPr>
          <a:xfrm>
            <a:off x="8522973" y="5371231"/>
            <a:ext cx="1209736" cy="695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5" name="圓角矩形 74">
            <a:extLst>
              <a:ext uri="{FF2B5EF4-FFF2-40B4-BE49-F238E27FC236}">
                <a16:creationId xmlns:a16="http://schemas.microsoft.com/office/drawing/2014/main" id="{13CE7308-08DB-3D4E-A403-0F5A044B95F8}"/>
              </a:ext>
            </a:extLst>
          </p:cNvPr>
          <p:cNvSpPr/>
          <p:nvPr/>
        </p:nvSpPr>
        <p:spPr>
          <a:xfrm>
            <a:off x="8604214" y="5425223"/>
            <a:ext cx="1044697" cy="535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6" name="直線箭頭接點 75">
            <a:extLst>
              <a:ext uri="{FF2B5EF4-FFF2-40B4-BE49-F238E27FC236}">
                <a16:creationId xmlns:a16="http://schemas.microsoft.com/office/drawing/2014/main" id="{51BC89DF-5612-E74D-8748-5ABE570CFFED}"/>
              </a:ext>
            </a:extLst>
          </p:cNvPr>
          <p:cNvCxnSpPr>
            <a:cxnSpLocks/>
          </p:cNvCxnSpPr>
          <p:nvPr/>
        </p:nvCxnSpPr>
        <p:spPr>
          <a:xfrm>
            <a:off x="8671998" y="5901384"/>
            <a:ext cx="778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B2F93233-2FDD-2341-80A5-06123A98F989}"/>
              </a:ext>
            </a:extLst>
          </p:cNvPr>
          <p:cNvCxnSpPr>
            <a:cxnSpLocks/>
          </p:cNvCxnSpPr>
          <p:nvPr/>
        </p:nvCxnSpPr>
        <p:spPr>
          <a:xfrm>
            <a:off x="8904997" y="5482375"/>
            <a:ext cx="0" cy="42888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圓角矩形 77">
            <a:extLst>
              <a:ext uri="{FF2B5EF4-FFF2-40B4-BE49-F238E27FC236}">
                <a16:creationId xmlns:a16="http://schemas.microsoft.com/office/drawing/2014/main" id="{92ED70D6-C196-6C40-B4FB-E5193AD1DB09}"/>
              </a:ext>
            </a:extLst>
          </p:cNvPr>
          <p:cNvSpPr/>
          <p:nvPr/>
        </p:nvSpPr>
        <p:spPr>
          <a:xfrm>
            <a:off x="5746376" y="5386700"/>
            <a:ext cx="728707" cy="5556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&amp;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9D9DF480-2ACE-BE49-8BAC-D0DB0D6759A3}"/>
                  </a:ext>
                </a:extLst>
              </p:cNvPr>
              <p:cNvSpPr/>
              <p:nvPr/>
            </p:nvSpPr>
            <p:spPr>
              <a:xfrm>
                <a:off x="8821498" y="5432675"/>
                <a:ext cx="829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9D9DF480-2ACE-BE49-8BAC-D0DB0D675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498" y="5432675"/>
                <a:ext cx="829458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手繪多邊形 4">
            <a:extLst>
              <a:ext uri="{FF2B5EF4-FFF2-40B4-BE49-F238E27FC236}">
                <a16:creationId xmlns:a16="http://schemas.microsoft.com/office/drawing/2014/main" id="{6A08E30C-6EF0-B340-AC4B-0618739C4B9A}"/>
              </a:ext>
            </a:extLst>
          </p:cNvPr>
          <p:cNvSpPr/>
          <p:nvPr/>
        </p:nvSpPr>
        <p:spPr>
          <a:xfrm>
            <a:off x="5538361" y="2528888"/>
            <a:ext cx="763348" cy="2971800"/>
          </a:xfrm>
          <a:custGeom>
            <a:avLst/>
            <a:gdLst>
              <a:gd name="connsiteX0" fmla="*/ 433814 w 763348"/>
              <a:gd name="connsiteY0" fmla="*/ 0 h 2971800"/>
              <a:gd name="connsiteX1" fmla="*/ 748139 w 763348"/>
              <a:gd name="connsiteY1" fmla="*/ 1443037 h 2971800"/>
              <a:gd name="connsiteX2" fmla="*/ 5189 w 763348"/>
              <a:gd name="connsiteY2" fmla="*/ 2300287 h 2971800"/>
              <a:gd name="connsiteX3" fmla="*/ 476677 w 76334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348" h="2971800">
                <a:moveTo>
                  <a:pt x="433814" y="0"/>
                </a:moveTo>
                <a:cubicBezTo>
                  <a:pt x="626695" y="529828"/>
                  <a:pt x="819576" y="1059656"/>
                  <a:pt x="748139" y="1443037"/>
                </a:cubicBezTo>
                <a:cubicBezTo>
                  <a:pt x="676702" y="1826418"/>
                  <a:pt x="50433" y="2045493"/>
                  <a:pt x="5189" y="2300287"/>
                </a:cubicBezTo>
                <a:cubicBezTo>
                  <a:pt x="-40055" y="2555081"/>
                  <a:pt x="218311" y="2763440"/>
                  <a:pt x="476677" y="297180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手繪多邊形 5">
            <a:extLst>
              <a:ext uri="{FF2B5EF4-FFF2-40B4-BE49-F238E27FC236}">
                <a16:creationId xmlns:a16="http://schemas.microsoft.com/office/drawing/2014/main" id="{D229A5F2-6A2D-A644-9B43-048CBE61ADE4}"/>
              </a:ext>
            </a:extLst>
          </p:cNvPr>
          <p:cNvSpPr/>
          <p:nvPr/>
        </p:nvSpPr>
        <p:spPr>
          <a:xfrm>
            <a:off x="6199532" y="2700338"/>
            <a:ext cx="5309350" cy="2771775"/>
          </a:xfrm>
          <a:custGeom>
            <a:avLst/>
            <a:gdLst>
              <a:gd name="connsiteX0" fmla="*/ 4658968 w 5309350"/>
              <a:gd name="connsiteY0" fmla="*/ 0 h 2771775"/>
              <a:gd name="connsiteX1" fmla="*/ 5259043 w 5309350"/>
              <a:gd name="connsiteY1" fmla="*/ 671512 h 2771775"/>
              <a:gd name="connsiteX2" fmla="*/ 3501681 w 5309350"/>
              <a:gd name="connsiteY2" fmla="*/ 1485900 h 2771775"/>
              <a:gd name="connsiteX3" fmla="*/ 529881 w 5309350"/>
              <a:gd name="connsiteY3" fmla="*/ 1671637 h 2771775"/>
              <a:gd name="connsiteX4" fmla="*/ 15531 w 5309350"/>
              <a:gd name="connsiteY4" fmla="*/ 2771775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9350" h="2771775">
                <a:moveTo>
                  <a:pt x="4658968" y="0"/>
                </a:moveTo>
                <a:cubicBezTo>
                  <a:pt x="5055446" y="211931"/>
                  <a:pt x="5451924" y="423862"/>
                  <a:pt x="5259043" y="671512"/>
                </a:cubicBezTo>
                <a:cubicBezTo>
                  <a:pt x="5066162" y="919162"/>
                  <a:pt x="4289875" y="1319213"/>
                  <a:pt x="3501681" y="1485900"/>
                </a:cubicBezTo>
                <a:cubicBezTo>
                  <a:pt x="2713487" y="1652588"/>
                  <a:pt x="1110906" y="1457325"/>
                  <a:pt x="529881" y="1671637"/>
                </a:cubicBezTo>
                <a:cubicBezTo>
                  <a:pt x="-51144" y="1885949"/>
                  <a:pt x="-17807" y="2328862"/>
                  <a:pt x="15531" y="2771775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9CA7AFEC-F438-5D4F-8CF8-44CFD5CB2A4F}"/>
              </a:ext>
            </a:extLst>
          </p:cNvPr>
          <p:cNvCxnSpPr/>
          <p:nvPr/>
        </p:nvCxnSpPr>
        <p:spPr>
          <a:xfrm>
            <a:off x="7543800" y="634596"/>
            <a:ext cx="0" cy="2161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>
            <a:extLst>
              <a:ext uri="{FF2B5EF4-FFF2-40B4-BE49-F238E27FC236}">
                <a16:creationId xmlns:a16="http://schemas.microsoft.com/office/drawing/2014/main" id="{8C34A22E-705C-184C-A33D-F1EDEE45DDC7}"/>
              </a:ext>
            </a:extLst>
          </p:cNvPr>
          <p:cNvCxnSpPr/>
          <p:nvPr/>
        </p:nvCxnSpPr>
        <p:spPr>
          <a:xfrm>
            <a:off x="7862405" y="634596"/>
            <a:ext cx="0" cy="2161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>
            <a:extLst>
              <a:ext uri="{FF2B5EF4-FFF2-40B4-BE49-F238E27FC236}">
                <a16:creationId xmlns:a16="http://schemas.microsoft.com/office/drawing/2014/main" id="{6DD79A73-F885-4342-B499-BF3C565B308C}"/>
              </a:ext>
            </a:extLst>
          </p:cNvPr>
          <p:cNvCxnSpPr/>
          <p:nvPr/>
        </p:nvCxnSpPr>
        <p:spPr>
          <a:xfrm>
            <a:off x="9199675" y="638358"/>
            <a:ext cx="0" cy="2161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>
            <a:extLst>
              <a:ext uri="{FF2B5EF4-FFF2-40B4-BE49-F238E27FC236}">
                <a16:creationId xmlns:a16="http://schemas.microsoft.com/office/drawing/2014/main" id="{F1662FE0-BFF1-464A-9D4B-513BBB194C62}"/>
              </a:ext>
            </a:extLst>
          </p:cNvPr>
          <p:cNvCxnSpPr/>
          <p:nvPr/>
        </p:nvCxnSpPr>
        <p:spPr>
          <a:xfrm>
            <a:off x="8418663" y="1558114"/>
            <a:ext cx="0" cy="216125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接點 108">
            <a:extLst>
              <a:ext uri="{FF2B5EF4-FFF2-40B4-BE49-F238E27FC236}">
                <a16:creationId xmlns:a16="http://schemas.microsoft.com/office/drawing/2014/main" id="{F42CFE97-1303-F641-A02B-75CDCFB078E4}"/>
              </a:ext>
            </a:extLst>
          </p:cNvPr>
          <p:cNvCxnSpPr/>
          <p:nvPr/>
        </p:nvCxnSpPr>
        <p:spPr>
          <a:xfrm>
            <a:off x="9070166" y="728848"/>
            <a:ext cx="0" cy="216125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413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手繪多邊形 85">
            <a:extLst>
              <a:ext uri="{FF2B5EF4-FFF2-40B4-BE49-F238E27FC236}">
                <a16:creationId xmlns:a16="http://schemas.microsoft.com/office/drawing/2014/main" id="{CF793C96-6A88-CB48-8D51-D0B00F9976D8}"/>
              </a:ext>
            </a:extLst>
          </p:cNvPr>
          <p:cNvSpPr/>
          <p:nvPr/>
        </p:nvSpPr>
        <p:spPr>
          <a:xfrm>
            <a:off x="6322003" y="5563250"/>
            <a:ext cx="2297023" cy="328904"/>
          </a:xfrm>
          <a:custGeom>
            <a:avLst/>
            <a:gdLst>
              <a:gd name="connsiteX0" fmla="*/ 0 w 2271713"/>
              <a:gd name="connsiteY0" fmla="*/ 0 h 385763"/>
              <a:gd name="connsiteX1" fmla="*/ 1085850 w 2271713"/>
              <a:gd name="connsiteY1" fmla="*/ 100013 h 385763"/>
              <a:gd name="connsiteX2" fmla="*/ 2271713 w 2271713"/>
              <a:gd name="connsiteY2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713" h="385763">
                <a:moveTo>
                  <a:pt x="0" y="0"/>
                </a:moveTo>
                <a:cubicBezTo>
                  <a:pt x="353615" y="17859"/>
                  <a:pt x="707231" y="35719"/>
                  <a:pt x="1085850" y="100013"/>
                </a:cubicBezTo>
                <a:cubicBezTo>
                  <a:pt x="1464469" y="164307"/>
                  <a:pt x="1868091" y="275035"/>
                  <a:pt x="2271713" y="385763"/>
                </a:cubicBezTo>
              </a:path>
            </a:pathLst>
          </a:cu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6F2C250-0A41-FF42-8E15-A6DF9832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4963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Cross correlation Measurement 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40A513-4612-8A48-9765-FB94F27D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4850"/>
            <a:ext cx="10515600" cy="4351338"/>
          </a:xfrm>
        </p:spPr>
        <p:txBody>
          <a:bodyPr>
            <a:normAutofit/>
          </a:bodyPr>
          <a:lstStyle/>
          <a:p>
            <a:r>
              <a:rPr lang="de-DE" altLang="zh-TW" dirty="0" err="1"/>
              <a:t>Cauchy</a:t>
            </a:r>
            <a:r>
              <a:rPr lang="de-DE" altLang="zh-TW" dirty="0"/>
              <a:t>–Schwarz </a:t>
            </a:r>
            <a:r>
              <a:rPr lang="de-DE" altLang="zh-TW" dirty="0" err="1"/>
              <a:t>inequality</a:t>
            </a:r>
            <a:endParaRPr lang="zh-TW" altLang="en-US" dirty="0"/>
          </a:p>
          <a:p>
            <a:pPr marL="0" indent="0">
              <a:buNone/>
            </a:pPr>
            <a:endParaRPr kumimoji="1" lang="en-US" altLang="zh-TW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kumimoji="1" lang="en-US" altLang="zh-TW" i="1" dirty="0">
              <a:latin typeface="Cambria Math" panose="02040503050406030204" pitchFamily="18" charset="0"/>
            </a:endParaRPr>
          </a:p>
          <a:p>
            <a:endParaRPr kumimoji="1" lang="en-US" altLang="zh-TW" b="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kumimoji="1" lang="zh-TW" altLang="en-US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6B80C342-9BCC-254A-BE1F-8D92421050BC}"/>
              </a:ext>
            </a:extLst>
          </p:cNvPr>
          <p:cNvGrpSpPr/>
          <p:nvPr/>
        </p:nvGrpSpPr>
        <p:grpSpPr>
          <a:xfrm>
            <a:off x="9414596" y="28543"/>
            <a:ext cx="1558204" cy="1400974"/>
            <a:chOff x="9744340" y="3985415"/>
            <a:chExt cx="1104877" cy="140097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C7CBE15-9FFE-8945-9BF4-245BF08AD73F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539300F9-8610-2A4B-8998-88DAB41D2491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F029F3A3-0B98-4C4B-915B-E5B2BBB75098}"/>
              </a:ext>
            </a:extLst>
          </p:cNvPr>
          <p:cNvGrpSpPr/>
          <p:nvPr/>
        </p:nvGrpSpPr>
        <p:grpSpPr>
          <a:xfrm flipH="1">
            <a:off x="9955872" y="0"/>
            <a:ext cx="1399685" cy="1400974"/>
            <a:chOff x="9744340" y="3985415"/>
            <a:chExt cx="1104877" cy="1400974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EEC5ED5-CBBF-9143-A8D8-13322BACE37D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266D1E89-8C42-D342-969F-94C71D663CEB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26" name="立方體 25">
            <a:extLst>
              <a:ext uri="{FF2B5EF4-FFF2-40B4-BE49-F238E27FC236}">
                <a16:creationId xmlns:a16="http://schemas.microsoft.com/office/drawing/2014/main" id="{07D80D88-3F3C-5B41-A1E7-498B24695178}"/>
              </a:ext>
            </a:extLst>
          </p:cNvPr>
          <p:cNvSpPr/>
          <p:nvPr/>
        </p:nvSpPr>
        <p:spPr>
          <a:xfrm>
            <a:off x="9648912" y="539825"/>
            <a:ext cx="1188529" cy="62179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27" name="直線箭頭接點 26">
            <a:extLst>
              <a:ext uri="{FF2B5EF4-FFF2-40B4-BE49-F238E27FC236}">
                <a16:creationId xmlns:a16="http://schemas.microsoft.com/office/drawing/2014/main" id="{489C233A-6A66-D14B-BD0B-D02808D98A31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8750558" y="928445"/>
            <a:ext cx="89835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A0A08F41-525E-4E47-A919-EF09382517A0}"/>
              </a:ext>
            </a:extLst>
          </p:cNvPr>
          <p:cNvCxnSpPr>
            <a:cxnSpLocks/>
          </p:cNvCxnSpPr>
          <p:nvPr/>
        </p:nvCxnSpPr>
        <p:spPr>
          <a:xfrm flipH="1">
            <a:off x="8750438" y="850721"/>
            <a:ext cx="898474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平行四邊形 28">
            <a:extLst>
              <a:ext uri="{FF2B5EF4-FFF2-40B4-BE49-F238E27FC236}">
                <a16:creationId xmlns:a16="http://schemas.microsoft.com/office/drawing/2014/main" id="{D2662DD0-E2C5-874D-B013-7A4B060A12B1}"/>
              </a:ext>
            </a:extLst>
          </p:cNvPr>
          <p:cNvSpPr/>
          <p:nvPr/>
        </p:nvSpPr>
        <p:spPr>
          <a:xfrm rot="10053488">
            <a:off x="8396488" y="647931"/>
            <a:ext cx="708141" cy="561029"/>
          </a:xfrm>
          <a:prstGeom prst="parallelogram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0" name="直線箭頭接點 29">
            <a:extLst>
              <a:ext uri="{FF2B5EF4-FFF2-40B4-BE49-F238E27FC236}">
                <a16:creationId xmlns:a16="http://schemas.microsoft.com/office/drawing/2014/main" id="{478D4811-8463-6041-97FE-5DA02C9DA4C7}"/>
              </a:ext>
            </a:extLst>
          </p:cNvPr>
          <p:cNvCxnSpPr>
            <a:cxnSpLocks/>
          </p:cNvCxnSpPr>
          <p:nvPr/>
        </p:nvCxnSpPr>
        <p:spPr>
          <a:xfrm flipH="1">
            <a:off x="8289634" y="928445"/>
            <a:ext cx="475093" cy="117164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箭頭接點 30">
            <a:extLst>
              <a:ext uri="{FF2B5EF4-FFF2-40B4-BE49-F238E27FC236}">
                <a16:creationId xmlns:a16="http://schemas.microsoft.com/office/drawing/2014/main" id="{C1C827C6-47EC-F447-8A88-DD7148C12E5D}"/>
              </a:ext>
            </a:extLst>
          </p:cNvPr>
          <p:cNvCxnSpPr>
            <a:cxnSpLocks/>
            <a:endCxn id="55" idx="3"/>
          </p:cNvCxnSpPr>
          <p:nvPr/>
        </p:nvCxnSpPr>
        <p:spPr>
          <a:xfrm flipH="1" flipV="1">
            <a:off x="6475085" y="813176"/>
            <a:ext cx="2002254" cy="14302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B180845-1B7A-0B4A-B627-DE2EF49E25FE}"/>
              </a:ext>
            </a:extLst>
          </p:cNvPr>
          <p:cNvSpPr txBox="1"/>
          <p:nvPr/>
        </p:nvSpPr>
        <p:spPr>
          <a:xfrm>
            <a:off x="8349082" y="28955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PBS</a:t>
            </a:r>
            <a:endParaRPr kumimoji="1"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DB90F63-9C13-1B47-A53A-010CBF212183}"/>
              </a:ext>
            </a:extLst>
          </p:cNvPr>
          <p:cNvSpPr txBox="1"/>
          <p:nvPr/>
        </p:nvSpPr>
        <p:spPr>
          <a:xfrm>
            <a:off x="10268932" y="205044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crystals</a:t>
            </a:r>
            <a:endParaRPr kumimoji="1" lang="zh-TW" altLang="en-US" dirty="0"/>
          </a:p>
        </p:txBody>
      </p:sp>
      <p:cxnSp>
        <p:nvCxnSpPr>
          <p:cNvPr id="34" name="直線箭頭接點 33">
            <a:extLst>
              <a:ext uri="{FF2B5EF4-FFF2-40B4-BE49-F238E27FC236}">
                <a16:creationId xmlns:a16="http://schemas.microsoft.com/office/drawing/2014/main" id="{D8DDE578-1D3B-C643-A596-31840F9E37C7}"/>
              </a:ext>
            </a:extLst>
          </p:cNvPr>
          <p:cNvCxnSpPr>
            <a:cxnSpLocks/>
          </p:cNvCxnSpPr>
          <p:nvPr/>
        </p:nvCxnSpPr>
        <p:spPr>
          <a:xfrm flipV="1">
            <a:off x="8548782" y="1250079"/>
            <a:ext cx="0" cy="42550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箭頭接點 34">
            <a:extLst>
              <a:ext uri="{FF2B5EF4-FFF2-40B4-BE49-F238E27FC236}">
                <a16:creationId xmlns:a16="http://schemas.microsoft.com/office/drawing/2014/main" id="{4A8279C3-A8F7-2E4B-96DC-6ED94D2BD669}"/>
              </a:ext>
            </a:extLst>
          </p:cNvPr>
          <p:cNvCxnSpPr>
            <a:cxnSpLocks/>
          </p:cNvCxnSpPr>
          <p:nvPr/>
        </p:nvCxnSpPr>
        <p:spPr>
          <a:xfrm flipV="1">
            <a:off x="8028102" y="673769"/>
            <a:ext cx="360125" cy="326285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DDE82BC-D2B7-4449-87BA-50D0B7F9BC16}"/>
              </a:ext>
            </a:extLst>
          </p:cNvPr>
          <p:cNvSpPr txBox="1"/>
          <p:nvPr/>
        </p:nvSpPr>
        <p:spPr>
          <a:xfrm>
            <a:off x="8349636" y="1805386"/>
            <a:ext cx="612668" cy="369332"/>
          </a:xfrm>
          <a:prstGeom prst="rect">
            <a:avLst/>
          </a:prstGeom>
          <a:noFill/>
          <a:ln w="2540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Idler</a:t>
            </a:r>
            <a:endParaRPr kumimoji="1" lang="zh-TW" altLang="en-US" dirty="0"/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6FFF43FD-E8E8-8C4E-860C-7F1E7987D2A6}"/>
              </a:ext>
            </a:extLst>
          </p:cNvPr>
          <p:cNvSpPr/>
          <p:nvPr/>
        </p:nvSpPr>
        <p:spPr>
          <a:xfrm>
            <a:off x="7881455" y="2092062"/>
            <a:ext cx="599809" cy="57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E761F7FA-1DE1-DE48-BF51-20F5E617F730}"/>
              </a:ext>
            </a:extLst>
          </p:cNvPr>
          <p:cNvSpPr/>
          <p:nvPr/>
        </p:nvSpPr>
        <p:spPr>
          <a:xfrm>
            <a:off x="7908147" y="2188655"/>
            <a:ext cx="493200" cy="42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9" name="曲線接點 38">
            <a:extLst>
              <a:ext uri="{FF2B5EF4-FFF2-40B4-BE49-F238E27FC236}">
                <a16:creationId xmlns:a16="http://schemas.microsoft.com/office/drawing/2014/main" id="{6A5F0511-8004-344E-AAF1-2AB3DBE708C5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8103799" y="2433522"/>
            <a:ext cx="1364871" cy="362922"/>
          </a:xfrm>
          <a:prstGeom prst="curved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立方體 39">
            <a:extLst>
              <a:ext uri="{FF2B5EF4-FFF2-40B4-BE49-F238E27FC236}">
                <a16:creationId xmlns:a16="http://schemas.microsoft.com/office/drawing/2014/main" id="{D1363201-9996-2940-BFA3-128998426A2C}"/>
              </a:ext>
            </a:extLst>
          </p:cNvPr>
          <p:cNvSpPr/>
          <p:nvPr/>
        </p:nvSpPr>
        <p:spPr>
          <a:xfrm>
            <a:off x="9468670" y="2446090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33084121-D58C-0042-9DAF-5EE353631852}"/>
              </a:ext>
            </a:extLst>
          </p:cNvPr>
          <p:cNvSpPr/>
          <p:nvPr/>
        </p:nvSpPr>
        <p:spPr>
          <a:xfrm>
            <a:off x="6332210" y="520264"/>
            <a:ext cx="142875" cy="5858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059C0BF-E487-8443-82C7-BB184999B215}"/>
              </a:ext>
            </a:extLst>
          </p:cNvPr>
          <p:cNvSpPr/>
          <p:nvPr/>
        </p:nvSpPr>
        <p:spPr>
          <a:xfrm>
            <a:off x="6189335" y="634596"/>
            <a:ext cx="1428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7" name="手繪多邊形 56">
            <a:extLst>
              <a:ext uri="{FF2B5EF4-FFF2-40B4-BE49-F238E27FC236}">
                <a16:creationId xmlns:a16="http://schemas.microsoft.com/office/drawing/2014/main" id="{4473FA6D-D493-1A4B-A760-FE67A2AF8E07}"/>
              </a:ext>
            </a:extLst>
          </p:cNvPr>
          <p:cNvSpPr/>
          <p:nvPr/>
        </p:nvSpPr>
        <p:spPr>
          <a:xfrm>
            <a:off x="3701626" y="813177"/>
            <a:ext cx="2511465" cy="1792238"/>
          </a:xfrm>
          <a:custGeom>
            <a:avLst/>
            <a:gdLst>
              <a:gd name="connsiteX0" fmla="*/ 944177 w 944177"/>
              <a:gd name="connsiteY0" fmla="*/ 0 h 1685925"/>
              <a:gd name="connsiteX1" fmla="*/ 1202 w 944177"/>
              <a:gd name="connsiteY1" fmla="*/ 1071563 h 1685925"/>
              <a:gd name="connsiteX2" fmla="*/ 787015 w 944177"/>
              <a:gd name="connsiteY2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177" h="1685925">
                <a:moveTo>
                  <a:pt x="944177" y="0"/>
                </a:moveTo>
                <a:cubicBezTo>
                  <a:pt x="485786" y="395288"/>
                  <a:pt x="27396" y="790576"/>
                  <a:pt x="1202" y="1071563"/>
                </a:cubicBezTo>
                <a:cubicBezTo>
                  <a:pt x="-24992" y="1352550"/>
                  <a:pt x="381011" y="1519237"/>
                  <a:pt x="787015" y="16859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8" name="立方體 57">
            <a:extLst>
              <a:ext uri="{FF2B5EF4-FFF2-40B4-BE49-F238E27FC236}">
                <a16:creationId xmlns:a16="http://schemas.microsoft.com/office/drawing/2014/main" id="{CD11918C-9ECA-1E41-97C0-973334EEDA57}"/>
              </a:ext>
            </a:extLst>
          </p:cNvPr>
          <p:cNvSpPr/>
          <p:nvPr/>
        </p:nvSpPr>
        <p:spPr>
          <a:xfrm>
            <a:off x="4530911" y="2334026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7CD0D6B6-DC90-6748-B589-D7DEC920A1FC}"/>
              </a:ext>
            </a:extLst>
          </p:cNvPr>
          <p:cNvSpPr txBox="1"/>
          <p:nvPr/>
        </p:nvSpPr>
        <p:spPr>
          <a:xfrm>
            <a:off x="4004308" y="223608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3E847287-0A0A-284E-B995-263579FE61E5}"/>
              </a:ext>
            </a:extLst>
          </p:cNvPr>
          <p:cNvSpPr txBox="1"/>
          <p:nvPr/>
        </p:nvSpPr>
        <p:spPr>
          <a:xfrm>
            <a:off x="7715775" y="91041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Signal</a:t>
            </a:r>
            <a:endParaRPr kumimoji="1" lang="zh-TW" altLang="en-US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5326003F-6274-CB46-867A-97091A93A243}"/>
              </a:ext>
            </a:extLst>
          </p:cNvPr>
          <p:cNvSpPr txBox="1"/>
          <p:nvPr/>
        </p:nvSpPr>
        <p:spPr>
          <a:xfrm>
            <a:off x="9070166" y="272637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</a:t>
            </a:r>
            <a:endParaRPr kumimoji="1" lang="zh-TW" altLang="en-US" dirty="0"/>
          </a:p>
        </p:txBody>
      </p:sp>
      <p:sp>
        <p:nvSpPr>
          <p:cNvPr id="74" name="圓角矩形 73">
            <a:extLst>
              <a:ext uri="{FF2B5EF4-FFF2-40B4-BE49-F238E27FC236}">
                <a16:creationId xmlns:a16="http://schemas.microsoft.com/office/drawing/2014/main" id="{2C534D1A-8528-3A46-9CB8-2330D6800386}"/>
              </a:ext>
            </a:extLst>
          </p:cNvPr>
          <p:cNvSpPr/>
          <p:nvPr/>
        </p:nvSpPr>
        <p:spPr>
          <a:xfrm>
            <a:off x="8522973" y="5371231"/>
            <a:ext cx="1209736" cy="695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5" name="圓角矩形 74">
            <a:extLst>
              <a:ext uri="{FF2B5EF4-FFF2-40B4-BE49-F238E27FC236}">
                <a16:creationId xmlns:a16="http://schemas.microsoft.com/office/drawing/2014/main" id="{13CE7308-08DB-3D4E-A403-0F5A044B95F8}"/>
              </a:ext>
            </a:extLst>
          </p:cNvPr>
          <p:cNvSpPr/>
          <p:nvPr/>
        </p:nvSpPr>
        <p:spPr>
          <a:xfrm>
            <a:off x="8604214" y="5425223"/>
            <a:ext cx="1044697" cy="535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6" name="直線箭頭接點 75">
            <a:extLst>
              <a:ext uri="{FF2B5EF4-FFF2-40B4-BE49-F238E27FC236}">
                <a16:creationId xmlns:a16="http://schemas.microsoft.com/office/drawing/2014/main" id="{51BC89DF-5612-E74D-8748-5ABE570CFFED}"/>
              </a:ext>
            </a:extLst>
          </p:cNvPr>
          <p:cNvCxnSpPr>
            <a:cxnSpLocks/>
          </p:cNvCxnSpPr>
          <p:nvPr/>
        </p:nvCxnSpPr>
        <p:spPr>
          <a:xfrm>
            <a:off x="8671998" y="5901384"/>
            <a:ext cx="778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B2F93233-2FDD-2341-80A5-06123A98F989}"/>
              </a:ext>
            </a:extLst>
          </p:cNvPr>
          <p:cNvCxnSpPr>
            <a:cxnSpLocks/>
          </p:cNvCxnSpPr>
          <p:nvPr/>
        </p:nvCxnSpPr>
        <p:spPr>
          <a:xfrm>
            <a:off x="8904997" y="5482375"/>
            <a:ext cx="0" cy="42888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圓角矩形 77">
            <a:extLst>
              <a:ext uri="{FF2B5EF4-FFF2-40B4-BE49-F238E27FC236}">
                <a16:creationId xmlns:a16="http://schemas.microsoft.com/office/drawing/2014/main" id="{92ED70D6-C196-6C40-B4FB-E5193AD1DB09}"/>
              </a:ext>
            </a:extLst>
          </p:cNvPr>
          <p:cNvSpPr/>
          <p:nvPr/>
        </p:nvSpPr>
        <p:spPr>
          <a:xfrm>
            <a:off x="5746376" y="5386700"/>
            <a:ext cx="728707" cy="5556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&amp;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9D9DF480-2ACE-BE49-8BAC-D0DB0D6759A3}"/>
                  </a:ext>
                </a:extLst>
              </p:cNvPr>
              <p:cNvSpPr/>
              <p:nvPr/>
            </p:nvSpPr>
            <p:spPr>
              <a:xfrm>
                <a:off x="8821498" y="5432675"/>
                <a:ext cx="829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9D9DF480-2ACE-BE49-8BAC-D0DB0D675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498" y="5432675"/>
                <a:ext cx="829458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015A6AB9-A719-D144-9ADA-51595541D69B}"/>
              </a:ext>
            </a:extLst>
          </p:cNvPr>
          <p:cNvSpPr txBox="1"/>
          <p:nvPr/>
        </p:nvSpPr>
        <p:spPr>
          <a:xfrm>
            <a:off x="39476" y="6224990"/>
            <a:ext cx="11234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altLang="zh-TW" sz="1200" dirty="0" err="1"/>
              <a:t>Kuzmich</a:t>
            </a:r>
            <a:r>
              <a:rPr lang="de-DE" altLang="zh-TW" sz="1200" dirty="0"/>
              <a:t>, A., Bowen, W., </a:t>
            </a:r>
            <a:r>
              <a:rPr lang="de-DE" altLang="zh-TW" sz="1200" dirty="0" err="1"/>
              <a:t>Boozer</a:t>
            </a:r>
            <a:r>
              <a:rPr lang="de-DE" altLang="zh-TW" sz="1200" dirty="0"/>
              <a:t>, A. </a:t>
            </a:r>
            <a:r>
              <a:rPr lang="de-DE" altLang="zh-TW" sz="1200" i="1" dirty="0"/>
              <a:t>et al.</a:t>
            </a:r>
            <a:r>
              <a:rPr lang="de-DE" altLang="zh-TW" sz="1200" dirty="0"/>
              <a:t> Generation </a:t>
            </a:r>
            <a:r>
              <a:rPr lang="de-DE" altLang="zh-TW" sz="1200" dirty="0" err="1"/>
              <a:t>of</a:t>
            </a:r>
            <a:r>
              <a:rPr lang="de-DE" altLang="zh-TW" sz="1200" dirty="0"/>
              <a:t> </a:t>
            </a:r>
            <a:r>
              <a:rPr lang="de-DE" altLang="zh-TW" sz="1200" dirty="0" err="1"/>
              <a:t>nonclassical</a:t>
            </a:r>
            <a:r>
              <a:rPr lang="de-DE" altLang="zh-TW" sz="1200" dirty="0"/>
              <a:t> </a:t>
            </a:r>
            <a:r>
              <a:rPr lang="de-DE" altLang="zh-TW" sz="1200" dirty="0" err="1"/>
              <a:t>photon</a:t>
            </a:r>
            <a:r>
              <a:rPr lang="de-DE" altLang="zh-TW" sz="1200" dirty="0"/>
              <a:t> </a:t>
            </a:r>
            <a:r>
              <a:rPr lang="de-DE" altLang="zh-TW" sz="1200" dirty="0" err="1"/>
              <a:t>pairs</a:t>
            </a:r>
            <a:r>
              <a:rPr lang="de-DE" altLang="zh-TW" sz="1200" dirty="0"/>
              <a:t> </a:t>
            </a:r>
            <a:r>
              <a:rPr lang="de-DE" altLang="zh-TW" sz="1200" dirty="0" err="1"/>
              <a:t>for</a:t>
            </a:r>
            <a:r>
              <a:rPr lang="de-DE" altLang="zh-TW" sz="1200" dirty="0"/>
              <a:t> </a:t>
            </a:r>
            <a:r>
              <a:rPr lang="de-DE" altLang="zh-TW" sz="1200" dirty="0" err="1"/>
              <a:t>scalable</a:t>
            </a:r>
            <a:r>
              <a:rPr lang="de-DE" altLang="zh-TW" sz="1200" dirty="0"/>
              <a:t> </a:t>
            </a:r>
            <a:r>
              <a:rPr lang="de-DE" altLang="zh-TW" sz="1200" dirty="0" err="1"/>
              <a:t>quantum</a:t>
            </a:r>
            <a:r>
              <a:rPr lang="de-DE" altLang="zh-TW" sz="1200" dirty="0"/>
              <a:t> </a:t>
            </a:r>
            <a:r>
              <a:rPr lang="de-DE" altLang="zh-TW" sz="1200" dirty="0" err="1"/>
              <a:t>communication</a:t>
            </a:r>
            <a:r>
              <a:rPr lang="de-DE" altLang="zh-TW" sz="1200" dirty="0"/>
              <a:t> </a:t>
            </a:r>
            <a:r>
              <a:rPr lang="de-DE" altLang="zh-TW" sz="1200" dirty="0" err="1"/>
              <a:t>with</a:t>
            </a:r>
            <a:r>
              <a:rPr lang="de-DE" altLang="zh-TW" sz="1200" dirty="0"/>
              <a:t> </a:t>
            </a:r>
            <a:r>
              <a:rPr lang="de-DE" altLang="zh-TW" sz="1200" dirty="0" err="1"/>
              <a:t>atomic</a:t>
            </a:r>
            <a:r>
              <a:rPr lang="de-DE" altLang="zh-TW" sz="1200" dirty="0"/>
              <a:t> </a:t>
            </a:r>
            <a:r>
              <a:rPr lang="de-DE" altLang="zh-TW" sz="1200" dirty="0" err="1"/>
              <a:t>ensembles</a:t>
            </a:r>
            <a:r>
              <a:rPr lang="de-DE" altLang="zh-TW" sz="1200" dirty="0"/>
              <a:t>. </a:t>
            </a:r>
            <a:r>
              <a:rPr lang="de-DE" altLang="zh-TW" sz="1200" i="1" dirty="0"/>
              <a:t>Nature</a:t>
            </a:r>
            <a:r>
              <a:rPr lang="de-DE" altLang="zh-TW" sz="1200" dirty="0"/>
              <a:t> </a:t>
            </a:r>
            <a:r>
              <a:rPr lang="de-DE" altLang="zh-TW" sz="1200" b="1" dirty="0"/>
              <a:t>423, </a:t>
            </a:r>
            <a:r>
              <a:rPr lang="de-DE" altLang="zh-TW" sz="1200" dirty="0"/>
              <a:t>731–734 (2003)</a:t>
            </a:r>
          </a:p>
          <a:p>
            <a:pPr marL="342900" indent="-342900">
              <a:buAutoNum type="arabicPeriod"/>
            </a:pPr>
            <a:r>
              <a:rPr lang="de-DE" altLang="zh-TW" sz="1200" dirty="0"/>
              <a:t>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A 79, 035801 (2009)</a:t>
            </a:r>
          </a:p>
          <a:p>
            <a:pPr marL="342900" indent="-342900">
              <a:buFontTx/>
              <a:buAutoNum type="arabicPeriod"/>
            </a:pPr>
            <a:r>
              <a:rPr lang="de-DE" altLang="zh-TW" sz="1200" dirty="0"/>
              <a:t>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A </a:t>
            </a:r>
            <a:r>
              <a:rPr lang="en-US" altLang="zh-TW" sz="1200" dirty="0"/>
              <a:t>81, 037801 (2010)</a:t>
            </a:r>
            <a:endParaRPr lang="de-DE" altLang="zh-TW" sz="1200" dirty="0"/>
          </a:p>
        </p:txBody>
      </p:sp>
      <p:sp>
        <p:nvSpPr>
          <p:cNvPr id="5" name="手繪多邊形 4">
            <a:extLst>
              <a:ext uri="{FF2B5EF4-FFF2-40B4-BE49-F238E27FC236}">
                <a16:creationId xmlns:a16="http://schemas.microsoft.com/office/drawing/2014/main" id="{6A08E30C-6EF0-B340-AC4B-0618739C4B9A}"/>
              </a:ext>
            </a:extLst>
          </p:cNvPr>
          <p:cNvSpPr/>
          <p:nvPr/>
        </p:nvSpPr>
        <p:spPr>
          <a:xfrm>
            <a:off x="5538361" y="2528888"/>
            <a:ext cx="763348" cy="2971800"/>
          </a:xfrm>
          <a:custGeom>
            <a:avLst/>
            <a:gdLst>
              <a:gd name="connsiteX0" fmla="*/ 433814 w 763348"/>
              <a:gd name="connsiteY0" fmla="*/ 0 h 2971800"/>
              <a:gd name="connsiteX1" fmla="*/ 748139 w 763348"/>
              <a:gd name="connsiteY1" fmla="*/ 1443037 h 2971800"/>
              <a:gd name="connsiteX2" fmla="*/ 5189 w 763348"/>
              <a:gd name="connsiteY2" fmla="*/ 2300287 h 2971800"/>
              <a:gd name="connsiteX3" fmla="*/ 476677 w 76334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348" h="2971800">
                <a:moveTo>
                  <a:pt x="433814" y="0"/>
                </a:moveTo>
                <a:cubicBezTo>
                  <a:pt x="626695" y="529828"/>
                  <a:pt x="819576" y="1059656"/>
                  <a:pt x="748139" y="1443037"/>
                </a:cubicBezTo>
                <a:cubicBezTo>
                  <a:pt x="676702" y="1826418"/>
                  <a:pt x="50433" y="2045493"/>
                  <a:pt x="5189" y="2300287"/>
                </a:cubicBezTo>
                <a:cubicBezTo>
                  <a:pt x="-40055" y="2555081"/>
                  <a:pt x="218311" y="2763440"/>
                  <a:pt x="476677" y="297180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手繪多邊形 5">
            <a:extLst>
              <a:ext uri="{FF2B5EF4-FFF2-40B4-BE49-F238E27FC236}">
                <a16:creationId xmlns:a16="http://schemas.microsoft.com/office/drawing/2014/main" id="{D229A5F2-6A2D-A644-9B43-048CBE61ADE4}"/>
              </a:ext>
            </a:extLst>
          </p:cNvPr>
          <p:cNvSpPr/>
          <p:nvPr/>
        </p:nvSpPr>
        <p:spPr>
          <a:xfrm>
            <a:off x="6199532" y="2700338"/>
            <a:ext cx="5309350" cy="2771775"/>
          </a:xfrm>
          <a:custGeom>
            <a:avLst/>
            <a:gdLst>
              <a:gd name="connsiteX0" fmla="*/ 4658968 w 5309350"/>
              <a:gd name="connsiteY0" fmla="*/ 0 h 2771775"/>
              <a:gd name="connsiteX1" fmla="*/ 5259043 w 5309350"/>
              <a:gd name="connsiteY1" fmla="*/ 671512 h 2771775"/>
              <a:gd name="connsiteX2" fmla="*/ 3501681 w 5309350"/>
              <a:gd name="connsiteY2" fmla="*/ 1485900 h 2771775"/>
              <a:gd name="connsiteX3" fmla="*/ 529881 w 5309350"/>
              <a:gd name="connsiteY3" fmla="*/ 1671637 h 2771775"/>
              <a:gd name="connsiteX4" fmla="*/ 15531 w 5309350"/>
              <a:gd name="connsiteY4" fmla="*/ 2771775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9350" h="2771775">
                <a:moveTo>
                  <a:pt x="4658968" y="0"/>
                </a:moveTo>
                <a:cubicBezTo>
                  <a:pt x="5055446" y="211931"/>
                  <a:pt x="5451924" y="423862"/>
                  <a:pt x="5259043" y="671512"/>
                </a:cubicBezTo>
                <a:cubicBezTo>
                  <a:pt x="5066162" y="919162"/>
                  <a:pt x="4289875" y="1319213"/>
                  <a:pt x="3501681" y="1485900"/>
                </a:cubicBezTo>
                <a:cubicBezTo>
                  <a:pt x="2713487" y="1652588"/>
                  <a:pt x="1110906" y="1457325"/>
                  <a:pt x="529881" y="1671637"/>
                </a:cubicBezTo>
                <a:cubicBezTo>
                  <a:pt x="-51144" y="1885949"/>
                  <a:pt x="-17807" y="2328862"/>
                  <a:pt x="15531" y="2771775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9DA6A2C3-9021-EC47-9A70-80D0A4068534}"/>
                  </a:ext>
                </a:extLst>
              </p:cNvPr>
              <p:cNvSpPr txBox="1"/>
              <p:nvPr/>
            </p:nvSpPr>
            <p:spPr>
              <a:xfrm>
                <a:off x="255284" y="1126244"/>
                <a:ext cx="3671887" cy="389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𝑠𝑖</m:t>
                          </m:r>
                        </m:sub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𝛿𝜏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9DA6A2C3-9021-EC47-9A70-80D0A4068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84" y="1126244"/>
                <a:ext cx="3671887" cy="389337"/>
              </a:xfrm>
              <a:prstGeom prst="rect">
                <a:avLst/>
              </a:prstGeom>
              <a:blipFill>
                <a:blip r:embed="rId4"/>
                <a:stretch>
                  <a:fillRect t="-3226" b="-354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9CA7AFEC-F438-5D4F-8CF8-44CFD5CB2A4F}"/>
              </a:ext>
            </a:extLst>
          </p:cNvPr>
          <p:cNvCxnSpPr/>
          <p:nvPr/>
        </p:nvCxnSpPr>
        <p:spPr>
          <a:xfrm>
            <a:off x="7543800" y="634596"/>
            <a:ext cx="0" cy="2161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>
            <a:extLst>
              <a:ext uri="{FF2B5EF4-FFF2-40B4-BE49-F238E27FC236}">
                <a16:creationId xmlns:a16="http://schemas.microsoft.com/office/drawing/2014/main" id="{8C34A22E-705C-184C-A33D-F1EDEE45DDC7}"/>
              </a:ext>
            </a:extLst>
          </p:cNvPr>
          <p:cNvCxnSpPr/>
          <p:nvPr/>
        </p:nvCxnSpPr>
        <p:spPr>
          <a:xfrm>
            <a:off x="7862405" y="634596"/>
            <a:ext cx="0" cy="2161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>
            <a:extLst>
              <a:ext uri="{FF2B5EF4-FFF2-40B4-BE49-F238E27FC236}">
                <a16:creationId xmlns:a16="http://schemas.microsoft.com/office/drawing/2014/main" id="{6DD79A73-F885-4342-B499-BF3C565B308C}"/>
              </a:ext>
            </a:extLst>
          </p:cNvPr>
          <p:cNvCxnSpPr/>
          <p:nvPr/>
        </p:nvCxnSpPr>
        <p:spPr>
          <a:xfrm>
            <a:off x="9199675" y="638358"/>
            <a:ext cx="0" cy="2161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>
            <a:extLst>
              <a:ext uri="{FF2B5EF4-FFF2-40B4-BE49-F238E27FC236}">
                <a16:creationId xmlns:a16="http://schemas.microsoft.com/office/drawing/2014/main" id="{F1662FE0-BFF1-464A-9D4B-513BBB194C62}"/>
              </a:ext>
            </a:extLst>
          </p:cNvPr>
          <p:cNvCxnSpPr/>
          <p:nvPr/>
        </p:nvCxnSpPr>
        <p:spPr>
          <a:xfrm>
            <a:off x="8418663" y="1558114"/>
            <a:ext cx="0" cy="216125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接點 108">
            <a:extLst>
              <a:ext uri="{FF2B5EF4-FFF2-40B4-BE49-F238E27FC236}">
                <a16:creationId xmlns:a16="http://schemas.microsoft.com/office/drawing/2014/main" id="{F42CFE97-1303-F641-A02B-75CDCFB078E4}"/>
              </a:ext>
            </a:extLst>
          </p:cNvPr>
          <p:cNvCxnSpPr/>
          <p:nvPr/>
        </p:nvCxnSpPr>
        <p:spPr>
          <a:xfrm>
            <a:off x="9070166" y="728848"/>
            <a:ext cx="0" cy="216125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0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0D0290-FCC1-FC4E-B50D-07D80ADC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7279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Quantum Repeater</a:t>
            </a:r>
            <a:endParaRPr kumimoji="1" lang="zh-TW" altLang="en-US" dirty="0"/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98E560BC-883B-8F41-A6F3-8A14CF1B131D}"/>
              </a:ext>
            </a:extLst>
          </p:cNvPr>
          <p:cNvSpPr/>
          <p:nvPr/>
        </p:nvSpPr>
        <p:spPr>
          <a:xfrm>
            <a:off x="2700327" y="2850158"/>
            <a:ext cx="1051731" cy="4705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37FD9CB-66BA-4147-BE36-FDB88AB1F2CF}"/>
              </a:ext>
            </a:extLst>
          </p:cNvPr>
          <p:cNvSpPr txBox="1"/>
          <p:nvPr/>
        </p:nvSpPr>
        <p:spPr>
          <a:xfrm>
            <a:off x="2961445" y="2418124"/>
            <a:ext cx="62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44" name="圓角矩形 43">
            <a:extLst>
              <a:ext uri="{FF2B5EF4-FFF2-40B4-BE49-F238E27FC236}">
                <a16:creationId xmlns:a16="http://schemas.microsoft.com/office/drawing/2014/main" id="{9080FD15-CBE8-0442-B904-D00DFA92F61E}"/>
              </a:ext>
            </a:extLst>
          </p:cNvPr>
          <p:cNvSpPr/>
          <p:nvPr/>
        </p:nvSpPr>
        <p:spPr>
          <a:xfrm>
            <a:off x="2000832" y="3864509"/>
            <a:ext cx="837103" cy="2360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sp>
        <p:nvSpPr>
          <p:cNvPr id="45" name="圓角矩形 44">
            <a:extLst>
              <a:ext uri="{FF2B5EF4-FFF2-40B4-BE49-F238E27FC236}">
                <a16:creationId xmlns:a16="http://schemas.microsoft.com/office/drawing/2014/main" id="{84467BD2-A134-0F47-B42F-4BBCE1B3A114}"/>
              </a:ext>
            </a:extLst>
          </p:cNvPr>
          <p:cNvSpPr/>
          <p:nvPr/>
        </p:nvSpPr>
        <p:spPr>
          <a:xfrm>
            <a:off x="3492001" y="3843240"/>
            <a:ext cx="837103" cy="2360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8CB32A5D-8F22-0C42-B563-27974EA306C6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2419384" y="3086105"/>
            <a:ext cx="542061" cy="77840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D96C3F30-3950-614A-85BA-B1A8B6A23C0A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3492001" y="3086105"/>
            <a:ext cx="418552" cy="757135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8F6602AC-53DA-FE47-825A-578889218ACB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903329" y="1900191"/>
            <a:ext cx="1516055" cy="1964318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3365558B-E19D-0746-8CA0-2534939FC5D4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3910553" y="1812670"/>
            <a:ext cx="1618702" cy="2030570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手繪多邊形 17">
            <a:extLst>
              <a:ext uri="{FF2B5EF4-FFF2-40B4-BE49-F238E27FC236}">
                <a16:creationId xmlns:a16="http://schemas.microsoft.com/office/drawing/2014/main" id="{4615183A-B26E-E04F-AFA0-5DCC06D21283}"/>
              </a:ext>
            </a:extLst>
          </p:cNvPr>
          <p:cNvSpPr/>
          <p:nvPr/>
        </p:nvSpPr>
        <p:spPr>
          <a:xfrm>
            <a:off x="1057266" y="357189"/>
            <a:ext cx="9458334" cy="1449866"/>
          </a:xfrm>
          <a:custGeom>
            <a:avLst/>
            <a:gdLst>
              <a:gd name="connsiteX0" fmla="*/ 4929188 w 4929188"/>
              <a:gd name="connsiteY0" fmla="*/ 671725 h 671725"/>
              <a:gd name="connsiteX1" fmla="*/ 2528888 w 4929188"/>
              <a:gd name="connsiteY1" fmla="*/ 212 h 671725"/>
              <a:gd name="connsiteX2" fmla="*/ 0 w 4929188"/>
              <a:gd name="connsiteY2" fmla="*/ 614575 h 6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9188" h="671725">
                <a:moveTo>
                  <a:pt x="4929188" y="671725"/>
                </a:moveTo>
                <a:cubicBezTo>
                  <a:pt x="4139803" y="340731"/>
                  <a:pt x="3350419" y="9737"/>
                  <a:pt x="2528888" y="212"/>
                </a:cubicBezTo>
                <a:cubicBezTo>
                  <a:pt x="1707357" y="-9313"/>
                  <a:pt x="853678" y="302631"/>
                  <a:pt x="0" y="614575"/>
                </a:cubicBezTo>
              </a:path>
            </a:pathLst>
          </a:custGeom>
          <a:noFill/>
          <a:ln w="25400">
            <a:solidFill>
              <a:srgbClr val="7030A0"/>
            </a:solidFill>
            <a:prstDash val="lgDash"/>
            <a:headEnd type="stealth" w="lg" len="lg"/>
            <a:tailEnd type="stealth" w="lg" len="lg"/>
          </a:ln>
          <a:effectLst>
            <a:glow rad="254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9" name="圓角矩形 38">
            <a:extLst>
              <a:ext uri="{FF2B5EF4-FFF2-40B4-BE49-F238E27FC236}">
                <a16:creationId xmlns:a16="http://schemas.microsoft.com/office/drawing/2014/main" id="{F6C487A2-05F1-C54A-8B71-404591C095A5}"/>
              </a:ext>
            </a:extLst>
          </p:cNvPr>
          <p:cNvSpPr/>
          <p:nvPr/>
        </p:nvSpPr>
        <p:spPr>
          <a:xfrm>
            <a:off x="7866009" y="2807299"/>
            <a:ext cx="1051731" cy="4705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01147DF-90C1-E443-B029-7C8F0B0341C4}"/>
              </a:ext>
            </a:extLst>
          </p:cNvPr>
          <p:cNvSpPr txBox="1"/>
          <p:nvPr/>
        </p:nvSpPr>
        <p:spPr>
          <a:xfrm>
            <a:off x="8127127" y="2375265"/>
            <a:ext cx="62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41" name="圓角矩形 40">
            <a:extLst>
              <a:ext uri="{FF2B5EF4-FFF2-40B4-BE49-F238E27FC236}">
                <a16:creationId xmlns:a16="http://schemas.microsoft.com/office/drawing/2014/main" id="{5AE92EE5-B0DB-AB4B-B407-F0522275BF88}"/>
              </a:ext>
            </a:extLst>
          </p:cNvPr>
          <p:cNvSpPr/>
          <p:nvPr/>
        </p:nvSpPr>
        <p:spPr>
          <a:xfrm>
            <a:off x="7166514" y="3821650"/>
            <a:ext cx="837103" cy="2360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sp>
        <p:nvSpPr>
          <p:cNvPr id="42" name="圓角矩形 41">
            <a:extLst>
              <a:ext uri="{FF2B5EF4-FFF2-40B4-BE49-F238E27FC236}">
                <a16:creationId xmlns:a16="http://schemas.microsoft.com/office/drawing/2014/main" id="{115C0B5F-5233-5D4A-82FC-D66C49925088}"/>
              </a:ext>
            </a:extLst>
          </p:cNvPr>
          <p:cNvSpPr/>
          <p:nvPr/>
        </p:nvSpPr>
        <p:spPr>
          <a:xfrm>
            <a:off x="8657683" y="3800381"/>
            <a:ext cx="837103" cy="2360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CD57C95A-85B9-204B-833F-A93B56FC6BF2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7585066" y="3043246"/>
            <a:ext cx="542061" cy="77840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94E2DE73-1FC1-8442-8F6E-12DC2D7B8178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8657683" y="3043246"/>
            <a:ext cx="418552" cy="757135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49315A3C-DEB4-4441-AC76-93FEB32FEA96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6151745" y="1812670"/>
            <a:ext cx="1433321" cy="2008980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B8697D55-5307-A140-9C3E-4FBE4E1D9AD1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9076235" y="1769811"/>
            <a:ext cx="1618702" cy="2030570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圓角矩形 20">
            <a:extLst>
              <a:ext uri="{FF2B5EF4-FFF2-40B4-BE49-F238E27FC236}">
                <a16:creationId xmlns:a16="http://schemas.microsoft.com/office/drawing/2014/main" id="{83DD87BF-472F-724A-AADE-8D26D8D5431D}"/>
              </a:ext>
            </a:extLst>
          </p:cNvPr>
          <p:cNvSpPr/>
          <p:nvPr/>
        </p:nvSpPr>
        <p:spPr>
          <a:xfrm>
            <a:off x="5314399" y="1601984"/>
            <a:ext cx="1051731" cy="4705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65E165D-94C3-F642-A372-F41E4E4D7016}"/>
              </a:ext>
            </a:extLst>
          </p:cNvPr>
          <p:cNvSpPr txBox="1"/>
          <p:nvPr/>
        </p:nvSpPr>
        <p:spPr>
          <a:xfrm>
            <a:off x="5522949" y="1241561"/>
            <a:ext cx="62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7308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手繪多邊形 85">
            <a:extLst>
              <a:ext uri="{FF2B5EF4-FFF2-40B4-BE49-F238E27FC236}">
                <a16:creationId xmlns:a16="http://schemas.microsoft.com/office/drawing/2014/main" id="{CF793C96-6A88-CB48-8D51-D0B00F9976D8}"/>
              </a:ext>
            </a:extLst>
          </p:cNvPr>
          <p:cNvSpPr/>
          <p:nvPr/>
        </p:nvSpPr>
        <p:spPr>
          <a:xfrm>
            <a:off x="6322003" y="5563250"/>
            <a:ext cx="2297023" cy="328904"/>
          </a:xfrm>
          <a:custGeom>
            <a:avLst/>
            <a:gdLst>
              <a:gd name="connsiteX0" fmla="*/ 0 w 2271713"/>
              <a:gd name="connsiteY0" fmla="*/ 0 h 385763"/>
              <a:gd name="connsiteX1" fmla="*/ 1085850 w 2271713"/>
              <a:gd name="connsiteY1" fmla="*/ 100013 h 385763"/>
              <a:gd name="connsiteX2" fmla="*/ 2271713 w 2271713"/>
              <a:gd name="connsiteY2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713" h="385763">
                <a:moveTo>
                  <a:pt x="0" y="0"/>
                </a:moveTo>
                <a:cubicBezTo>
                  <a:pt x="353615" y="17859"/>
                  <a:pt x="707231" y="35719"/>
                  <a:pt x="1085850" y="100013"/>
                </a:cubicBezTo>
                <a:cubicBezTo>
                  <a:pt x="1464469" y="164307"/>
                  <a:pt x="1868091" y="275035"/>
                  <a:pt x="2271713" y="385763"/>
                </a:cubicBezTo>
              </a:path>
            </a:pathLst>
          </a:cu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6F2C250-0A41-FF42-8E15-A6DF9832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4963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Cross correlation Measurement 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840A513-4612-8A48-9765-FB94F27D43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0485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altLang="zh-TW" dirty="0" err="1"/>
                  <a:t>Cauchy</a:t>
                </a:r>
                <a:r>
                  <a:rPr lang="de-DE" altLang="zh-TW" dirty="0"/>
                  <a:t>–Schwarz </a:t>
                </a:r>
                <a:r>
                  <a:rPr lang="de-DE" altLang="zh-TW" dirty="0" err="1"/>
                  <a:t>inequality</a:t>
                </a:r>
                <a:endParaRPr lang="zh-TW" altLang="en-US" dirty="0"/>
              </a:p>
              <a:p>
                <a:pPr marL="0" indent="0">
                  <a:buNone/>
                </a:pPr>
                <a:endParaRPr kumimoji="1" lang="en-US" altLang="zh-TW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kumimoji="1" lang="en-US" altLang="zh-TW" dirty="0"/>
              </a:p>
              <a:p>
                <a:pPr marL="0" indent="0">
                  <a:buNone/>
                </a:pPr>
                <a:endParaRPr kumimoji="1" lang="en-US" altLang="zh-TW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TW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kumimoji="1" lang="en-US" altLang="zh-TW" dirty="0"/>
                  <a:t>: </a:t>
                </a:r>
              </a:p>
              <a:p>
                <a:pPr marL="0" indent="0">
                  <a:buNone/>
                </a:pPr>
                <a:r>
                  <a:rPr kumimoji="1" lang="en-US" altLang="zh-TW" dirty="0"/>
                  <a:t>    Thermal State</a:t>
                </a:r>
              </a:p>
              <a:p>
                <a:pPr marL="0" indent="0">
                  <a:buNone/>
                </a:pPr>
                <a:endParaRPr kumimoji="1" lang="en-US" altLang="zh-TW" dirty="0"/>
              </a:p>
              <a:p>
                <a:endParaRPr kumimoji="1" lang="en-US" altLang="zh-TW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840A513-4612-8A48-9765-FB94F27D43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04850"/>
                <a:ext cx="10515600" cy="4351338"/>
              </a:xfrm>
              <a:blipFill>
                <a:blip r:embed="rId2"/>
                <a:stretch>
                  <a:fillRect l="-966" t="-23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群組 19">
            <a:extLst>
              <a:ext uri="{FF2B5EF4-FFF2-40B4-BE49-F238E27FC236}">
                <a16:creationId xmlns:a16="http://schemas.microsoft.com/office/drawing/2014/main" id="{6B80C342-9BCC-254A-BE1F-8D92421050BC}"/>
              </a:ext>
            </a:extLst>
          </p:cNvPr>
          <p:cNvGrpSpPr/>
          <p:nvPr/>
        </p:nvGrpSpPr>
        <p:grpSpPr>
          <a:xfrm>
            <a:off x="9414596" y="28543"/>
            <a:ext cx="1558204" cy="1400974"/>
            <a:chOff x="9744340" y="3985415"/>
            <a:chExt cx="1104877" cy="140097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C7CBE15-9FFE-8945-9BF4-245BF08AD73F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539300F9-8610-2A4B-8998-88DAB41D2491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F029F3A3-0B98-4C4B-915B-E5B2BBB75098}"/>
              </a:ext>
            </a:extLst>
          </p:cNvPr>
          <p:cNvGrpSpPr/>
          <p:nvPr/>
        </p:nvGrpSpPr>
        <p:grpSpPr>
          <a:xfrm flipH="1">
            <a:off x="9955872" y="0"/>
            <a:ext cx="1399685" cy="1400974"/>
            <a:chOff x="9744340" y="3985415"/>
            <a:chExt cx="1104877" cy="1400974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EEC5ED5-CBBF-9143-A8D8-13322BACE37D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266D1E89-8C42-D342-969F-94C71D663CEB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26" name="立方體 25">
            <a:extLst>
              <a:ext uri="{FF2B5EF4-FFF2-40B4-BE49-F238E27FC236}">
                <a16:creationId xmlns:a16="http://schemas.microsoft.com/office/drawing/2014/main" id="{07D80D88-3F3C-5B41-A1E7-498B24695178}"/>
              </a:ext>
            </a:extLst>
          </p:cNvPr>
          <p:cNvSpPr/>
          <p:nvPr/>
        </p:nvSpPr>
        <p:spPr>
          <a:xfrm>
            <a:off x="9648912" y="539825"/>
            <a:ext cx="1188529" cy="62179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27" name="直線箭頭接點 26">
            <a:extLst>
              <a:ext uri="{FF2B5EF4-FFF2-40B4-BE49-F238E27FC236}">
                <a16:creationId xmlns:a16="http://schemas.microsoft.com/office/drawing/2014/main" id="{489C233A-6A66-D14B-BD0B-D02808D98A31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8750558" y="928445"/>
            <a:ext cx="89835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A0A08F41-525E-4E47-A919-EF09382517A0}"/>
              </a:ext>
            </a:extLst>
          </p:cNvPr>
          <p:cNvCxnSpPr>
            <a:cxnSpLocks/>
          </p:cNvCxnSpPr>
          <p:nvPr/>
        </p:nvCxnSpPr>
        <p:spPr>
          <a:xfrm flipH="1">
            <a:off x="8750438" y="850721"/>
            <a:ext cx="898474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平行四邊形 28">
            <a:extLst>
              <a:ext uri="{FF2B5EF4-FFF2-40B4-BE49-F238E27FC236}">
                <a16:creationId xmlns:a16="http://schemas.microsoft.com/office/drawing/2014/main" id="{D2662DD0-E2C5-874D-B013-7A4B060A12B1}"/>
              </a:ext>
            </a:extLst>
          </p:cNvPr>
          <p:cNvSpPr/>
          <p:nvPr/>
        </p:nvSpPr>
        <p:spPr>
          <a:xfrm rot="10053488">
            <a:off x="8396488" y="647931"/>
            <a:ext cx="708141" cy="561029"/>
          </a:xfrm>
          <a:prstGeom prst="parallelogram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0" name="直線箭頭接點 29">
            <a:extLst>
              <a:ext uri="{FF2B5EF4-FFF2-40B4-BE49-F238E27FC236}">
                <a16:creationId xmlns:a16="http://schemas.microsoft.com/office/drawing/2014/main" id="{478D4811-8463-6041-97FE-5DA02C9DA4C7}"/>
              </a:ext>
            </a:extLst>
          </p:cNvPr>
          <p:cNvCxnSpPr>
            <a:cxnSpLocks/>
          </p:cNvCxnSpPr>
          <p:nvPr/>
        </p:nvCxnSpPr>
        <p:spPr>
          <a:xfrm flipH="1">
            <a:off x="8289634" y="928445"/>
            <a:ext cx="475093" cy="117164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箭頭接點 30">
            <a:extLst>
              <a:ext uri="{FF2B5EF4-FFF2-40B4-BE49-F238E27FC236}">
                <a16:creationId xmlns:a16="http://schemas.microsoft.com/office/drawing/2014/main" id="{C1C827C6-47EC-F447-8A88-DD7148C12E5D}"/>
              </a:ext>
            </a:extLst>
          </p:cNvPr>
          <p:cNvCxnSpPr>
            <a:cxnSpLocks/>
            <a:endCxn id="55" idx="3"/>
          </p:cNvCxnSpPr>
          <p:nvPr/>
        </p:nvCxnSpPr>
        <p:spPr>
          <a:xfrm flipH="1" flipV="1">
            <a:off x="6475085" y="813176"/>
            <a:ext cx="2002254" cy="14302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B180845-1B7A-0B4A-B627-DE2EF49E25FE}"/>
              </a:ext>
            </a:extLst>
          </p:cNvPr>
          <p:cNvSpPr txBox="1"/>
          <p:nvPr/>
        </p:nvSpPr>
        <p:spPr>
          <a:xfrm>
            <a:off x="8349082" y="28955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PBS</a:t>
            </a:r>
            <a:endParaRPr kumimoji="1"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DB90F63-9C13-1B47-A53A-010CBF212183}"/>
              </a:ext>
            </a:extLst>
          </p:cNvPr>
          <p:cNvSpPr txBox="1"/>
          <p:nvPr/>
        </p:nvSpPr>
        <p:spPr>
          <a:xfrm>
            <a:off x="10268932" y="205044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crystals</a:t>
            </a:r>
            <a:endParaRPr kumimoji="1" lang="zh-TW" altLang="en-US" dirty="0"/>
          </a:p>
        </p:txBody>
      </p:sp>
      <p:cxnSp>
        <p:nvCxnSpPr>
          <p:cNvPr id="34" name="直線箭頭接點 33">
            <a:extLst>
              <a:ext uri="{FF2B5EF4-FFF2-40B4-BE49-F238E27FC236}">
                <a16:creationId xmlns:a16="http://schemas.microsoft.com/office/drawing/2014/main" id="{D8DDE578-1D3B-C643-A596-31840F9E37C7}"/>
              </a:ext>
            </a:extLst>
          </p:cNvPr>
          <p:cNvCxnSpPr>
            <a:cxnSpLocks/>
          </p:cNvCxnSpPr>
          <p:nvPr/>
        </p:nvCxnSpPr>
        <p:spPr>
          <a:xfrm flipV="1">
            <a:off x="8548782" y="1250079"/>
            <a:ext cx="0" cy="42550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箭頭接點 34">
            <a:extLst>
              <a:ext uri="{FF2B5EF4-FFF2-40B4-BE49-F238E27FC236}">
                <a16:creationId xmlns:a16="http://schemas.microsoft.com/office/drawing/2014/main" id="{4A8279C3-A8F7-2E4B-96DC-6ED94D2BD669}"/>
              </a:ext>
            </a:extLst>
          </p:cNvPr>
          <p:cNvCxnSpPr>
            <a:cxnSpLocks/>
          </p:cNvCxnSpPr>
          <p:nvPr/>
        </p:nvCxnSpPr>
        <p:spPr>
          <a:xfrm flipV="1">
            <a:off x="8028102" y="673769"/>
            <a:ext cx="360125" cy="326285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DDE82BC-D2B7-4449-87BA-50D0B7F9BC16}"/>
              </a:ext>
            </a:extLst>
          </p:cNvPr>
          <p:cNvSpPr txBox="1"/>
          <p:nvPr/>
        </p:nvSpPr>
        <p:spPr>
          <a:xfrm>
            <a:off x="8349636" y="1805386"/>
            <a:ext cx="612668" cy="369332"/>
          </a:xfrm>
          <a:prstGeom prst="rect">
            <a:avLst/>
          </a:prstGeom>
          <a:noFill/>
          <a:ln w="2540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Idler</a:t>
            </a:r>
            <a:endParaRPr kumimoji="1" lang="zh-TW" altLang="en-US" dirty="0"/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6FFF43FD-E8E8-8C4E-860C-7F1E7987D2A6}"/>
              </a:ext>
            </a:extLst>
          </p:cNvPr>
          <p:cNvSpPr/>
          <p:nvPr/>
        </p:nvSpPr>
        <p:spPr>
          <a:xfrm>
            <a:off x="7881455" y="2092062"/>
            <a:ext cx="599809" cy="57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E761F7FA-1DE1-DE48-BF51-20F5E617F730}"/>
              </a:ext>
            </a:extLst>
          </p:cNvPr>
          <p:cNvSpPr/>
          <p:nvPr/>
        </p:nvSpPr>
        <p:spPr>
          <a:xfrm>
            <a:off x="7908147" y="2188655"/>
            <a:ext cx="493200" cy="42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9" name="曲線接點 38">
            <a:extLst>
              <a:ext uri="{FF2B5EF4-FFF2-40B4-BE49-F238E27FC236}">
                <a16:creationId xmlns:a16="http://schemas.microsoft.com/office/drawing/2014/main" id="{6A5F0511-8004-344E-AAF1-2AB3DBE708C5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8103799" y="2433522"/>
            <a:ext cx="1364871" cy="362922"/>
          </a:xfrm>
          <a:prstGeom prst="curved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立方體 39">
            <a:extLst>
              <a:ext uri="{FF2B5EF4-FFF2-40B4-BE49-F238E27FC236}">
                <a16:creationId xmlns:a16="http://schemas.microsoft.com/office/drawing/2014/main" id="{D1363201-9996-2940-BFA3-128998426A2C}"/>
              </a:ext>
            </a:extLst>
          </p:cNvPr>
          <p:cNvSpPr/>
          <p:nvPr/>
        </p:nvSpPr>
        <p:spPr>
          <a:xfrm>
            <a:off x="9468670" y="2446090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33084121-D58C-0042-9DAF-5EE353631852}"/>
              </a:ext>
            </a:extLst>
          </p:cNvPr>
          <p:cNvSpPr/>
          <p:nvPr/>
        </p:nvSpPr>
        <p:spPr>
          <a:xfrm>
            <a:off x="6332210" y="520264"/>
            <a:ext cx="142875" cy="5858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059C0BF-E487-8443-82C7-BB184999B215}"/>
              </a:ext>
            </a:extLst>
          </p:cNvPr>
          <p:cNvSpPr/>
          <p:nvPr/>
        </p:nvSpPr>
        <p:spPr>
          <a:xfrm>
            <a:off x="6189335" y="634596"/>
            <a:ext cx="1428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7" name="手繪多邊形 56">
            <a:extLst>
              <a:ext uri="{FF2B5EF4-FFF2-40B4-BE49-F238E27FC236}">
                <a16:creationId xmlns:a16="http://schemas.microsoft.com/office/drawing/2014/main" id="{4473FA6D-D493-1A4B-A760-FE67A2AF8E07}"/>
              </a:ext>
            </a:extLst>
          </p:cNvPr>
          <p:cNvSpPr/>
          <p:nvPr/>
        </p:nvSpPr>
        <p:spPr>
          <a:xfrm>
            <a:off x="3701626" y="813177"/>
            <a:ext cx="2511465" cy="1792238"/>
          </a:xfrm>
          <a:custGeom>
            <a:avLst/>
            <a:gdLst>
              <a:gd name="connsiteX0" fmla="*/ 944177 w 944177"/>
              <a:gd name="connsiteY0" fmla="*/ 0 h 1685925"/>
              <a:gd name="connsiteX1" fmla="*/ 1202 w 944177"/>
              <a:gd name="connsiteY1" fmla="*/ 1071563 h 1685925"/>
              <a:gd name="connsiteX2" fmla="*/ 787015 w 944177"/>
              <a:gd name="connsiteY2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177" h="1685925">
                <a:moveTo>
                  <a:pt x="944177" y="0"/>
                </a:moveTo>
                <a:cubicBezTo>
                  <a:pt x="485786" y="395288"/>
                  <a:pt x="27396" y="790576"/>
                  <a:pt x="1202" y="1071563"/>
                </a:cubicBezTo>
                <a:cubicBezTo>
                  <a:pt x="-24992" y="1352550"/>
                  <a:pt x="381011" y="1519237"/>
                  <a:pt x="787015" y="16859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8" name="立方體 57">
            <a:extLst>
              <a:ext uri="{FF2B5EF4-FFF2-40B4-BE49-F238E27FC236}">
                <a16:creationId xmlns:a16="http://schemas.microsoft.com/office/drawing/2014/main" id="{CD11918C-9ECA-1E41-97C0-973334EEDA57}"/>
              </a:ext>
            </a:extLst>
          </p:cNvPr>
          <p:cNvSpPr/>
          <p:nvPr/>
        </p:nvSpPr>
        <p:spPr>
          <a:xfrm>
            <a:off x="4530911" y="2334026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7CD0D6B6-DC90-6748-B589-D7DEC920A1FC}"/>
              </a:ext>
            </a:extLst>
          </p:cNvPr>
          <p:cNvSpPr txBox="1"/>
          <p:nvPr/>
        </p:nvSpPr>
        <p:spPr>
          <a:xfrm>
            <a:off x="4004308" y="223608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3E847287-0A0A-284E-B995-263579FE61E5}"/>
              </a:ext>
            </a:extLst>
          </p:cNvPr>
          <p:cNvSpPr txBox="1"/>
          <p:nvPr/>
        </p:nvSpPr>
        <p:spPr>
          <a:xfrm>
            <a:off x="7715775" y="91041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Signal</a:t>
            </a:r>
            <a:endParaRPr kumimoji="1" lang="zh-TW" altLang="en-US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5326003F-6274-CB46-867A-97091A93A243}"/>
              </a:ext>
            </a:extLst>
          </p:cNvPr>
          <p:cNvSpPr txBox="1"/>
          <p:nvPr/>
        </p:nvSpPr>
        <p:spPr>
          <a:xfrm>
            <a:off x="9070166" y="272637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</a:t>
            </a:r>
            <a:endParaRPr kumimoji="1" lang="zh-TW" altLang="en-US" dirty="0"/>
          </a:p>
        </p:txBody>
      </p:sp>
      <p:sp>
        <p:nvSpPr>
          <p:cNvPr id="74" name="圓角矩形 73">
            <a:extLst>
              <a:ext uri="{FF2B5EF4-FFF2-40B4-BE49-F238E27FC236}">
                <a16:creationId xmlns:a16="http://schemas.microsoft.com/office/drawing/2014/main" id="{2C534D1A-8528-3A46-9CB8-2330D6800386}"/>
              </a:ext>
            </a:extLst>
          </p:cNvPr>
          <p:cNvSpPr/>
          <p:nvPr/>
        </p:nvSpPr>
        <p:spPr>
          <a:xfrm>
            <a:off x="8522973" y="5371231"/>
            <a:ext cx="1209736" cy="695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5" name="圓角矩形 74">
            <a:extLst>
              <a:ext uri="{FF2B5EF4-FFF2-40B4-BE49-F238E27FC236}">
                <a16:creationId xmlns:a16="http://schemas.microsoft.com/office/drawing/2014/main" id="{13CE7308-08DB-3D4E-A403-0F5A044B95F8}"/>
              </a:ext>
            </a:extLst>
          </p:cNvPr>
          <p:cNvSpPr/>
          <p:nvPr/>
        </p:nvSpPr>
        <p:spPr>
          <a:xfrm>
            <a:off x="8604214" y="5425223"/>
            <a:ext cx="1044697" cy="535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6" name="直線箭頭接點 75">
            <a:extLst>
              <a:ext uri="{FF2B5EF4-FFF2-40B4-BE49-F238E27FC236}">
                <a16:creationId xmlns:a16="http://schemas.microsoft.com/office/drawing/2014/main" id="{51BC89DF-5612-E74D-8748-5ABE570CFFED}"/>
              </a:ext>
            </a:extLst>
          </p:cNvPr>
          <p:cNvCxnSpPr>
            <a:cxnSpLocks/>
          </p:cNvCxnSpPr>
          <p:nvPr/>
        </p:nvCxnSpPr>
        <p:spPr>
          <a:xfrm>
            <a:off x="8671998" y="5901384"/>
            <a:ext cx="778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B2F93233-2FDD-2341-80A5-06123A98F989}"/>
              </a:ext>
            </a:extLst>
          </p:cNvPr>
          <p:cNvCxnSpPr>
            <a:cxnSpLocks/>
          </p:cNvCxnSpPr>
          <p:nvPr/>
        </p:nvCxnSpPr>
        <p:spPr>
          <a:xfrm>
            <a:off x="8904997" y="5482375"/>
            <a:ext cx="0" cy="42888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圓角矩形 77">
            <a:extLst>
              <a:ext uri="{FF2B5EF4-FFF2-40B4-BE49-F238E27FC236}">
                <a16:creationId xmlns:a16="http://schemas.microsoft.com/office/drawing/2014/main" id="{92ED70D6-C196-6C40-B4FB-E5193AD1DB09}"/>
              </a:ext>
            </a:extLst>
          </p:cNvPr>
          <p:cNvSpPr/>
          <p:nvPr/>
        </p:nvSpPr>
        <p:spPr>
          <a:xfrm>
            <a:off x="5746376" y="5386700"/>
            <a:ext cx="728707" cy="5556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&amp;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9D9DF480-2ACE-BE49-8BAC-D0DB0D6759A3}"/>
                  </a:ext>
                </a:extLst>
              </p:cNvPr>
              <p:cNvSpPr/>
              <p:nvPr/>
            </p:nvSpPr>
            <p:spPr>
              <a:xfrm>
                <a:off x="8821498" y="5432675"/>
                <a:ext cx="829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9D9DF480-2ACE-BE49-8BAC-D0DB0D675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498" y="5432675"/>
                <a:ext cx="829458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手繪多邊形 88">
            <a:extLst>
              <a:ext uri="{FF2B5EF4-FFF2-40B4-BE49-F238E27FC236}">
                <a16:creationId xmlns:a16="http://schemas.microsoft.com/office/drawing/2014/main" id="{1C1B3570-1426-6244-BF9E-C9534057A3A9}"/>
              </a:ext>
            </a:extLst>
          </p:cNvPr>
          <p:cNvSpPr/>
          <p:nvPr/>
        </p:nvSpPr>
        <p:spPr>
          <a:xfrm>
            <a:off x="672523" y="1951300"/>
            <a:ext cx="1128713" cy="904059"/>
          </a:xfrm>
          <a:custGeom>
            <a:avLst/>
            <a:gdLst>
              <a:gd name="connsiteX0" fmla="*/ 1400175 w 1400175"/>
              <a:gd name="connsiteY0" fmla="*/ 0 h 985838"/>
              <a:gd name="connsiteX1" fmla="*/ 1157288 w 1400175"/>
              <a:gd name="connsiteY1" fmla="*/ 571500 h 985838"/>
              <a:gd name="connsiteX2" fmla="*/ 785813 w 1400175"/>
              <a:gd name="connsiteY2" fmla="*/ 900113 h 985838"/>
              <a:gd name="connsiteX3" fmla="*/ 0 w 1400175"/>
              <a:gd name="connsiteY3" fmla="*/ 985838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175" h="985838">
                <a:moveTo>
                  <a:pt x="1400175" y="0"/>
                </a:moveTo>
                <a:cubicBezTo>
                  <a:pt x="1329928" y="210740"/>
                  <a:pt x="1259682" y="421481"/>
                  <a:pt x="1157288" y="571500"/>
                </a:cubicBezTo>
                <a:cubicBezTo>
                  <a:pt x="1054894" y="721519"/>
                  <a:pt x="978694" y="831057"/>
                  <a:pt x="785813" y="900113"/>
                </a:cubicBezTo>
                <a:cubicBezTo>
                  <a:pt x="592932" y="969169"/>
                  <a:pt x="296466" y="977503"/>
                  <a:pt x="0" y="985838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0" name="手繪多邊形 89">
            <a:extLst>
              <a:ext uri="{FF2B5EF4-FFF2-40B4-BE49-F238E27FC236}">
                <a16:creationId xmlns:a16="http://schemas.microsoft.com/office/drawing/2014/main" id="{94B40375-6C26-4941-B432-8287DDF114F1}"/>
              </a:ext>
            </a:extLst>
          </p:cNvPr>
          <p:cNvSpPr/>
          <p:nvPr/>
        </p:nvSpPr>
        <p:spPr>
          <a:xfrm flipH="1">
            <a:off x="1783022" y="1945538"/>
            <a:ext cx="1205186" cy="904059"/>
          </a:xfrm>
          <a:custGeom>
            <a:avLst/>
            <a:gdLst>
              <a:gd name="connsiteX0" fmla="*/ 1400175 w 1400175"/>
              <a:gd name="connsiteY0" fmla="*/ 0 h 985838"/>
              <a:gd name="connsiteX1" fmla="*/ 1157288 w 1400175"/>
              <a:gd name="connsiteY1" fmla="*/ 571500 h 985838"/>
              <a:gd name="connsiteX2" fmla="*/ 785813 w 1400175"/>
              <a:gd name="connsiteY2" fmla="*/ 900113 h 985838"/>
              <a:gd name="connsiteX3" fmla="*/ 0 w 1400175"/>
              <a:gd name="connsiteY3" fmla="*/ 985838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175" h="985838">
                <a:moveTo>
                  <a:pt x="1400175" y="0"/>
                </a:moveTo>
                <a:cubicBezTo>
                  <a:pt x="1329928" y="210740"/>
                  <a:pt x="1259682" y="421481"/>
                  <a:pt x="1157288" y="571500"/>
                </a:cubicBezTo>
                <a:cubicBezTo>
                  <a:pt x="1054894" y="721519"/>
                  <a:pt x="978694" y="831057"/>
                  <a:pt x="785813" y="900113"/>
                </a:cubicBezTo>
                <a:cubicBezTo>
                  <a:pt x="592932" y="969169"/>
                  <a:pt x="296466" y="977503"/>
                  <a:pt x="0" y="985838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91" name="直線箭頭接點 90">
            <a:extLst>
              <a:ext uri="{FF2B5EF4-FFF2-40B4-BE49-F238E27FC236}">
                <a16:creationId xmlns:a16="http://schemas.microsoft.com/office/drawing/2014/main" id="{DF4ADAA9-0B79-E640-8AA0-29742AD6FDDC}"/>
              </a:ext>
            </a:extLst>
          </p:cNvPr>
          <p:cNvCxnSpPr>
            <a:cxnSpLocks/>
          </p:cNvCxnSpPr>
          <p:nvPr/>
        </p:nvCxnSpPr>
        <p:spPr>
          <a:xfrm>
            <a:off x="283335" y="2875819"/>
            <a:ext cx="32324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015A6AB9-A719-D144-9ADA-51595541D69B}"/>
              </a:ext>
            </a:extLst>
          </p:cNvPr>
          <p:cNvSpPr txBox="1"/>
          <p:nvPr/>
        </p:nvSpPr>
        <p:spPr>
          <a:xfrm>
            <a:off x="39476" y="6224990"/>
            <a:ext cx="11234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altLang="zh-TW" sz="1200" dirty="0" err="1"/>
              <a:t>Kuzmich</a:t>
            </a:r>
            <a:r>
              <a:rPr lang="de-DE" altLang="zh-TW" sz="1200" dirty="0"/>
              <a:t>, A., Bowen, W., </a:t>
            </a:r>
            <a:r>
              <a:rPr lang="de-DE" altLang="zh-TW" sz="1200" dirty="0" err="1"/>
              <a:t>Boozer</a:t>
            </a:r>
            <a:r>
              <a:rPr lang="de-DE" altLang="zh-TW" sz="1200" dirty="0"/>
              <a:t>, A. </a:t>
            </a:r>
            <a:r>
              <a:rPr lang="de-DE" altLang="zh-TW" sz="1200" i="1" dirty="0"/>
              <a:t>et al.</a:t>
            </a:r>
            <a:r>
              <a:rPr lang="de-DE" altLang="zh-TW" sz="1200" dirty="0"/>
              <a:t> Generation </a:t>
            </a:r>
            <a:r>
              <a:rPr lang="de-DE" altLang="zh-TW" sz="1200" dirty="0" err="1"/>
              <a:t>of</a:t>
            </a:r>
            <a:r>
              <a:rPr lang="de-DE" altLang="zh-TW" sz="1200" dirty="0"/>
              <a:t> </a:t>
            </a:r>
            <a:r>
              <a:rPr lang="de-DE" altLang="zh-TW" sz="1200" dirty="0" err="1"/>
              <a:t>nonclassical</a:t>
            </a:r>
            <a:r>
              <a:rPr lang="de-DE" altLang="zh-TW" sz="1200" dirty="0"/>
              <a:t> </a:t>
            </a:r>
            <a:r>
              <a:rPr lang="de-DE" altLang="zh-TW" sz="1200" dirty="0" err="1"/>
              <a:t>photon</a:t>
            </a:r>
            <a:r>
              <a:rPr lang="de-DE" altLang="zh-TW" sz="1200" dirty="0"/>
              <a:t> </a:t>
            </a:r>
            <a:r>
              <a:rPr lang="de-DE" altLang="zh-TW" sz="1200" dirty="0" err="1"/>
              <a:t>pairs</a:t>
            </a:r>
            <a:r>
              <a:rPr lang="de-DE" altLang="zh-TW" sz="1200" dirty="0"/>
              <a:t> </a:t>
            </a:r>
            <a:r>
              <a:rPr lang="de-DE" altLang="zh-TW" sz="1200" dirty="0" err="1"/>
              <a:t>for</a:t>
            </a:r>
            <a:r>
              <a:rPr lang="de-DE" altLang="zh-TW" sz="1200" dirty="0"/>
              <a:t> </a:t>
            </a:r>
            <a:r>
              <a:rPr lang="de-DE" altLang="zh-TW" sz="1200" dirty="0" err="1"/>
              <a:t>scalable</a:t>
            </a:r>
            <a:r>
              <a:rPr lang="de-DE" altLang="zh-TW" sz="1200" dirty="0"/>
              <a:t> </a:t>
            </a:r>
            <a:r>
              <a:rPr lang="de-DE" altLang="zh-TW" sz="1200" dirty="0" err="1"/>
              <a:t>quantum</a:t>
            </a:r>
            <a:r>
              <a:rPr lang="de-DE" altLang="zh-TW" sz="1200" dirty="0"/>
              <a:t> </a:t>
            </a:r>
            <a:r>
              <a:rPr lang="de-DE" altLang="zh-TW" sz="1200" dirty="0" err="1"/>
              <a:t>communication</a:t>
            </a:r>
            <a:r>
              <a:rPr lang="de-DE" altLang="zh-TW" sz="1200" dirty="0"/>
              <a:t> </a:t>
            </a:r>
            <a:r>
              <a:rPr lang="de-DE" altLang="zh-TW" sz="1200" dirty="0" err="1"/>
              <a:t>with</a:t>
            </a:r>
            <a:r>
              <a:rPr lang="de-DE" altLang="zh-TW" sz="1200" dirty="0"/>
              <a:t> </a:t>
            </a:r>
            <a:r>
              <a:rPr lang="de-DE" altLang="zh-TW" sz="1200" dirty="0" err="1"/>
              <a:t>atomic</a:t>
            </a:r>
            <a:r>
              <a:rPr lang="de-DE" altLang="zh-TW" sz="1200" dirty="0"/>
              <a:t> </a:t>
            </a:r>
            <a:r>
              <a:rPr lang="de-DE" altLang="zh-TW" sz="1200" dirty="0" err="1"/>
              <a:t>ensembles</a:t>
            </a:r>
            <a:r>
              <a:rPr lang="de-DE" altLang="zh-TW" sz="1200" dirty="0"/>
              <a:t>. </a:t>
            </a:r>
            <a:r>
              <a:rPr lang="de-DE" altLang="zh-TW" sz="1200" i="1" dirty="0"/>
              <a:t>Nature</a:t>
            </a:r>
            <a:r>
              <a:rPr lang="de-DE" altLang="zh-TW" sz="1200" dirty="0"/>
              <a:t> </a:t>
            </a:r>
            <a:r>
              <a:rPr lang="de-DE" altLang="zh-TW" sz="1200" b="1" dirty="0"/>
              <a:t>423, </a:t>
            </a:r>
            <a:r>
              <a:rPr lang="de-DE" altLang="zh-TW" sz="1200" dirty="0"/>
              <a:t>731–734 (2003)</a:t>
            </a:r>
          </a:p>
          <a:p>
            <a:pPr marL="342900" indent="-342900">
              <a:buAutoNum type="arabicPeriod"/>
            </a:pPr>
            <a:r>
              <a:rPr lang="de-DE" altLang="zh-TW" sz="1200" dirty="0"/>
              <a:t>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A 79, 035801 (2009)</a:t>
            </a:r>
          </a:p>
          <a:p>
            <a:pPr marL="342900" indent="-342900">
              <a:buFontTx/>
              <a:buAutoNum type="arabicPeriod"/>
            </a:pPr>
            <a:r>
              <a:rPr lang="de-DE" altLang="zh-TW" sz="1200" dirty="0"/>
              <a:t>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A </a:t>
            </a:r>
            <a:r>
              <a:rPr lang="en-US" altLang="zh-TW" sz="1200" dirty="0"/>
              <a:t>81, 037801 (2010)</a:t>
            </a:r>
            <a:endParaRPr lang="de-DE" altLang="zh-TW" sz="1200" dirty="0"/>
          </a:p>
        </p:txBody>
      </p:sp>
      <p:sp>
        <p:nvSpPr>
          <p:cNvPr id="5" name="手繪多邊形 4">
            <a:extLst>
              <a:ext uri="{FF2B5EF4-FFF2-40B4-BE49-F238E27FC236}">
                <a16:creationId xmlns:a16="http://schemas.microsoft.com/office/drawing/2014/main" id="{6A08E30C-6EF0-B340-AC4B-0618739C4B9A}"/>
              </a:ext>
            </a:extLst>
          </p:cNvPr>
          <p:cNvSpPr/>
          <p:nvPr/>
        </p:nvSpPr>
        <p:spPr>
          <a:xfrm>
            <a:off x="5538361" y="2528888"/>
            <a:ext cx="763348" cy="2971800"/>
          </a:xfrm>
          <a:custGeom>
            <a:avLst/>
            <a:gdLst>
              <a:gd name="connsiteX0" fmla="*/ 433814 w 763348"/>
              <a:gd name="connsiteY0" fmla="*/ 0 h 2971800"/>
              <a:gd name="connsiteX1" fmla="*/ 748139 w 763348"/>
              <a:gd name="connsiteY1" fmla="*/ 1443037 h 2971800"/>
              <a:gd name="connsiteX2" fmla="*/ 5189 w 763348"/>
              <a:gd name="connsiteY2" fmla="*/ 2300287 h 2971800"/>
              <a:gd name="connsiteX3" fmla="*/ 476677 w 76334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348" h="2971800">
                <a:moveTo>
                  <a:pt x="433814" y="0"/>
                </a:moveTo>
                <a:cubicBezTo>
                  <a:pt x="626695" y="529828"/>
                  <a:pt x="819576" y="1059656"/>
                  <a:pt x="748139" y="1443037"/>
                </a:cubicBezTo>
                <a:cubicBezTo>
                  <a:pt x="676702" y="1826418"/>
                  <a:pt x="50433" y="2045493"/>
                  <a:pt x="5189" y="2300287"/>
                </a:cubicBezTo>
                <a:cubicBezTo>
                  <a:pt x="-40055" y="2555081"/>
                  <a:pt x="218311" y="2763440"/>
                  <a:pt x="476677" y="297180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手繪多邊形 5">
            <a:extLst>
              <a:ext uri="{FF2B5EF4-FFF2-40B4-BE49-F238E27FC236}">
                <a16:creationId xmlns:a16="http://schemas.microsoft.com/office/drawing/2014/main" id="{D229A5F2-6A2D-A644-9B43-048CBE61ADE4}"/>
              </a:ext>
            </a:extLst>
          </p:cNvPr>
          <p:cNvSpPr/>
          <p:nvPr/>
        </p:nvSpPr>
        <p:spPr>
          <a:xfrm>
            <a:off x="6199532" y="2700338"/>
            <a:ext cx="5309350" cy="2771775"/>
          </a:xfrm>
          <a:custGeom>
            <a:avLst/>
            <a:gdLst>
              <a:gd name="connsiteX0" fmla="*/ 4658968 w 5309350"/>
              <a:gd name="connsiteY0" fmla="*/ 0 h 2771775"/>
              <a:gd name="connsiteX1" fmla="*/ 5259043 w 5309350"/>
              <a:gd name="connsiteY1" fmla="*/ 671512 h 2771775"/>
              <a:gd name="connsiteX2" fmla="*/ 3501681 w 5309350"/>
              <a:gd name="connsiteY2" fmla="*/ 1485900 h 2771775"/>
              <a:gd name="connsiteX3" fmla="*/ 529881 w 5309350"/>
              <a:gd name="connsiteY3" fmla="*/ 1671637 h 2771775"/>
              <a:gd name="connsiteX4" fmla="*/ 15531 w 5309350"/>
              <a:gd name="connsiteY4" fmla="*/ 2771775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9350" h="2771775">
                <a:moveTo>
                  <a:pt x="4658968" y="0"/>
                </a:moveTo>
                <a:cubicBezTo>
                  <a:pt x="5055446" y="211931"/>
                  <a:pt x="5451924" y="423862"/>
                  <a:pt x="5259043" y="671512"/>
                </a:cubicBezTo>
                <a:cubicBezTo>
                  <a:pt x="5066162" y="919162"/>
                  <a:pt x="4289875" y="1319213"/>
                  <a:pt x="3501681" y="1485900"/>
                </a:cubicBezTo>
                <a:cubicBezTo>
                  <a:pt x="2713487" y="1652588"/>
                  <a:pt x="1110906" y="1457325"/>
                  <a:pt x="529881" y="1671637"/>
                </a:cubicBezTo>
                <a:cubicBezTo>
                  <a:pt x="-51144" y="1885949"/>
                  <a:pt x="-17807" y="2328862"/>
                  <a:pt x="15531" y="2771775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90FD49C-372D-5045-ACF2-7DA89AE33C49}"/>
              </a:ext>
            </a:extLst>
          </p:cNvPr>
          <p:cNvGrpSpPr/>
          <p:nvPr/>
        </p:nvGrpSpPr>
        <p:grpSpPr>
          <a:xfrm>
            <a:off x="356847" y="4375613"/>
            <a:ext cx="3232401" cy="592822"/>
            <a:chOff x="469225" y="2729387"/>
            <a:chExt cx="3232401" cy="592822"/>
          </a:xfrm>
        </p:grpSpPr>
        <p:cxnSp>
          <p:nvCxnSpPr>
            <p:cNvPr id="92" name="直線箭頭接點 91">
              <a:extLst>
                <a:ext uri="{FF2B5EF4-FFF2-40B4-BE49-F238E27FC236}">
                  <a16:creationId xmlns:a16="http://schemas.microsoft.com/office/drawing/2014/main" id="{DAEBEF9A-682B-4544-9CC3-FE1179537A25}"/>
                </a:ext>
              </a:extLst>
            </p:cNvPr>
            <p:cNvCxnSpPr>
              <a:cxnSpLocks/>
            </p:cNvCxnSpPr>
            <p:nvPr/>
          </p:nvCxnSpPr>
          <p:spPr>
            <a:xfrm>
              <a:off x="469225" y="3305762"/>
              <a:ext cx="32324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手繪多邊形 93">
              <a:extLst>
                <a:ext uri="{FF2B5EF4-FFF2-40B4-BE49-F238E27FC236}">
                  <a16:creationId xmlns:a16="http://schemas.microsoft.com/office/drawing/2014/main" id="{841D23E0-60C1-D54E-8FD6-9AC8BAB1F274}"/>
                </a:ext>
              </a:extLst>
            </p:cNvPr>
            <p:cNvSpPr/>
            <p:nvPr/>
          </p:nvSpPr>
          <p:spPr>
            <a:xfrm>
              <a:off x="728663" y="2928938"/>
              <a:ext cx="1300162" cy="200025"/>
            </a:xfrm>
            <a:custGeom>
              <a:avLst/>
              <a:gdLst>
                <a:gd name="connsiteX0" fmla="*/ 0 w 1300162"/>
                <a:gd name="connsiteY0" fmla="*/ 200025 h 200025"/>
                <a:gd name="connsiteX1" fmla="*/ 985837 w 1300162"/>
                <a:gd name="connsiteY1" fmla="*/ 128587 h 200025"/>
                <a:gd name="connsiteX2" fmla="*/ 1300162 w 1300162"/>
                <a:gd name="connsiteY2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2" h="200025">
                  <a:moveTo>
                    <a:pt x="0" y="200025"/>
                  </a:moveTo>
                  <a:cubicBezTo>
                    <a:pt x="384571" y="180974"/>
                    <a:pt x="769143" y="161924"/>
                    <a:pt x="985837" y="128587"/>
                  </a:cubicBezTo>
                  <a:cubicBezTo>
                    <a:pt x="1202531" y="95249"/>
                    <a:pt x="1251346" y="47624"/>
                    <a:pt x="1300162" y="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8" name="手繪多邊形 97">
              <a:extLst>
                <a:ext uri="{FF2B5EF4-FFF2-40B4-BE49-F238E27FC236}">
                  <a16:creationId xmlns:a16="http://schemas.microsoft.com/office/drawing/2014/main" id="{FBBA8E2E-1399-5841-ADF6-6CD1A26EDE54}"/>
                </a:ext>
              </a:extLst>
            </p:cNvPr>
            <p:cNvSpPr/>
            <p:nvPr/>
          </p:nvSpPr>
          <p:spPr>
            <a:xfrm flipH="1">
              <a:off x="2023019" y="2923312"/>
              <a:ext cx="1237688" cy="204787"/>
            </a:xfrm>
            <a:custGeom>
              <a:avLst/>
              <a:gdLst>
                <a:gd name="connsiteX0" fmla="*/ 0 w 1300162"/>
                <a:gd name="connsiteY0" fmla="*/ 200025 h 200025"/>
                <a:gd name="connsiteX1" fmla="*/ 985837 w 1300162"/>
                <a:gd name="connsiteY1" fmla="*/ 128587 h 200025"/>
                <a:gd name="connsiteX2" fmla="*/ 1300162 w 1300162"/>
                <a:gd name="connsiteY2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2" h="200025">
                  <a:moveTo>
                    <a:pt x="0" y="200025"/>
                  </a:moveTo>
                  <a:cubicBezTo>
                    <a:pt x="384571" y="180974"/>
                    <a:pt x="769143" y="161924"/>
                    <a:pt x="985837" y="128587"/>
                  </a:cubicBezTo>
                  <a:cubicBezTo>
                    <a:pt x="1202531" y="95249"/>
                    <a:pt x="1251346" y="47624"/>
                    <a:pt x="1300162" y="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8" name="直線箭頭接點 7">
              <a:extLst>
                <a:ext uri="{FF2B5EF4-FFF2-40B4-BE49-F238E27FC236}">
                  <a16:creationId xmlns:a16="http://schemas.microsoft.com/office/drawing/2014/main" id="{E5337E28-23E4-3745-9F12-E0FE69E631DD}"/>
                </a:ext>
              </a:extLst>
            </p:cNvPr>
            <p:cNvCxnSpPr/>
            <p:nvPr/>
          </p:nvCxnSpPr>
          <p:spPr>
            <a:xfrm>
              <a:off x="2621769" y="2911039"/>
              <a:ext cx="0" cy="4111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BC6FDD1B-66BB-D544-BBE0-0DAD9BE93C42}"/>
                </a:ext>
              </a:extLst>
            </p:cNvPr>
            <p:cNvSpPr txBox="1"/>
            <p:nvPr/>
          </p:nvSpPr>
          <p:spPr>
            <a:xfrm>
              <a:off x="2577978" y="2729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endParaRPr kumimoji="1" lang="zh-TW" alt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9DA6A2C3-9021-EC47-9A70-80D0A4068534}"/>
                  </a:ext>
                </a:extLst>
              </p:cNvPr>
              <p:cNvSpPr txBox="1"/>
              <p:nvPr/>
            </p:nvSpPr>
            <p:spPr>
              <a:xfrm>
                <a:off x="255284" y="1126244"/>
                <a:ext cx="3671887" cy="389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𝑠𝑖</m:t>
                          </m:r>
                        </m:sub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𝛿𝜏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9DA6A2C3-9021-EC47-9A70-80D0A4068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84" y="1126244"/>
                <a:ext cx="3671887" cy="389337"/>
              </a:xfrm>
              <a:prstGeom prst="rect">
                <a:avLst/>
              </a:prstGeom>
              <a:blipFill>
                <a:blip r:embed="rId4"/>
                <a:stretch>
                  <a:fillRect t="-3226" b="-354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9CA7AFEC-F438-5D4F-8CF8-44CFD5CB2A4F}"/>
              </a:ext>
            </a:extLst>
          </p:cNvPr>
          <p:cNvCxnSpPr/>
          <p:nvPr/>
        </p:nvCxnSpPr>
        <p:spPr>
          <a:xfrm>
            <a:off x="7543800" y="634596"/>
            <a:ext cx="0" cy="2161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>
            <a:extLst>
              <a:ext uri="{FF2B5EF4-FFF2-40B4-BE49-F238E27FC236}">
                <a16:creationId xmlns:a16="http://schemas.microsoft.com/office/drawing/2014/main" id="{8C34A22E-705C-184C-A33D-F1EDEE45DDC7}"/>
              </a:ext>
            </a:extLst>
          </p:cNvPr>
          <p:cNvCxnSpPr/>
          <p:nvPr/>
        </p:nvCxnSpPr>
        <p:spPr>
          <a:xfrm>
            <a:off x="7862405" y="634596"/>
            <a:ext cx="0" cy="2161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>
            <a:extLst>
              <a:ext uri="{FF2B5EF4-FFF2-40B4-BE49-F238E27FC236}">
                <a16:creationId xmlns:a16="http://schemas.microsoft.com/office/drawing/2014/main" id="{6DD79A73-F885-4342-B499-BF3C565B308C}"/>
              </a:ext>
            </a:extLst>
          </p:cNvPr>
          <p:cNvCxnSpPr/>
          <p:nvPr/>
        </p:nvCxnSpPr>
        <p:spPr>
          <a:xfrm>
            <a:off x="9199675" y="638358"/>
            <a:ext cx="0" cy="2161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>
            <a:extLst>
              <a:ext uri="{FF2B5EF4-FFF2-40B4-BE49-F238E27FC236}">
                <a16:creationId xmlns:a16="http://schemas.microsoft.com/office/drawing/2014/main" id="{F1662FE0-BFF1-464A-9D4B-513BBB194C62}"/>
              </a:ext>
            </a:extLst>
          </p:cNvPr>
          <p:cNvCxnSpPr/>
          <p:nvPr/>
        </p:nvCxnSpPr>
        <p:spPr>
          <a:xfrm>
            <a:off x="8418663" y="1558114"/>
            <a:ext cx="0" cy="216125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接點 108">
            <a:extLst>
              <a:ext uri="{FF2B5EF4-FFF2-40B4-BE49-F238E27FC236}">
                <a16:creationId xmlns:a16="http://schemas.microsoft.com/office/drawing/2014/main" id="{F42CFE97-1303-F641-A02B-75CDCFB078E4}"/>
              </a:ext>
            </a:extLst>
          </p:cNvPr>
          <p:cNvCxnSpPr/>
          <p:nvPr/>
        </p:nvCxnSpPr>
        <p:spPr>
          <a:xfrm>
            <a:off x="9070166" y="728848"/>
            <a:ext cx="0" cy="216125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871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手繪多邊形 85">
            <a:extLst>
              <a:ext uri="{FF2B5EF4-FFF2-40B4-BE49-F238E27FC236}">
                <a16:creationId xmlns:a16="http://schemas.microsoft.com/office/drawing/2014/main" id="{CF793C96-6A88-CB48-8D51-D0B00F9976D8}"/>
              </a:ext>
            </a:extLst>
          </p:cNvPr>
          <p:cNvSpPr/>
          <p:nvPr/>
        </p:nvSpPr>
        <p:spPr>
          <a:xfrm>
            <a:off x="6322003" y="5563250"/>
            <a:ext cx="2297023" cy="328904"/>
          </a:xfrm>
          <a:custGeom>
            <a:avLst/>
            <a:gdLst>
              <a:gd name="connsiteX0" fmla="*/ 0 w 2271713"/>
              <a:gd name="connsiteY0" fmla="*/ 0 h 385763"/>
              <a:gd name="connsiteX1" fmla="*/ 1085850 w 2271713"/>
              <a:gd name="connsiteY1" fmla="*/ 100013 h 385763"/>
              <a:gd name="connsiteX2" fmla="*/ 2271713 w 2271713"/>
              <a:gd name="connsiteY2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713" h="385763">
                <a:moveTo>
                  <a:pt x="0" y="0"/>
                </a:moveTo>
                <a:cubicBezTo>
                  <a:pt x="353615" y="17859"/>
                  <a:pt x="707231" y="35719"/>
                  <a:pt x="1085850" y="100013"/>
                </a:cubicBezTo>
                <a:cubicBezTo>
                  <a:pt x="1464469" y="164307"/>
                  <a:pt x="1868091" y="275035"/>
                  <a:pt x="2271713" y="385763"/>
                </a:cubicBezTo>
              </a:path>
            </a:pathLst>
          </a:cu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6F2C250-0A41-FF42-8E15-A6DF9832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4963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Cross correlation Measurement 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840A513-4612-8A48-9765-FB94F27D43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0485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altLang="zh-TW" dirty="0" err="1"/>
                  <a:t>Cauchy</a:t>
                </a:r>
                <a:r>
                  <a:rPr lang="de-DE" altLang="zh-TW" dirty="0"/>
                  <a:t>–Schwarz </a:t>
                </a:r>
                <a:r>
                  <a:rPr lang="de-DE" altLang="zh-TW" dirty="0" err="1"/>
                  <a:t>inequality</a:t>
                </a:r>
                <a:endParaRPr lang="zh-TW" altLang="en-US" dirty="0"/>
              </a:p>
              <a:p>
                <a:pPr marL="0" indent="0">
                  <a:buNone/>
                </a:pPr>
                <a:endParaRPr kumimoji="1" lang="en-US" altLang="zh-TW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kumimoji="1" lang="en-US" altLang="zh-TW" dirty="0"/>
              </a:p>
              <a:p>
                <a:pPr marL="0" indent="0">
                  <a:buNone/>
                </a:pPr>
                <a:endParaRPr kumimoji="1" lang="en-US" altLang="zh-TW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TW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kumimoji="1" lang="en-US" altLang="zh-TW" dirty="0"/>
                  <a:t>: </a:t>
                </a:r>
              </a:p>
              <a:p>
                <a:pPr marL="0" indent="0">
                  <a:buNone/>
                </a:pPr>
                <a:r>
                  <a:rPr kumimoji="1" lang="en-US" altLang="zh-TW" dirty="0"/>
                  <a:t>    Thermal State</a:t>
                </a:r>
              </a:p>
              <a:p>
                <a:pPr marL="0" indent="0">
                  <a:buNone/>
                </a:pPr>
                <a:endParaRPr kumimoji="1" lang="en-US" altLang="zh-TW" dirty="0"/>
              </a:p>
              <a:p>
                <a:endParaRPr kumimoji="1" lang="en-US" altLang="zh-TW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840A513-4612-8A48-9765-FB94F27D43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04850"/>
                <a:ext cx="10515600" cy="4351338"/>
              </a:xfrm>
              <a:blipFill>
                <a:blip r:embed="rId2"/>
                <a:stretch>
                  <a:fillRect l="-966" t="-23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群組 19">
            <a:extLst>
              <a:ext uri="{FF2B5EF4-FFF2-40B4-BE49-F238E27FC236}">
                <a16:creationId xmlns:a16="http://schemas.microsoft.com/office/drawing/2014/main" id="{6B80C342-9BCC-254A-BE1F-8D92421050BC}"/>
              </a:ext>
            </a:extLst>
          </p:cNvPr>
          <p:cNvGrpSpPr/>
          <p:nvPr/>
        </p:nvGrpSpPr>
        <p:grpSpPr>
          <a:xfrm>
            <a:off x="9414596" y="28543"/>
            <a:ext cx="1558204" cy="1400974"/>
            <a:chOff x="9744340" y="3985415"/>
            <a:chExt cx="1104877" cy="140097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C7CBE15-9FFE-8945-9BF4-245BF08AD73F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539300F9-8610-2A4B-8998-88DAB41D2491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F029F3A3-0B98-4C4B-915B-E5B2BBB75098}"/>
              </a:ext>
            </a:extLst>
          </p:cNvPr>
          <p:cNvGrpSpPr/>
          <p:nvPr/>
        </p:nvGrpSpPr>
        <p:grpSpPr>
          <a:xfrm flipH="1">
            <a:off x="9955872" y="0"/>
            <a:ext cx="1399685" cy="1400974"/>
            <a:chOff x="9744340" y="3985415"/>
            <a:chExt cx="1104877" cy="1400974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EEC5ED5-CBBF-9143-A8D8-13322BACE37D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266D1E89-8C42-D342-969F-94C71D663CEB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26" name="立方體 25">
            <a:extLst>
              <a:ext uri="{FF2B5EF4-FFF2-40B4-BE49-F238E27FC236}">
                <a16:creationId xmlns:a16="http://schemas.microsoft.com/office/drawing/2014/main" id="{07D80D88-3F3C-5B41-A1E7-498B24695178}"/>
              </a:ext>
            </a:extLst>
          </p:cNvPr>
          <p:cNvSpPr/>
          <p:nvPr/>
        </p:nvSpPr>
        <p:spPr>
          <a:xfrm>
            <a:off x="9648912" y="539825"/>
            <a:ext cx="1188529" cy="62179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27" name="直線箭頭接點 26">
            <a:extLst>
              <a:ext uri="{FF2B5EF4-FFF2-40B4-BE49-F238E27FC236}">
                <a16:creationId xmlns:a16="http://schemas.microsoft.com/office/drawing/2014/main" id="{489C233A-6A66-D14B-BD0B-D02808D98A31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8750558" y="928445"/>
            <a:ext cx="89835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A0A08F41-525E-4E47-A919-EF09382517A0}"/>
              </a:ext>
            </a:extLst>
          </p:cNvPr>
          <p:cNvCxnSpPr>
            <a:cxnSpLocks/>
          </p:cNvCxnSpPr>
          <p:nvPr/>
        </p:nvCxnSpPr>
        <p:spPr>
          <a:xfrm flipH="1">
            <a:off x="8750438" y="850721"/>
            <a:ext cx="898474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平行四邊形 28">
            <a:extLst>
              <a:ext uri="{FF2B5EF4-FFF2-40B4-BE49-F238E27FC236}">
                <a16:creationId xmlns:a16="http://schemas.microsoft.com/office/drawing/2014/main" id="{D2662DD0-E2C5-874D-B013-7A4B060A12B1}"/>
              </a:ext>
            </a:extLst>
          </p:cNvPr>
          <p:cNvSpPr/>
          <p:nvPr/>
        </p:nvSpPr>
        <p:spPr>
          <a:xfrm rot="10053488">
            <a:off x="8396488" y="647931"/>
            <a:ext cx="708141" cy="561029"/>
          </a:xfrm>
          <a:prstGeom prst="parallelogram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0" name="直線箭頭接點 29">
            <a:extLst>
              <a:ext uri="{FF2B5EF4-FFF2-40B4-BE49-F238E27FC236}">
                <a16:creationId xmlns:a16="http://schemas.microsoft.com/office/drawing/2014/main" id="{478D4811-8463-6041-97FE-5DA02C9DA4C7}"/>
              </a:ext>
            </a:extLst>
          </p:cNvPr>
          <p:cNvCxnSpPr>
            <a:cxnSpLocks/>
          </p:cNvCxnSpPr>
          <p:nvPr/>
        </p:nvCxnSpPr>
        <p:spPr>
          <a:xfrm flipH="1">
            <a:off x="8289634" y="928445"/>
            <a:ext cx="475093" cy="117164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箭頭接點 30">
            <a:extLst>
              <a:ext uri="{FF2B5EF4-FFF2-40B4-BE49-F238E27FC236}">
                <a16:creationId xmlns:a16="http://schemas.microsoft.com/office/drawing/2014/main" id="{C1C827C6-47EC-F447-8A88-DD7148C12E5D}"/>
              </a:ext>
            </a:extLst>
          </p:cNvPr>
          <p:cNvCxnSpPr>
            <a:cxnSpLocks/>
            <a:endCxn id="55" idx="3"/>
          </p:cNvCxnSpPr>
          <p:nvPr/>
        </p:nvCxnSpPr>
        <p:spPr>
          <a:xfrm flipH="1" flipV="1">
            <a:off x="6475085" y="813176"/>
            <a:ext cx="2002254" cy="14302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B180845-1B7A-0B4A-B627-DE2EF49E25FE}"/>
              </a:ext>
            </a:extLst>
          </p:cNvPr>
          <p:cNvSpPr txBox="1"/>
          <p:nvPr/>
        </p:nvSpPr>
        <p:spPr>
          <a:xfrm>
            <a:off x="8349082" y="28955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PBS</a:t>
            </a:r>
            <a:endParaRPr kumimoji="1"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DB90F63-9C13-1B47-A53A-010CBF212183}"/>
              </a:ext>
            </a:extLst>
          </p:cNvPr>
          <p:cNvSpPr txBox="1"/>
          <p:nvPr/>
        </p:nvSpPr>
        <p:spPr>
          <a:xfrm>
            <a:off x="10268932" y="205044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crystals</a:t>
            </a:r>
            <a:endParaRPr kumimoji="1" lang="zh-TW" altLang="en-US" dirty="0"/>
          </a:p>
        </p:txBody>
      </p:sp>
      <p:cxnSp>
        <p:nvCxnSpPr>
          <p:cNvPr id="34" name="直線箭頭接點 33">
            <a:extLst>
              <a:ext uri="{FF2B5EF4-FFF2-40B4-BE49-F238E27FC236}">
                <a16:creationId xmlns:a16="http://schemas.microsoft.com/office/drawing/2014/main" id="{D8DDE578-1D3B-C643-A596-31840F9E37C7}"/>
              </a:ext>
            </a:extLst>
          </p:cNvPr>
          <p:cNvCxnSpPr>
            <a:cxnSpLocks/>
          </p:cNvCxnSpPr>
          <p:nvPr/>
        </p:nvCxnSpPr>
        <p:spPr>
          <a:xfrm flipV="1">
            <a:off x="8548782" y="1250079"/>
            <a:ext cx="0" cy="42550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箭頭接點 34">
            <a:extLst>
              <a:ext uri="{FF2B5EF4-FFF2-40B4-BE49-F238E27FC236}">
                <a16:creationId xmlns:a16="http://schemas.microsoft.com/office/drawing/2014/main" id="{4A8279C3-A8F7-2E4B-96DC-6ED94D2BD669}"/>
              </a:ext>
            </a:extLst>
          </p:cNvPr>
          <p:cNvCxnSpPr>
            <a:cxnSpLocks/>
          </p:cNvCxnSpPr>
          <p:nvPr/>
        </p:nvCxnSpPr>
        <p:spPr>
          <a:xfrm flipV="1">
            <a:off x="8028102" y="673769"/>
            <a:ext cx="360125" cy="326285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DDE82BC-D2B7-4449-87BA-50D0B7F9BC16}"/>
              </a:ext>
            </a:extLst>
          </p:cNvPr>
          <p:cNvSpPr txBox="1"/>
          <p:nvPr/>
        </p:nvSpPr>
        <p:spPr>
          <a:xfrm>
            <a:off x="8349636" y="1805386"/>
            <a:ext cx="612668" cy="369332"/>
          </a:xfrm>
          <a:prstGeom prst="rect">
            <a:avLst/>
          </a:prstGeom>
          <a:noFill/>
          <a:ln w="2540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Idler</a:t>
            </a:r>
            <a:endParaRPr kumimoji="1" lang="zh-TW" altLang="en-US" dirty="0"/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6FFF43FD-E8E8-8C4E-860C-7F1E7987D2A6}"/>
              </a:ext>
            </a:extLst>
          </p:cNvPr>
          <p:cNvSpPr/>
          <p:nvPr/>
        </p:nvSpPr>
        <p:spPr>
          <a:xfrm>
            <a:off x="7881455" y="2092062"/>
            <a:ext cx="599809" cy="57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E761F7FA-1DE1-DE48-BF51-20F5E617F730}"/>
              </a:ext>
            </a:extLst>
          </p:cNvPr>
          <p:cNvSpPr/>
          <p:nvPr/>
        </p:nvSpPr>
        <p:spPr>
          <a:xfrm>
            <a:off x="7908147" y="2188655"/>
            <a:ext cx="493200" cy="42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9" name="曲線接點 38">
            <a:extLst>
              <a:ext uri="{FF2B5EF4-FFF2-40B4-BE49-F238E27FC236}">
                <a16:creationId xmlns:a16="http://schemas.microsoft.com/office/drawing/2014/main" id="{6A5F0511-8004-344E-AAF1-2AB3DBE708C5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8103799" y="2433522"/>
            <a:ext cx="1364871" cy="362922"/>
          </a:xfrm>
          <a:prstGeom prst="curved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立方體 39">
            <a:extLst>
              <a:ext uri="{FF2B5EF4-FFF2-40B4-BE49-F238E27FC236}">
                <a16:creationId xmlns:a16="http://schemas.microsoft.com/office/drawing/2014/main" id="{D1363201-9996-2940-BFA3-128998426A2C}"/>
              </a:ext>
            </a:extLst>
          </p:cNvPr>
          <p:cNvSpPr/>
          <p:nvPr/>
        </p:nvSpPr>
        <p:spPr>
          <a:xfrm>
            <a:off x="9468670" y="2446090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33084121-D58C-0042-9DAF-5EE353631852}"/>
              </a:ext>
            </a:extLst>
          </p:cNvPr>
          <p:cNvSpPr/>
          <p:nvPr/>
        </p:nvSpPr>
        <p:spPr>
          <a:xfrm>
            <a:off x="6332210" y="520264"/>
            <a:ext cx="142875" cy="5858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059C0BF-E487-8443-82C7-BB184999B215}"/>
              </a:ext>
            </a:extLst>
          </p:cNvPr>
          <p:cNvSpPr/>
          <p:nvPr/>
        </p:nvSpPr>
        <p:spPr>
          <a:xfrm>
            <a:off x="6189335" y="634596"/>
            <a:ext cx="1428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7" name="手繪多邊形 56">
            <a:extLst>
              <a:ext uri="{FF2B5EF4-FFF2-40B4-BE49-F238E27FC236}">
                <a16:creationId xmlns:a16="http://schemas.microsoft.com/office/drawing/2014/main" id="{4473FA6D-D493-1A4B-A760-FE67A2AF8E07}"/>
              </a:ext>
            </a:extLst>
          </p:cNvPr>
          <p:cNvSpPr/>
          <p:nvPr/>
        </p:nvSpPr>
        <p:spPr>
          <a:xfrm>
            <a:off x="3701626" y="813177"/>
            <a:ext cx="2511465" cy="1792238"/>
          </a:xfrm>
          <a:custGeom>
            <a:avLst/>
            <a:gdLst>
              <a:gd name="connsiteX0" fmla="*/ 944177 w 944177"/>
              <a:gd name="connsiteY0" fmla="*/ 0 h 1685925"/>
              <a:gd name="connsiteX1" fmla="*/ 1202 w 944177"/>
              <a:gd name="connsiteY1" fmla="*/ 1071563 h 1685925"/>
              <a:gd name="connsiteX2" fmla="*/ 787015 w 944177"/>
              <a:gd name="connsiteY2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177" h="1685925">
                <a:moveTo>
                  <a:pt x="944177" y="0"/>
                </a:moveTo>
                <a:cubicBezTo>
                  <a:pt x="485786" y="395288"/>
                  <a:pt x="27396" y="790576"/>
                  <a:pt x="1202" y="1071563"/>
                </a:cubicBezTo>
                <a:cubicBezTo>
                  <a:pt x="-24992" y="1352550"/>
                  <a:pt x="381011" y="1519237"/>
                  <a:pt x="787015" y="16859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8" name="立方體 57">
            <a:extLst>
              <a:ext uri="{FF2B5EF4-FFF2-40B4-BE49-F238E27FC236}">
                <a16:creationId xmlns:a16="http://schemas.microsoft.com/office/drawing/2014/main" id="{CD11918C-9ECA-1E41-97C0-973334EEDA57}"/>
              </a:ext>
            </a:extLst>
          </p:cNvPr>
          <p:cNvSpPr/>
          <p:nvPr/>
        </p:nvSpPr>
        <p:spPr>
          <a:xfrm>
            <a:off x="4530911" y="2334026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7CD0D6B6-DC90-6748-B589-D7DEC920A1FC}"/>
              </a:ext>
            </a:extLst>
          </p:cNvPr>
          <p:cNvSpPr txBox="1"/>
          <p:nvPr/>
        </p:nvSpPr>
        <p:spPr>
          <a:xfrm>
            <a:off x="4004308" y="223608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3E847287-0A0A-284E-B995-263579FE61E5}"/>
              </a:ext>
            </a:extLst>
          </p:cNvPr>
          <p:cNvSpPr txBox="1"/>
          <p:nvPr/>
        </p:nvSpPr>
        <p:spPr>
          <a:xfrm>
            <a:off x="7715775" y="91041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Signal</a:t>
            </a:r>
            <a:endParaRPr kumimoji="1" lang="zh-TW" altLang="en-US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5326003F-6274-CB46-867A-97091A93A243}"/>
              </a:ext>
            </a:extLst>
          </p:cNvPr>
          <p:cNvSpPr txBox="1"/>
          <p:nvPr/>
        </p:nvSpPr>
        <p:spPr>
          <a:xfrm>
            <a:off x="9070166" y="272637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</a:t>
            </a:r>
            <a:endParaRPr kumimoji="1" lang="zh-TW" altLang="en-US" dirty="0"/>
          </a:p>
        </p:txBody>
      </p:sp>
      <p:sp>
        <p:nvSpPr>
          <p:cNvPr id="74" name="圓角矩形 73">
            <a:extLst>
              <a:ext uri="{FF2B5EF4-FFF2-40B4-BE49-F238E27FC236}">
                <a16:creationId xmlns:a16="http://schemas.microsoft.com/office/drawing/2014/main" id="{2C534D1A-8528-3A46-9CB8-2330D6800386}"/>
              </a:ext>
            </a:extLst>
          </p:cNvPr>
          <p:cNvSpPr/>
          <p:nvPr/>
        </p:nvSpPr>
        <p:spPr>
          <a:xfrm>
            <a:off x="8522973" y="5371231"/>
            <a:ext cx="1209736" cy="695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5" name="圓角矩形 74">
            <a:extLst>
              <a:ext uri="{FF2B5EF4-FFF2-40B4-BE49-F238E27FC236}">
                <a16:creationId xmlns:a16="http://schemas.microsoft.com/office/drawing/2014/main" id="{13CE7308-08DB-3D4E-A403-0F5A044B95F8}"/>
              </a:ext>
            </a:extLst>
          </p:cNvPr>
          <p:cNvSpPr/>
          <p:nvPr/>
        </p:nvSpPr>
        <p:spPr>
          <a:xfrm>
            <a:off x="8604214" y="5425223"/>
            <a:ext cx="1044697" cy="535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6" name="直線箭頭接點 75">
            <a:extLst>
              <a:ext uri="{FF2B5EF4-FFF2-40B4-BE49-F238E27FC236}">
                <a16:creationId xmlns:a16="http://schemas.microsoft.com/office/drawing/2014/main" id="{51BC89DF-5612-E74D-8748-5ABE570CFFED}"/>
              </a:ext>
            </a:extLst>
          </p:cNvPr>
          <p:cNvCxnSpPr>
            <a:cxnSpLocks/>
          </p:cNvCxnSpPr>
          <p:nvPr/>
        </p:nvCxnSpPr>
        <p:spPr>
          <a:xfrm>
            <a:off x="8671998" y="5901384"/>
            <a:ext cx="778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B2F93233-2FDD-2341-80A5-06123A98F989}"/>
              </a:ext>
            </a:extLst>
          </p:cNvPr>
          <p:cNvCxnSpPr>
            <a:cxnSpLocks/>
          </p:cNvCxnSpPr>
          <p:nvPr/>
        </p:nvCxnSpPr>
        <p:spPr>
          <a:xfrm>
            <a:off x="8904997" y="5482375"/>
            <a:ext cx="0" cy="42888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圓角矩形 77">
            <a:extLst>
              <a:ext uri="{FF2B5EF4-FFF2-40B4-BE49-F238E27FC236}">
                <a16:creationId xmlns:a16="http://schemas.microsoft.com/office/drawing/2014/main" id="{92ED70D6-C196-6C40-B4FB-E5193AD1DB09}"/>
              </a:ext>
            </a:extLst>
          </p:cNvPr>
          <p:cNvSpPr/>
          <p:nvPr/>
        </p:nvSpPr>
        <p:spPr>
          <a:xfrm>
            <a:off x="5746376" y="5386700"/>
            <a:ext cx="728707" cy="5556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&amp;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9D9DF480-2ACE-BE49-8BAC-D0DB0D6759A3}"/>
                  </a:ext>
                </a:extLst>
              </p:cNvPr>
              <p:cNvSpPr/>
              <p:nvPr/>
            </p:nvSpPr>
            <p:spPr>
              <a:xfrm>
                <a:off x="8821498" y="5432675"/>
                <a:ext cx="829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9D9DF480-2ACE-BE49-8BAC-D0DB0D675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498" y="5432675"/>
                <a:ext cx="829458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手繪多邊形 88">
            <a:extLst>
              <a:ext uri="{FF2B5EF4-FFF2-40B4-BE49-F238E27FC236}">
                <a16:creationId xmlns:a16="http://schemas.microsoft.com/office/drawing/2014/main" id="{1C1B3570-1426-6244-BF9E-C9534057A3A9}"/>
              </a:ext>
            </a:extLst>
          </p:cNvPr>
          <p:cNvSpPr/>
          <p:nvPr/>
        </p:nvSpPr>
        <p:spPr>
          <a:xfrm>
            <a:off x="672523" y="1951300"/>
            <a:ext cx="1128713" cy="904059"/>
          </a:xfrm>
          <a:custGeom>
            <a:avLst/>
            <a:gdLst>
              <a:gd name="connsiteX0" fmla="*/ 1400175 w 1400175"/>
              <a:gd name="connsiteY0" fmla="*/ 0 h 985838"/>
              <a:gd name="connsiteX1" fmla="*/ 1157288 w 1400175"/>
              <a:gd name="connsiteY1" fmla="*/ 571500 h 985838"/>
              <a:gd name="connsiteX2" fmla="*/ 785813 w 1400175"/>
              <a:gd name="connsiteY2" fmla="*/ 900113 h 985838"/>
              <a:gd name="connsiteX3" fmla="*/ 0 w 1400175"/>
              <a:gd name="connsiteY3" fmla="*/ 985838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175" h="985838">
                <a:moveTo>
                  <a:pt x="1400175" y="0"/>
                </a:moveTo>
                <a:cubicBezTo>
                  <a:pt x="1329928" y="210740"/>
                  <a:pt x="1259682" y="421481"/>
                  <a:pt x="1157288" y="571500"/>
                </a:cubicBezTo>
                <a:cubicBezTo>
                  <a:pt x="1054894" y="721519"/>
                  <a:pt x="978694" y="831057"/>
                  <a:pt x="785813" y="900113"/>
                </a:cubicBezTo>
                <a:cubicBezTo>
                  <a:pt x="592932" y="969169"/>
                  <a:pt x="296466" y="977503"/>
                  <a:pt x="0" y="985838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0" name="手繪多邊形 89">
            <a:extLst>
              <a:ext uri="{FF2B5EF4-FFF2-40B4-BE49-F238E27FC236}">
                <a16:creationId xmlns:a16="http://schemas.microsoft.com/office/drawing/2014/main" id="{94B40375-6C26-4941-B432-8287DDF114F1}"/>
              </a:ext>
            </a:extLst>
          </p:cNvPr>
          <p:cNvSpPr/>
          <p:nvPr/>
        </p:nvSpPr>
        <p:spPr>
          <a:xfrm flipH="1">
            <a:off x="1783022" y="1945538"/>
            <a:ext cx="1205186" cy="904059"/>
          </a:xfrm>
          <a:custGeom>
            <a:avLst/>
            <a:gdLst>
              <a:gd name="connsiteX0" fmla="*/ 1400175 w 1400175"/>
              <a:gd name="connsiteY0" fmla="*/ 0 h 985838"/>
              <a:gd name="connsiteX1" fmla="*/ 1157288 w 1400175"/>
              <a:gd name="connsiteY1" fmla="*/ 571500 h 985838"/>
              <a:gd name="connsiteX2" fmla="*/ 785813 w 1400175"/>
              <a:gd name="connsiteY2" fmla="*/ 900113 h 985838"/>
              <a:gd name="connsiteX3" fmla="*/ 0 w 1400175"/>
              <a:gd name="connsiteY3" fmla="*/ 985838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175" h="985838">
                <a:moveTo>
                  <a:pt x="1400175" y="0"/>
                </a:moveTo>
                <a:cubicBezTo>
                  <a:pt x="1329928" y="210740"/>
                  <a:pt x="1259682" y="421481"/>
                  <a:pt x="1157288" y="571500"/>
                </a:cubicBezTo>
                <a:cubicBezTo>
                  <a:pt x="1054894" y="721519"/>
                  <a:pt x="978694" y="831057"/>
                  <a:pt x="785813" y="900113"/>
                </a:cubicBezTo>
                <a:cubicBezTo>
                  <a:pt x="592932" y="969169"/>
                  <a:pt x="296466" y="977503"/>
                  <a:pt x="0" y="985838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91" name="直線箭頭接點 90">
            <a:extLst>
              <a:ext uri="{FF2B5EF4-FFF2-40B4-BE49-F238E27FC236}">
                <a16:creationId xmlns:a16="http://schemas.microsoft.com/office/drawing/2014/main" id="{DF4ADAA9-0B79-E640-8AA0-29742AD6FDDC}"/>
              </a:ext>
            </a:extLst>
          </p:cNvPr>
          <p:cNvCxnSpPr>
            <a:cxnSpLocks/>
          </p:cNvCxnSpPr>
          <p:nvPr/>
        </p:nvCxnSpPr>
        <p:spPr>
          <a:xfrm>
            <a:off x="283335" y="2875819"/>
            <a:ext cx="32324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015A6AB9-A719-D144-9ADA-51595541D69B}"/>
              </a:ext>
            </a:extLst>
          </p:cNvPr>
          <p:cNvSpPr txBox="1"/>
          <p:nvPr/>
        </p:nvSpPr>
        <p:spPr>
          <a:xfrm>
            <a:off x="39476" y="6224990"/>
            <a:ext cx="11234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altLang="zh-TW" sz="1200" dirty="0" err="1"/>
              <a:t>Kuzmich</a:t>
            </a:r>
            <a:r>
              <a:rPr lang="de-DE" altLang="zh-TW" sz="1200" dirty="0"/>
              <a:t>, A., Bowen, W., </a:t>
            </a:r>
            <a:r>
              <a:rPr lang="de-DE" altLang="zh-TW" sz="1200" dirty="0" err="1"/>
              <a:t>Boozer</a:t>
            </a:r>
            <a:r>
              <a:rPr lang="de-DE" altLang="zh-TW" sz="1200" dirty="0"/>
              <a:t>, A. </a:t>
            </a:r>
            <a:r>
              <a:rPr lang="de-DE" altLang="zh-TW" sz="1200" i="1" dirty="0"/>
              <a:t>et al.</a:t>
            </a:r>
            <a:r>
              <a:rPr lang="de-DE" altLang="zh-TW" sz="1200" dirty="0"/>
              <a:t> Generation </a:t>
            </a:r>
            <a:r>
              <a:rPr lang="de-DE" altLang="zh-TW" sz="1200" dirty="0" err="1"/>
              <a:t>of</a:t>
            </a:r>
            <a:r>
              <a:rPr lang="de-DE" altLang="zh-TW" sz="1200" dirty="0"/>
              <a:t> </a:t>
            </a:r>
            <a:r>
              <a:rPr lang="de-DE" altLang="zh-TW" sz="1200" dirty="0" err="1"/>
              <a:t>nonclassical</a:t>
            </a:r>
            <a:r>
              <a:rPr lang="de-DE" altLang="zh-TW" sz="1200" dirty="0"/>
              <a:t> </a:t>
            </a:r>
            <a:r>
              <a:rPr lang="de-DE" altLang="zh-TW" sz="1200" dirty="0" err="1"/>
              <a:t>photon</a:t>
            </a:r>
            <a:r>
              <a:rPr lang="de-DE" altLang="zh-TW" sz="1200" dirty="0"/>
              <a:t> </a:t>
            </a:r>
            <a:r>
              <a:rPr lang="de-DE" altLang="zh-TW" sz="1200" dirty="0" err="1"/>
              <a:t>pairs</a:t>
            </a:r>
            <a:r>
              <a:rPr lang="de-DE" altLang="zh-TW" sz="1200" dirty="0"/>
              <a:t> </a:t>
            </a:r>
            <a:r>
              <a:rPr lang="de-DE" altLang="zh-TW" sz="1200" dirty="0" err="1"/>
              <a:t>for</a:t>
            </a:r>
            <a:r>
              <a:rPr lang="de-DE" altLang="zh-TW" sz="1200" dirty="0"/>
              <a:t> </a:t>
            </a:r>
            <a:r>
              <a:rPr lang="de-DE" altLang="zh-TW" sz="1200" dirty="0" err="1"/>
              <a:t>scalable</a:t>
            </a:r>
            <a:r>
              <a:rPr lang="de-DE" altLang="zh-TW" sz="1200" dirty="0"/>
              <a:t> </a:t>
            </a:r>
            <a:r>
              <a:rPr lang="de-DE" altLang="zh-TW" sz="1200" dirty="0" err="1"/>
              <a:t>quantum</a:t>
            </a:r>
            <a:r>
              <a:rPr lang="de-DE" altLang="zh-TW" sz="1200" dirty="0"/>
              <a:t> </a:t>
            </a:r>
            <a:r>
              <a:rPr lang="de-DE" altLang="zh-TW" sz="1200" dirty="0" err="1"/>
              <a:t>communication</a:t>
            </a:r>
            <a:r>
              <a:rPr lang="de-DE" altLang="zh-TW" sz="1200" dirty="0"/>
              <a:t> </a:t>
            </a:r>
            <a:r>
              <a:rPr lang="de-DE" altLang="zh-TW" sz="1200" dirty="0" err="1"/>
              <a:t>with</a:t>
            </a:r>
            <a:r>
              <a:rPr lang="de-DE" altLang="zh-TW" sz="1200" dirty="0"/>
              <a:t> </a:t>
            </a:r>
            <a:r>
              <a:rPr lang="de-DE" altLang="zh-TW" sz="1200" dirty="0" err="1"/>
              <a:t>atomic</a:t>
            </a:r>
            <a:r>
              <a:rPr lang="de-DE" altLang="zh-TW" sz="1200" dirty="0"/>
              <a:t> </a:t>
            </a:r>
            <a:r>
              <a:rPr lang="de-DE" altLang="zh-TW" sz="1200" dirty="0" err="1"/>
              <a:t>ensembles</a:t>
            </a:r>
            <a:r>
              <a:rPr lang="de-DE" altLang="zh-TW" sz="1200" dirty="0"/>
              <a:t>. </a:t>
            </a:r>
            <a:r>
              <a:rPr lang="de-DE" altLang="zh-TW" sz="1200" i="1" dirty="0"/>
              <a:t>Nature</a:t>
            </a:r>
            <a:r>
              <a:rPr lang="de-DE" altLang="zh-TW" sz="1200" dirty="0"/>
              <a:t> </a:t>
            </a:r>
            <a:r>
              <a:rPr lang="de-DE" altLang="zh-TW" sz="1200" b="1" dirty="0"/>
              <a:t>423, </a:t>
            </a:r>
            <a:r>
              <a:rPr lang="de-DE" altLang="zh-TW" sz="1200" dirty="0"/>
              <a:t>731–734 (2003)</a:t>
            </a:r>
          </a:p>
          <a:p>
            <a:pPr marL="342900" indent="-342900">
              <a:buAutoNum type="arabicPeriod"/>
            </a:pPr>
            <a:r>
              <a:rPr lang="de-DE" altLang="zh-TW" sz="1200" dirty="0"/>
              <a:t>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A 79, 035801 (2009)</a:t>
            </a:r>
          </a:p>
          <a:p>
            <a:pPr marL="342900" indent="-342900">
              <a:buFontTx/>
              <a:buAutoNum type="arabicPeriod"/>
            </a:pPr>
            <a:r>
              <a:rPr lang="de-DE" altLang="zh-TW" sz="1200" dirty="0"/>
              <a:t>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A </a:t>
            </a:r>
            <a:r>
              <a:rPr lang="en-US" altLang="zh-TW" sz="1200" dirty="0"/>
              <a:t>81, 037801 (2010)</a:t>
            </a:r>
            <a:endParaRPr lang="de-DE" altLang="zh-TW" sz="1200" dirty="0"/>
          </a:p>
        </p:txBody>
      </p:sp>
      <p:sp>
        <p:nvSpPr>
          <p:cNvPr id="5" name="手繪多邊形 4">
            <a:extLst>
              <a:ext uri="{FF2B5EF4-FFF2-40B4-BE49-F238E27FC236}">
                <a16:creationId xmlns:a16="http://schemas.microsoft.com/office/drawing/2014/main" id="{6A08E30C-6EF0-B340-AC4B-0618739C4B9A}"/>
              </a:ext>
            </a:extLst>
          </p:cNvPr>
          <p:cNvSpPr/>
          <p:nvPr/>
        </p:nvSpPr>
        <p:spPr>
          <a:xfrm>
            <a:off x="5538361" y="2528888"/>
            <a:ext cx="763348" cy="2971800"/>
          </a:xfrm>
          <a:custGeom>
            <a:avLst/>
            <a:gdLst>
              <a:gd name="connsiteX0" fmla="*/ 433814 w 763348"/>
              <a:gd name="connsiteY0" fmla="*/ 0 h 2971800"/>
              <a:gd name="connsiteX1" fmla="*/ 748139 w 763348"/>
              <a:gd name="connsiteY1" fmla="*/ 1443037 h 2971800"/>
              <a:gd name="connsiteX2" fmla="*/ 5189 w 763348"/>
              <a:gd name="connsiteY2" fmla="*/ 2300287 h 2971800"/>
              <a:gd name="connsiteX3" fmla="*/ 476677 w 76334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348" h="2971800">
                <a:moveTo>
                  <a:pt x="433814" y="0"/>
                </a:moveTo>
                <a:cubicBezTo>
                  <a:pt x="626695" y="529828"/>
                  <a:pt x="819576" y="1059656"/>
                  <a:pt x="748139" y="1443037"/>
                </a:cubicBezTo>
                <a:cubicBezTo>
                  <a:pt x="676702" y="1826418"/>
                  <a:pt x="50433" y="2045493"/>
                  <a:pt x="5189" y="2300287"/>
                </a:cubicBezTo>
                <a:cubicBezTo>
                  <a:pt x="-40055" y="2555081"/>
                  <a:pt x="218311" y="2763440"/>
                  <a:pt x="476677" y="297180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手繪多邊形 5">
            <a:extLst>
              <a:ext uri="{FF2B5EF4-FFF2-40B4-BE49-F238E27FC236}">
                <a16:creationId xmlns:a16="http://schemas.microsoft.com/office/drawing/2014/main" id="{D229A5F2-6A2D-A644-9B43-048CBE61ADE4}"/>
              </a:ext>
            </a:extLst>
          </p:cNvPr>
          <p:cNvSpPr/>
          <p:nvPr/>
        </p:nvSpPr>
        <p:spPr>
          <a:xfrm>
            <a:off x="6199532" y="2700338"/>
            <a:ext cx="5309350" cy="2771775"/>
          </a:xfrm>
          <a:custGeom>
            <a:avLst/>
            <a:gdLst>
              <a:gd name="connsiteX0" fmla="*/ 4658968 w 5309350"/>
              <a:gd name="connsiteY0" fmla="*/ 0 h 2771775"/>
              <a:gd name="connsiteX1" fmla="*/ 5259043 w 5309350"/>
              <a:gd name="connsiteY1" fmla="*/ 671512 h 2771775"/>
              <a:gd name="connsiteX2" fmla="*/ 3501681 w 5309350"/>
              <a:gd name="connsiteY2" fmla="*/ 1485900 h 2771775"/>
              <a:gd name="connsiteX3" fmla="*/ 529881 w 5309350"/>
              <a:gd name="connsiteY3" fmla="*/ 1671637 h 2771775"/>
              <a:gd name="connsiteX4" fmla="*/ 15531 w 5309350"/>
              <a:gd name="connsiteY4" fmla="*/ 2771775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9350" h="2771775">
                <a:moveTo>
                  <a:pt x="4658968" y="0"/>
                </a:moveTo>
                <a:cubicBezTo>
                  <a:pt x="5055446" y="211931"/>
                  <a:pt x="5451924" y="423862"/>
                  <a:pt x="5259043" y="671512"/>
                </a:cubicBezTo>
                <a:cubicBezTo>
                  <a:pt x="5066162" y="919162"/>
                  <a:pt x="4289875" y="1319213"/>
                  <a:pt x="3501681" y="1485900"/>
                </a:cubicBezTo>
                <a:cubicBezTo>
                  <a:pt x="2713487" y="1652588"/>
                  <a:pt x="1110906" y="1457325"/>
                  <a:pt x="529881" y="1671637"/>
                </a:cubicBezTo>
                <a:cubicBezTo>
                  <a:pt x="-51144" y="1885949"/>
                  <a:pt x="-17807" y="2328862"/>
                  <a:pt x="15531" y="2771775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90FD49C-372D-5045-ACF2-7DA89AE33C49}"/>
              </a:ext>
            </a:extLst>
          </p:cNvPr>
          <p:cNvGrpSpPr/>
          <p:nvPr/>
        </p:nvGrpSpPr>
        <p:grpSpPr>
          <a:xfrm>
            <a:off x="356847" y="4375613"/>
            <a:ext cx="3232401" cy="592822"/>
            <a:chOff x="469225" y="2729387"/>
            <a:chExt cx="3232401" cy="592822"/>
          </a:xfrm>
        </p:grpSpPr>
        <p:cxnSp>
          <p:nvCxnSpPr>
            <p:cNvPr id="92" name="直線箭頭接點 91">
              <a:extLst>
                <a:ext uri="{FF2B5EF4-FFF2-40B4-BE49-F238E27FC236}">
                  <a16:creationId xmlns:a16="http://schemas.microsoft.com/office/drawing/2014/main" id="{DAEBEF9A-682B-4544-9CC3-FE1179537A25}"/>
                </a:ext>
              </a:extLst>
            </p:cNvPr>
            <p:cNvCxnSpPr>
              <a:cxnSpLocks/>
            </p:cNvCxnSpPr>
            <p:nvPr/>
          </p:nvCxnSpPr>
          <p:spPr>
            <a:xfrm>
              <a:off x="469225" y="3305762"/>
              <a:ext cx="32324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手繪多邊形 93">
              <a:extLst>
                <a:ext uri="{FF2B5EF4-FFF2-40B4-BE49-F238E27FC236}">
                  <a16:creationId xmlns:a16="http://schemas.microsoft.com/office/drawing/2014/main" id="{841D23E0-60C1-D54E-8FD6-9AC8BAB1F274}"/>
                </a:ext>
              </a:extLst>
            </p:cNvPr>
            <p:cNvSpPr/>
            <p:nvPr/>
          </p:nvSpPr>
          <p:spPr>
            <a:xfrm>
              <a:off x="728663" y="2928938"/>
              <a:ext cx="1300162" cy="200025"/>
            </a:xfrm>
            <a:custGeom>
              <a:avLst/>
              <a:gdLst>
                <a:gd name="connsiteX0" fmla="*/ 0 w 1300162"/>
                <a:gd name="connsiteY0" fmla="*/ 200025 h 200025"/>
                <a:gd name="connsiteX1" fmla="*/ 985837 w 1300162"/>
                <a:gd name="connsiteY1" fmla="*/ 128587 h 200025"/>
                <a:gd name="connsiteX2" fmla="*/ 1300162 w 1300162"/>
                <a:gd name="connsiteY2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2" h="200025">
                  <a:moveTo>
                    <a:pt x="0" y="200025"/>
                  </a:moveTo>
                  <a:cubicBezTo>
                    <a:pt x="384571" y="180974"/>
                    <a:pt x="769143" y="161924"/>
                    <a:pt x="985837" y="128587"/>
                  </a:cubicBezTo>
                  <a:cubicBezTo>
                    <a:pt x="1202531" y="95249"/>
                    <a:pt x="1251346" y="47624"/>
                    <a:pt x="1300162" y="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8" name="手繪多邊形 97">
              <a:extLst>
                <a:ext uri="{FF2B5EF4-FFF2-40B4-BE49-F238E27FC236}">
                  <a16:creationId xmlns:a16="http://schemas.microsoft.com/office/drawing/2014/main" id="{FBBA8E2E-1399-5841-ADF6-6CD1A26EDE54}"/>
                </a:ext>
              </a:extLst>
            </p:cNvPr>
            <p:cNvSpPr/>
            <p:nvPr/>
          </p:nvSpPr>
          <p:spPr>
            <a:xfrm flipH="1">
              <a:off x="2023019" y="2923312"/>
              <a:ext cx="1237688" cy="204787"/>
            </a:xfrm>
            <a:custGeom>
              <a:avLst/>
              <a:gdLst>
                <a:gd name="connsiteX0" fmla="*/ 0 w 1300162"/>
                <a:gd name="connsiteY0" fmla="*/ 200025 h 200025"/>
                <a:gd name="connsiteX1" fmla="*/ 985837 w 1300162"/>
                <a:gd name="connsiteY1" fmla="*/ 128587 h 200025"/>
                <a:gd name="connsiteX2" fmla="*/ 1300162 w 1300162"/>
                <a:gd name="connsiteY2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0162" h="200025">
                  <a:moveTo>
                    <a:pt x="0" y="200025"/>
                  </a:moveTo>
                  <a:cubicBezTo>
                    <a:pt x="384571" y="180974"/>
                    <a:pt x="769143" y="161924"/>
                    <a:pt x="985837" y="128587"/>
                  </a:cubicBezTo>
                  <a:cubicBezTo>
                    <a:pt x="1202531" y="95249"/>
                    <a:pt x="1251346" y="47624"/>
                    <a:pt x="1300162" y="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8" name="直線箭頭接點 7">
              <a:extLst>
                <a:ext uri="{FF2B5EF4-FFF2-40B4-BE49-F238E27FC236}">
                  <a16:creationId xmlns:a16="http://schemas.microsoft.com/office/drawing/2014/main" id="{E5337E28-23E4-3745-9F12-E0FE69E631DD}"/>
                </a:ext>
              </a:extLst>
            </p:cNvPr>
            <p:cNvCxnSpPr/>
            <p:nvPr/>
          </p:nvCxnSpPr>
          <p:spPr>
            <a:xfrm>
              <a:off x="2621769" y="2911039"/>
              <a:ext cx="0" cy="4111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BC6FDD1B-66BB-D544-BBE0-0DAD9BE93C42}"/>
                </a:ext>
              </a:extLst>
            </p:cNvPr>
            <p:cNvSpPr txBox="1"/>
            <p:nvPr/>
          </p:nvSpPr>
          <p:spPr>
            <a:xfrm>
              <a:off x="2577978" y="2729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endParaRPr kumimoji="1" lang="zh-TW" alt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9DA6A2C3-9021-EC47-9A70-80D0A4068534}"/>
                  </a:ext>
                </a:extLst>
              </p:cNvPr>
              <p:cNvSpPr txBox="1"/>
              <p:nvPr/>
            </p:nvSpPr>
            <p:spPr>
              <a:xfrm>
                <a:off x="255284" y="1126244"/>
                <a:ext cx="3671887" cy="389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𝑠𝑖</m:t>
                          </m:r>
                        </m:sub>
                        <m:sup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𝛿𝜏</m:t>
                          </m:r>
                        </m:e>
                      </m:d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9DA6A2C3-9021-EC47-9A70-80D0A4068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84" y="1126244"/>
                <a:ext cx="3671887" cy="389337"/>
              </a:xfrm>
              <a:prstGeom prst="rect">
                <a:avLst/>
              </a:prstGeom>
              <a:blipFill>
                <a:blip r:embed="rId4"/>
                <a:stretch>
                  <a:fillRect t="-3226" b="-354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圓角矩形 10">
            <a:extLst>
              <a:ext uri="{FF2B5EF4-FFF2-40B4-BE49-F238E27FC236}">
                <a16:creationId xmlns:a16="http://schemas.microsoft.com/office/drawing/2014/main" id="{8C279A95-F74E-CB46-B9FB-3BDD2778E788}"/>
              </a:ext>
            </a:extLst>
          </p:cNvPr>
          <p:cNvSpPr/>
          <p:nvPr/>
        </p:nvSpPr>
        <p:spPr>
          <a:xfrm>
            <a:off x="1997923" y="5171534"/>
            <a:ext cx="3313860" cy="9027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CFF3C9B-6035-2844-80B1-D6AD055C49D4}"/>
                  </a:ext>
                </a:extLst>
              </p:cNvPr>
              <p:cNvSpPr/>
              <p:nvPr/>
            </p:nvSpPr>
            <p:spPr>
              <a:xfrm>
                <a:off x="2932347" y="5193834"/>
                <a:ext cx="1445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𝛿𝜏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altLang="zh-TW" dirty="0"/>
                  <a:t>: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CFF3C9B-6035-2844-80B1-D6AD055C4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47" y="5193834"/>
                <a:ext cx="1445011" cy="369332"/>
              </a:xfrm>
              <a:prstGeom prst="rect">
                <a:avLst/>
              </a:prstGeom>
              <a:blipFill>
                <a:blip r:embed="rId5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>
            <a:extLst>
              <a:ext uri="{FF2B5EF4-FFF2-40B4-BE49-F238E27FC236}">
                <a16:creationId xmlns:a16="http://schemas.microsoft.com/office/drawing/2014/main" id="{C95CAC8C-0E92-FA4B-94DC-46487005B745}"/>
              </a:ext>
            </a:extLst>
          </p:cNvPr>
          <p:cNvSpPr txBox="1"/>
          <p:nvPr/>
        </p:nvSpPr>
        <p:spPr>
          <a:xfrm>
            <a:off x="2230832" y="5446684"/>
            <a:ext cx="2728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Violation of </a:t>
            </a:r>
          </a:p>
          <a:p>
            <a:r>
              <a:rPr lang="de-DE" altLang="zh-TW" dirty="0" err="1"/>
              <a:t>Cauchy</a:t>
            </a:r>
            <a:r>
              <a:rPr lang="de-DE" altLang="zh-TW" dirty="0"/>
              <a:t>–Schwarz </a:t>
            </a:r>
            <a:r>
              <a:rPr lang="de-DE" altLang="zh-TW" dirty="0" err="1"/>
              <a:t>inequality</a:t>
            </a:r>
            <a:endParaRPr lang="zh-TW" altLang="en-US" dirty="0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9CA7AFEC-F438-5D4F-8CF8-44CFD5CB2A4F}"/>
              </a:ext>
            </a:extLst>
          </p:cNvPr>
          <p:cNvCxnSpPr/>
          <p:nvPr/>
        </p:nvCxnSpPr>
        <p:spPr>
          <a:xfrm>
            <a:off x="7543800" y="634596"/>
            <a:ext cx="0" cy="2161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>
            <a:extLst>
              <a:ext uri="{FF2B5EF4-FFF2-40B4-BE49-F238E27FC236}">
                <a16:creationId xmlns:a16="http://schemas.microsoft.com/office/drawing/2014/main" id="{8C34A22E-705C-184C-A33D-F1EDEE45DDC7}"/>
              </a:ext>
            </a:extLst>
          </p:cNvPr>
          <p:cNvCxnSpPr/>
          <p:nvPr/>
        </p:nvCxnSpPr>
        <p:spPr>
          <a:xfrm>
            <a:off x="7862405" y="634596"/>
            <a:ext cx="0" cy="2161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>
            <a:extLst>
              <a:ext uri="{FF2B5EF4-FFF2-40B4-BE49-F238E27FC236}">
                <a16:creationId xmlns:a16="http://schemas.microsoft.com/office/drawing/2014/main" id="{6DD79A73-F885-4342-B499-BF3C565B308C}"/>
              </a:ext>
            </a:extLst>
          </p:cNvPr>
          <p:cNvCxnSpPr/>
          <p:nvPr/>
        </p:nvCxnSpPr>
        <p:spPr>
          <a:xfrm>
            <a:off x="9199675" y="638358"/>
            <a:ext cx="0" cy="2161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>
            <a:extLst>
              <a:ext uri="{FF2B5EF4-FFF2-40B4-BE49-F238E27FC236}">
                <a16:creationId xmlns:a16="http://schemas.microsoft.com/office/drawing/2014/main" id="{F1662FE0-BFF1-464A-9D4B-513BBB194C62}"/>
              </a:ext>
            </a:extLst>
          </p:cNvPr>
          <p:cNvCxnSpPr/>
          <p:nvPr/>
        </p:nvCxnSpPr>
        <p:spPr>
          <a:xfrm>
            <a:off x="8418663" y="1558114"/>
            <a:ext cx="0" cy="216125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接點 108">
            <a:extLst>
              <a:ext uri="{FF2B5EF4-FFF2-40B4-BE49-F238E27FC236}">
                <a16:creationId xmlns:a16="http://schemas.microsoft.com/office/drawing/2014/main" id="{F42CFE97-1303-F641-A02B-75CDCFB078E4}"/>
              </a:ext>
            </a:extLst>
          </p:cNvPr>
          <p:cNvCxnSpPr/>
          <p:nvPr/>
        </p:nvCxnSpPr>
        <p:spPr>
          <a:xfrm>
            <a:off x="9070166" y="728848"/>
            <a:ext cx="0" cy="216125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865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1A86FF-AE31-2D47-88FC-3FE27FD6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9225"/>
            <a:ext cx="10515600" cy="1325563"/>
          </a:xfrm>
        </p:spPr>
        <p:txBody>
          <a:bodyPr/>
          <a:lstStyle/>
          <a:p>
            <a:r>
              <a:rPr lang="de-DE" altLang="zh-TW" dirty="0" err="1"/>
              <a:t>Hanbury</a:t>
            </a:r>
            <a:r>
              <a:rPr lang="de-DE" altLang="zh-TW" dirty="0"/>
              <a:t> Brown </a:t>
            </a:r>
            <a:r>
              <a:rPr lang="de-DE" altLang="zh-TW" dirty="0" err="1"/>
              <a:t>and</a:t>
            </a:r>
            <a:r>
              <a:rPr lang="de-DE" altLang="zh-TW" dirty="0"/>
              <a:t> </a:t>
            </a:r>
            <a:r>
              <a:rPr lang="de-DE" altLang="zh-TW" dirty="0" err="1"/>
              <a:t>Twiss</a:t>
            </a:r>
            <a:r>
              <a:rPr lang="de-DE" altLang="zh-TW" dirty="0"/>
              <a:t> (HBT) </a:t>
            </a:r>
            <a:r>
              <a:rPr lang="de-DE" altLang="zh-TW" dirty="0" err="1"/>
              <a:t>experiment</a:t>
            </a:r>
            <a:endParaRPr kumimoji="1" lang="zh-TW" altLang="en-US" dirty="0"/>
          </a:p>
        </p:txBody>
      </p:sp>
      <p:sp>
        <p:nvSpPr>
          <p:cNvPr id="5" name="平行四邊形 4">
            <a:extLst>
              <a:ext uri="{FF2B5EF4-FFF2-40B4-BE49-F238E27FC236}">
                <a16:creationId xmlns:a16="http://schemas.microsoft.com/office/drawing/2014/main" id="{00EFDA94-92F7-8B4F-9854-ECBADBC1AD96}"/>
              </a:ext>
            </a:extLst>
          </p:cNvPr>
          <p:cNvSpPr/>
          <p:nvPr/>
        </p:nvSpPr>
        <p:spPr>
          <a:xfrm rot="10053488">
            <a:off x="4534027" y="1205955"/>
            <a:ext cx="708141" cy="561029"/>
          </a:xfrm>
          <a:prstGeom prst="parallelogram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6" name="直線箭頭接點 5">
            <a:extLst>
              <a:ext uri="{FF2B5EF4-FFF2-40B4-BE49-F238E27FC236}">
                <a16:creationId xmlns:a16="http://schemas.microsoft.com/office/drawing/2014/main" id="{800F334D-65E8-F84A-8CC6-2BC89B31BBD2}"/>
              </a:ext>
            </a:extLst>
          </p:cNvPr>
          <p:cNvCxnSpPr>
            <a:cxnSpLocks/>
          </p:cNvCxnSpPr>
          <p:nvPr/>
        </p:nvCxnSpPr>
        <p:spPr>
          <a:xfrm flipH="1">
            <a:off x="4427173" y="1486469"/>
            <a:ext cx="475093" cy="1171646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51172E8F-EC0F-DA4D-B86F-B59B9916E96C}"/>
              </a:ext>
            </a:extLst>
          </p:cNvPr>
          <p:cNvSpPr txBox="1"/>
          <p:nvPr/>
        </p:nvSpPr>
        <p:spPr>
          <a:xfrm>
            <a:off x="4829189" y="9905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BS</a:t>
            </a:r>
            <a:endParaRPr kumimoji="1" lang="zh-TW" altLang="en-US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44DDAF79-17E3-094B-941F-4289EB6B3FC9}"/>
              </a:ext>
            </a:extLst>
          </p:cNvPr>
          <p:cNvSpPr/>
          <p:nvPr/>
        </p:nvSpPr>
        <p:spPr>
          <a:xfrm>
            <a:off x="4004706" y="2650086"/>
            <a:ext cx="599809" cy="57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6BDBABE4-D27D-904A-B153-A1ABA618BE25}"/>
              </a:ext>
            </a:extLst>
          </p:cNvPr>
          <p:cNvSpPr/>
          <p:nvPr/>
        </p:nvSpPr>
        <p:spPr>
          <a:xfrm>
            <a:off x="4033282" y="2722224"/>
            <a:ext cx="493200" cy="42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092857CA-435F-D14C-A844-7095E4A83585}"/>
              </a:ext>
            </a:extLst>
          </p:cNvPr>
          <p:cNvCxnSpPr>
            <a:cxnSpLocks/>
          </p:cNvCxnSpPr>
          <p:nvPr/>
        </p:nvCxnSpPr>
        <p:spPr>
          <a:xfrm flipH="1">
            <a:off x="4914074" y="1486469"/>
            <a:ext cx="3115501" cy="0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箭頭接點 13">
            <a:extLst>
              <a:ext uri="{FF2B5EF4-FFF2-40B4-BE49-F238E27FC236}">
                <a16:creationId xmlns:a16="http://schemas.microsoft.com/office/drawing/2014/main" id="{55E2458C-2933-734D-9FAF-243CE9FBCB8A}"/>
              </a:ext>
            </a:extLst>
          </p:cNvPr>
          <p:cNvCxnSpPr>
            <a:cxnSpLocks/>
          </p:cNvCxnSpPr>
          <p:nvPr/>
        </p:nvCxnSpPr>
        <p:spPr>
          <a:xfrm flipH="1">
            <a:off x="1370767" y="1463226"/>
            <a:ext cx="3248036" cy="0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12427404-6D14-B543-ACC1-33B1082429AA}"/>
              </a:ext>
            </a:extLst>
          </p:cNvPr>
          <p:cNvSpPr/>
          <p:nvPr/>
        </p:nvSpPr>
        <p:spPr>
          <a:xfrm>
            <a:off x="1300031" y="1246975"/>
            <a:ext cx="142875" cy="5858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0B9685D-ABCE-E247-BCCC-07AA6BDA8E5D}"/>
              </a:ext>
            </a:extLst>
          </p:cNvPr>
          <p:cNvSpPr/>
          <p:nvPr/>
        </p:nvSpPr>
        <p:spPr>
          <a:xfrm>
            <a:off x="1157156" y="1361307"/>
            <a:ext cx="1428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手繪多邊形 16">
            <a:extLst>
              <a:ext uri="{FF2B5EF4-FFF2-40B4-BE49-F238E27FC236}">
                <a16:creationId xmlns:a16="http://schemas.microsoft.com/office/drawing/2014/main" id="{70062DE1-DB64-5342-A64F-3D8799448AC6}"/>
              </a:ext>
            </a:extLst>
          </p:cNvPr>
          <p:cNvSpPr/>
          <p:nvPr/>
        </p:nvSpPr>
        <p:spPr>
          <a:xfrm>
            <a:off x="255841" y="1534449"/>
            <a:ext cx="944177" cy="1685925"/>
          </a:xfrm>
          <a:custGeom>
            <a:avLst/>
            <a:gdLst>
              <a:gd name="connsiteX0" fmla="*/ 944177 w 944177"/>
              <a:gd name="connsiteY0" fmla="*/ 0 h 1685925"/>
              <a:gd name="connsiteX1" fmla="*/ 1202 w 944177"/>
              <a:gd name="connsiteY1" fmla="*/ 1071563 h 1685925"/>
              <a:gd name="connsiteX2" fmla="*/ 787015 w 944177"/>
              <a:gd name="connsiteY2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177" h="1685925">
                <a:moveTo>
                  <a:pt x="944177" y="0"/>
                </a:moveTo>
                <a:cubicBezTo>
                  <a:pt x="485786" y="395288"/>
                  <a:pt x="27396" y="790576"/>
                  <a:pt x="1202" y="1071563"/>
                </a:cubicBezTo>
                <a:cubicBezTo>
                  <a:pt x="-24992" y="1352550"/>
                  <a:pt x="381011" y="1519237"/>
                  <a:pt x="787015" y="16859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立方體 17">
            <a:extLst>
              <a:ext uri="{FF2B5EF4-FFF2-40B4-BE49-F238E27FC236}">
                <a16:creationId xmlns:a16="http://schemas.microsoft.com/office/drawing/2014/main" id="{7EA8C7FC-2E53-F246-A563-9FDC4184B7F8}"/>
              </a:ext>
            </a:extLst>
          </p:cNvPr>
          <p:cNvSpPr/>
          <p:nvPr/>
        </p:nvSpPr>
        <p:spPr>
          <a:xfrm>
            <a:off x="1085126" y="2948986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cxnSp>
        <p:nvCxnSpPr>
          <p:cNvPr id="20" name="曲線接點 19">
            <a:extLst>
              <a:ext uri="{FF2B5EF4-FFF2-40B4-BE49-F238E27FC236}">
                <a16:creationId xmlns:a16="http://schemas.microsoft.com/office/drawing/2014/main" id="{8CE5AB60-95EA-0948-9A2D-175C8C7CD12F}"/>
              </a:ext>
            </a:extLst>
          </p:cNvPr>
          <p:cNvCxnSpPr>
            <a:cxnSpLocks/>
          </p:cNvCxnSpPr>
          <p:nvPr/>
        </p:nvCxnSpPr>
        <p:spPr>
          <a:xfrm>
            <a:off x="4267434" y="2944791"/>
            <a:ext cx="1052952" cy="1042233"/>
          </a:xfrm>
          <a:prstGeom prst="curved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立方體 20">
            <a:extLst>
              <a:ext uri="{FF2B5EF4-FFF2-40B4-BE49-F238E27FC236}">
                <a16:creationId xmlns:a16="http://schemas.microsoft.com/office/drawing/2014/main" id="{4CBD870B-24A2-D94A-A0D0-A75D0CCDA754}"/>
              </a:ext>
            </a:extLst>
          </p:cNvPr>
          <p:cNvSpPr/>
          <p:nvPr/>
        </p:nvSpPr>
        <p:spPr>
          <a:xfrm>
            <a:off x="5073767" y="3797988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AC9EBBD1-41FF-1946-B01B-4BD7E74B3BDB}"/>
              </a:ext>
            </a:extLst>
          </p:cNvPr>
          <p:cNvSpPr/>
          <p:nvPr/>
        </p:nvSpPr>
        <p:spPr>
          <a:xfrm>
            <a:off x="5686425" y="140279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C825B5EA-1D51-FA48-952C-276C9E8EAEAE}"/>
              </a:ext>
            </a:extLst>
          </p:cNvPr>
          <p:cNvSpPr/>
          <p:nvPr/>
        </p:nvSpPr>
        <p:spPr>
          <a:xfrm>
            <a:off x="6317541" y="1384921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2C50BCD4-992C-4E46-9218-9D23A62EB917}"/>
              </a:ext>
            </a:extLst>
          </p:cNvPr>
          <p:cNvSpPr/>
          <p:nvPr/>
        </p:nvSpPr>
        <p:spPr>
          <a:xfrm>
            <a:off x="6567495" y="1383741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142B5CFD-2E52-974B-AFE7-1ADEB5C4B88A}"/>
              </a:ext>
            </a:extLst>
          </p:cNvPr>
          <p:cNvSpPr/>
          <p:nvPr/>
        </p:nvSpPr>
        <p:spPr>
          <a:xfrm>
            <a:off x="7281869" y="138374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C7D23C1C-F292-CF44-B92C-948D399E90AA}"/>
              </a:ext>
            </a:extLst>
          </p:cNvPr>
          <p:cNvSpPr/>
          <p:nvPr/>
        </p:nvSpPr>
        <p:spPr>
          <a:xfrm>
            <a:off x="7648585" y="1378977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5" name="直線箭頭接點 34">
            <a:extLst>
              <a:ext uri="{FF2B5EF4-FFF2-40B4-BE49-F238E27FC236}">
                <a16:creationId xmlns:a16="http://schemas.microsoft.com/office/drawing/2014/main" id="{BF8CC56E-FAEF-804F-9747-B5E208966B9A}"/>
              </a:ext>
            </a:extLst>
          </p:cNvPr>
          <p:cNvCxnSpPr>
            <a:cxnSpLocks/>
          </p:cNvCxnSpPr>
          <p:nvPr/>
        </p:nvCxnSpPr>
        <p:spPr>
          <a:xfrm flipH="1" flipV="1">
            <a:off x="8152575" y="1482785"/>
            <a:ext cx="1134300" cy="3684"/>
          </a:xfrm>
          <a:prstGeom prst="straightConnector1">
            <a:avLst/>
          </a:prstGeom>
          <a:ln w="50800">
            <a:solidFill>
              <a:srgbClr val="FF0000">
                <a:alpha val="20000"/>
              </a:srgb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橢圓 36">
            <a:extLst>
              <a:ext uri="{FF2B5EF4-FFF2-40B4-BE49-F238E27FC236}">
                <a16:creationId xmlns:a16="http://schemas.microsoft.com/office/drawing/2014/main" id="{6FA73422-B6A3-1743-8265-42AB250D5512}"/>
              </a:ext>
            </a:extLst>
          </p:cNvPr>
          <p:cNvSpPr/>
          <p:nvPr/>
        </p:nvSpPr>
        <p:spPr>
          <a:xfrm>
            <a:off x="2609842" y="138374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4E7E0CD4-C833-D545-A9C6-11F3057BFCD5}"/>
              </a:ext>
            </a:extLst>
          </p:cNvPr>
          <p:cNvSpPr/>
          <p:nvPr/>
        </p:nvSpPr>
        <p:spPr>
          <a:xfrm>
            <a:off x="4449307" y="229831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BEBFA0A5-261F-2445-84DD-7A68A26D4E06}"/>
              </a:ext>
            </a:extLst>
          </p:cNvPr>
          <p:cNvSpPr/>
          <p:nvPr/>
        </p:nvSpPr>
        <p:spPr>
          <a:xfrm>
            <a:off x="4667669" y="172547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E41FB649-C197-0A4D-9FB7-370EF285F446}"/>
              </a:ext>
            </a:extLst>
          </p:cNvPr>
          <p:cNvSpPr txBox="1"/>
          <p:nvPr/>
        </p:nvSpPr>
        <p:spPr>
          <a:xfrm>
            <a:off x="1816653" y="144613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s1</a:t>
            </a:r>
            <a:endParaRPr kumimoji="1" lang="zh-TW" altLang="en-US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6D00E56B-DF95-7942-ACE1-671A79FE0D41}"/>
              </a:ext>
            </a:extLst>
          </p:cNvPr>
          <p:cNvSpPr txBox="1"/>
          <p:nvPr/>
        </p:nvSpPr>
        <p:spPr>
          <a:xfrm>
            <a:off x="4651441" y="2013765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s2</a:t>
            </a:r>
            <a:endParaRPr kumimoji="1" lang="zh-TW" altLang="en-US" dirty="0"/>
          </a:p>
        </p:txBody>
      </p:sp>
      <p:cxnSp>
        <p:nvCxnSpPr>
          <p:cNvPr id="4" name="直線箭頭接點 3">
            <a:extLst>
              <a:ext uri="{FF2B5EF4-FFF2-40B4-BE49-F238E27FC236}">
                <a16:creationId xmlns:a16="http://schemas.microsoft.com/office/drawing/2014/main" id="{5DC199B9-4931-3E48-BED3-35D164A6BB97}"/>
              </a:ext>
            </a:extLst>
          </p:cNvPr>
          <p:cNvCxnSpPr>
            <a:cxnSpLocks/>
          </p:cNvCxnSpPr>
          <p:nvPr/>
        </p:nvCxnSpPr>
        <p:spPr>
          <a:xfrm>
            <a:off x="7143750" y="5386388"/>
            <a:ext cx="49291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9277052-472D-5D42-8C51-21F1EEE975EF}"/>
              </a:ext>
            </a:extLst>
          </p:cNvPr>
          <p:cNvSpPr txBox="1"/>
          <p:nvPr/>
        </p:nvSpPr>
        <p:spPr>
          <a:xfrm>
            <a:off x="0" y="6396335"/>
            <a:ext cx="4789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altLang="zh-TW" sz="1200" i="1" dirty="0"/>
              <a:t>Nature</a:t>
            </a:r>
            <a:r>
              <a:rPr lang="de-DE" altLang="zh-TW" sz="1200" dirty="0"/>
              <a:t> </a:t>
            </a:r>
            <a:r>
              <a:rPr lang="de-DE" altLang="zh-TW" sz="1200" b="1" dirty="0"/>
              <a:t>178, </a:t>
            </a:r>
            <a:r>
              <a:rPr lang="de-DE" altLang="zh-TW" sz="1200" dirty="0"/>
              <a:t>1046–1048 (1956). </a:t>
            </a:r>
            <a:r>
              <a:rPr lang="de-DE" altLang="zh-TW" sz="1200" dirty="0">
                <a:hlinkClick r:id="rId2"/>
              </a:rPr>
              <a:t>https://doi.org/10.1038/1781046a0</a:t>
            </a:r>
            <a:endParaRPr lang="de-DE" altLang="zh-TW" sz="1200" dirty="0"/>
          </a:p>
          <a:p>
            <a:pPr marL="342900" indent="-342900">
              <a:buAutoNum type="arabicPeriod"/>
            </a:pPr>
            <a:r>
              <a:rPr lang="de-DE" altLang="zh-TW" sz="1200" i="1" dirty="0"/>
              <a:t>Nature</a:t>
            </a:r>
            <a:r>
              <a:rPr lang="de-DE" altLang="zh-TW" sz="1200" dirty="0"/>
              <a:t> </a:t>
            </a:r>
            <a:r>
              <a:rPr lang="de-DE" altLang="zh-TW" sz="1200" b="1" dirty="0"/>
              <a:t>178, </a:t>
            </a:r>
            <a:r>
              <a:rPr lang="de-DE" altLang="zh-TW" sz="1200" dirty="0"/>
              <a:t>481–482 (1956). </a:t>
            </a:r>
            <a:r>
              <a:rPr lang="de-DE" altLang="zh-TW" sz="1200" dirty="0">
                <a:hlinkClick r:id="rId3"/>
              </a:rPr>
              <a:t>https://doi.org/10.1038/178481a0</a:t>
            </a:r>
            <a:endParaRPr lang="de-DE" altLang="zh-TW" sz="1200" dirty="0"/>
          </a:p>
        </p:txBody>
      </p:sp>
      <p:cxnSp>
        <p:nvCxnSpPr>
          <p:cNvPr id="34" name="直線箭頭接點 33">
            <a:extLst>
              <a:ext uri="{FF2B5EF4-FFF2-40B4-BE49-F238E27FC236}">
                <a16:creationId xmlns:a16="http://schemas.microsoft.com/office/drawing/2014/main" id="{8AC77D9F-4202-9F49-B36E-8A5DDE0CD5DC}"/>
              </a:ext>
            </a:extLst>
          </p:cNvPr>
          <p:cNvCxnSpPr>
            <a:cxnSpLocks/>
          </p:cNvCxnSpPr>
          <p:nvPr/>
        </p:nvCxnSpPr>
        <p:spPr>
          <a:xfrm flipV="1">
            <a:off x="7296150" y="2944791"/>
            <a:ext cx="0" cy="2593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5FA8903-BF2A-704E-8361-86884798CCDD}"/>
              </a:ext>
            </a:extLst>
          </p:cNvPr>
          <p:cNvSpPr txBox="1"/>
          <p:nvPr/>
        </p:nvSpPr>
        <p:spPr>
          <a:xfrm>
            <a:off x="7005227" y="2557386"/>
            <a:ext cx="7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Count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19209F34-56F1-634E-9031-E20F65753364}"/>
                  </a:ext>
                </a:extLst>
              </p:cNvPr>
              <p:cNvSpPr txBox="1"/>
              <p:nvPr/>
            </p:nvSpPr>
            <p:spPr>
              <a:xfrm>
                <a:off x="11733989" y="5354122"/>
                <a:ext cx="4580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19209F34-56F1-634E-9031-E20F65753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3989" y="5354122"/>
                <a:ext cx="45801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群組 27">
            <a:extLst>
              <a:ext uri="{FF2B5EF4-FFF2-40B4-BE49-F238E27FC236}">
                <a16:creationId xmlns:a16="http://schemas.microsoft.com/office/drawing/2014/main" id="{DF71AB59-54DC-A948-8920-31143BD348B8}"/>
              </a:ext>
            </a:extLst>
          </p:cNvPr>
          <p:cNvGrpSpPr/>
          <p:nvPr/>
        </p:nvGrpSpPr>
        <p:grpSpPr>
          <a:xfrm>
            <a:off x="7813303" y="3928066"/>
            <a:ext cx="3588119" cy="1332036"/>
            <a:chOff x="7822028" y="4695264"/>
            <a:chExt cx="2492812" cy="564838"/>
          </a:xfrm>
        </p:grpSpPr>
        <p:sp>
          <p:nvSpPr>
            <p:cNvPr id="40" name="手繪多邊形 39">
              <a:extLst>
                <a:ext uri="{FF2B5EF4-FFF2-40B4-BE49-F238E27FC236}">
                  <a16:creationId xmlns:a16="http://schemas.microsoft.com/office/drawing/2014/main" id="{88B060B8-1557-5A46-A985-4E216E9BF955}"/>
                </a:ext>
              </a:extLst>
            </p:cNvPr>
            <p:cNvSpPr/>
            <p:nvPr/>
          </p:nvSpPr>
          <p:spPr>
            <a:xfrm rot="177661">
              <a:off x="7822028" y="4709552"/>
              <a:ext cx="1385887" cy="550550"/>
            </a:xfrm>
            <a:custGeom>
              <a:avLst/>
              <a:gdLst>
                <a:gd name="connsiteX0" fmla="*/ 0 w 1385887"/>
                <a:gd name="connsiteY0" fmla="*/ 21912 h 550550"/>
                <a:gd name="connsiteX1" fmla="*/ 785812 w 1385887"/>
                <a:gd name="connsiteY1" fmla="*/ 50487 h 550550"/>
                <a:gd name="connsiteX2" fmla="*/ 1200150 w 1385887"/>
                <a:gd name="connsiteY2" fmla="*/ 464825 h 550550"/>
                <a:gd name="connsiteX3" fmla="*/ 1385887 w 1385887"/>
                <a:gd name="connsiteY3" fmla="*/ 550550 h 55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887" h="550550">
                  <a:moveTo>
                    <a:pt x="0" y="21912"/>
                  </a:moveTo>
                  <a:cubicBezTo>
                    <a:pt x="292893" y="-710"/>
                    <a:pt x="585787" y="-23332"/>
                    <a:pt x="785812" y="50487"/>
                  </a:cubicBezTo>
                  <a:cubicBezTo>
                    <a:pt x="985837" y="124306"/>
                    <a:pt x="1100137" y="381481"/>
                    <a:pt x="1200150" y="464825"/>
                  </a:cubicBezTo>
                  <a:cubicBezTo>
                    <a:pt x="1300163" y="548169"/>
                    <a:pt x="1343025" y="549359"/>
                    <a:pt x="1385887" y="55055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1" name="手繪多邊形 40">
              <a:extLst>
                <a:ext uri="{FF2B5EF4-FFF2-40B4-BE49-F238E27FC236}">
                  <a16:creationId xmlns:a16="http://schemas.microsoft.com/office/drawing/2014/main" id="{79A0923C-92AE-F943-B78E-529D6DC3D03B}"/>
                </a:ext>
              </a:extLst>
            </p:cNvPr>
            <p:cNvSpPr/>
            <p:nvPr/>
          </p:nvSpPr>
          <p:spPr>
            <a:xfrm rot="21237969" flipH="1">
              <a:off x="9081352" y="4695264"/>
              <a:ext cx="1233488" cy="550550"/>
            </a:xfrm>
            <a:custGeom>
              <a:avLst/>
              <a:gdLst>
                <a:gd name="connsiteX0" fmla="*/ 0 w 1385887"/>
                <a:gd name="connsiteY0" fmla="*/ 21912 h 550550"/>
                <a:gd name="connsiteX1" fmla="*/ 785812 w 1385887"/>
                <a:gd name="connsiteY1" fmla="*/ 50487 h 550550"/>
                <a:gd name="connsiteX2" fmla="*/ 1200150 w 1385887"/>
                <a:gd name="connsiteY2" fmla="*/ 464825 h 550550"/>
                <a:gd name="connsiteX3" fmla="*/ 1385887 w 1385887"/>
                <a:gd name="connsiteY3" fmla="*/ 550550 h 55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887" h="550550">
                  <a:moveTo>
                    <a:pt x="0" y="21912"/>
                  </a:moveTo>
                  <a:cubicBezTo>
                    <a:pt x="292893" y="-710"/>
                    <a:pt x="585787" y="-23332"/>
                    <a:pt x="785812" y="50487"/>
                  </a:cubicBezTo>
                  <a:cubicBezTo>
                    <a:pt x="985837" y="124306"/>
                    <a:pt x="1100137" y="381481"/>
                    <a:pt x="1200150" y="464825"/>
                  </a:cubicBezTo>
                  <a:cubicBezTo>
                    <a:pt x="1300163" y="548169"/>
                    <a:pt x="1343025" y="549359"/>
                    <a:pt x="1385887" y="55055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3841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手繪多邊形 85">
            <a:extLst>
              <a:ext uri="{FF2B5EF4-FFF2-40B4-BE49-F238E27FC236}">
                <a16:creationId xmlns:a16="http://schemas.microsoft.com/office/drawing/2014/main" id="{CF793C96-6A88-CB48-8D51-D0B00F9976D8}"/>
              </a:ext>
            </a:extLst>
          </p:cNvPr>
          <p:cNvSpPr/>
          <p:nvPr/>
        </p:nvSpPr>
        <p:spPr>
          <a:xfrm>
            <a:off x="6322003" y="5563250"/>
            <a:ext cx="2297023" cy="328904"/>
          </a:xfrm>
          <a:custGeom>
            <a:avLst/>
            <a:gdLst>
              <a:gd name="connsiteX0" fmla="*/ 0 w 2271713"/>
              <a:gd name="connsiteY0" fmla="*/ 0 h 385763"/>
              <a:gd name="connsiteX1" fmla="*/ 1085850 w 2271713"/>
              <a:gd name="connsiteY1" fmla="*/ 100013 h 385763"/>
              <a:gd name="connsiteX2" fmla="*/ 2271713 w 2271713"/>
              <a:gd name="connsiteY2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713" h="385763">
                <a:moveTo>
                  <a:pt x="0" y="0"/>
                </a:moveTo>
                <a:cubicBezTo>
                  <a:pt x="353615" y="17859"/>
                  <a:pt x="707231" y="35719"/>
                  <a:pt x="1085850" y="100013"/>
                </a:cubicBezTo>
                <a:cubicBezTo>
                  <a:pt x="1464469" y="164307"/>
                  <a:pt x="1868091" y="275035"/>
                  <a:pt x="2271713" y="385763"/>
                </a:cubicBezTo>
              </a:path>
            </a:pathLst>
          </a:cu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5" name="手繪多邊形 84">
            <a:extLst>
              <a:ext uri="{FF2B5EF4-FFF2-40B4-BE49-F238E27FC236}">
                <a16:creationId xmlns:a16="http://schemas.microsoft.com/office/drawing/2014/main" id="{8F68AE2D-B760-DB42-AA4F-CFF6D9FA6B61}"/>
              </a:ext>
            </a:extLst>
          </p:cNvPr>
          <p:cNvSpPr/>
          <p:nvPr/>
        </p:nvSpPr>
        <p:spPr>
          <a:xfrm>
            <a:off x="6372225" y="4257675"/>
            <a:ext cx="2271713" cy="385763"/>
          </a:xfrm>
          <a:custGeom>
            <a:avLst/>
            <a:gdLst>
              <a:gd name="connsiteX0" fmla="*/ 0 w 2271713"/>
              <a:gd name="connsiteY0" fmla="*/ 0 h 385763"/>
              <a:gd name="connsiteX1" fmla="*/ 1085850 w 2271713"/>
              <a:gd name="connsiteY1" fmla="*/ 100013 h 385763"/>
              <a:gd name="connsiteX2" fmla="*/ 2271713 w 2271713"/>
              <a:gd name="connsiteY2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713" h="385763">
                <a:moveTo>
                  <a:pt x="0" y="0"/>
                </a:moveTo>
                <a:cubicBezTo>
                  <a:pt x="353615" y="17859"/>
                  <a:pt x="707231" y="35719"/>
                  <a:pt x="1085850" y="100013"/>
                </a:cubicBezTo>
                <a:cubicBezTo>
                  <a:pt x="1464469" y="164307"/>
                  <a:pt x="1868091" y="275035"/>
                  <a:pt x="2271713" y="385763"/>
                </a:cubicBezTo>
              </a:path>
            </a:pathLst>
          </a:cu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840A513-4612-8A48-9765-FB94F27D43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04850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kumimoji="1" lang="en-US" altLang="zh-TW" dirty="0"/>
              </a:p>
              <a:p>
                <a:pPr marL="0" indent="0">
                  <a:buNone/>
                </a:pPr>
                <a:endParaRPr kumimoji="1" lang="en-US" altLang="zh-TW" b="0" dirty="0"/>
              </a:p>
              <a:p>
                <a:endParaRPr kumimoji="1" lang="en-US" altLang="zh-TW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kumimoji="1" lang="en-US" altLang="zh-TW" dirty="0"/>
              </a:p>
              <a:p>
                <a:pPr marL="0" indent="0">
                  <a:buNone/>
                </a:pPr>
                <a:endParaRPr kumimoji="1" lang="en-US" altLang="zh-TW" dirty="0"/>
              </a:p>
              <a:p>
                <a:endParaRPr kumimoji="1" lang="en-US" altLang="zh-TW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h𝑒𝑟𝑎𝑙𝑑𝑒𝑑</m:t>
                        </m:r>
                      </m:sub>
                    </m:sSub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zh-TW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𝑠𝑠𝑖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𝑠𝑖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den>
                    </m:f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840A513-4612-8A48-9765-FB94F27D43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04850"/>
                <a:ext cx="10515600" cy="4351338"/>
              </a:xfrm>
              <a:blipFill>
                <a:blip r:embed="rId2"/>
                <a:stretch>
                  <a:fillRect l="-966" t="-2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群組 19">
            <a:extLst>
              <a:ext uri="{FF2B5EF4-FFF2-40B4-BE49-F238E27FC236}">
                <a16:creationId xmlns:a16="http://schemas.microsoft.com/office/drawing/2014/main" id="{6B80C342-9BCC-254A-BE1F-8D92421050BC}"/>
              </a:ext>
            </a:extLst>
          </p:cNvPr>
          <p:cNvGrpSpPr/>
          <p:nvPr/>
        </p:nvGrpSpPr>
        <p:grpSpPr>
          <a:xfrm>
            <a:off x="9414596" y="28543"/>
            <a:ext cx="1558204" cy="1400974"/>
            <a:chOff x="9744340" y="3985415"/>
            <a:chExt cx="1104877" cy="140097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C7CBE15-9FFE-8945-9BF4-245BF08AD73F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539300F9-8610-2A4B-8998-88DAB41D2491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F029F3A3-0B98-4C4B-915B-E5B2BBB75098}"/>
              </a:ext>
            </a:extLst>
          </p:cNvPr>
          <p:cNvGrpSpPr/>
          <p:nvPr/>
        </p:nvGrpSpPr>
        <p:grpSpPr>
          <a:xfrm flipH="1">
            <a:off x="9955872" y="0"/>
            <a:ext cx="1399685" cy="1400974"/>
            <a:chOff x="9744340" y="3985415"/>
            <a:chExt cx="1104877" cy="1400974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EEC5ED5-CBBF-9143-A8D8-13322BACE37D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266D1E89-8C42-D342-969F-94C71D663CEB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26" name="立方體 25">
            <a:extLst>
              <a:ext uri="{FF2B5EF4-FFF2-40B4-BE49-F238E27FC236}">
                <a16:creationId xmlns:a16="http://schemas.microsoft.com/office/drawing/2014/main" id="{07D80D88-3F3C-5B41-A1E7-498B24695178}"/>
              </a:ext>
            </a:extLst>
          </p:cNvPr>
          <p:cNvSpPr/>
          <p:nvPr/>
        </p:nvSpPr>
        <p:spPr>
          <a:xfrm>
            <a:off x="9648912" y="539825"/>
            <a:ext cx="1188529" cy="62179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27" name="直線箭頭接點 26">
            <a:extLst>
              <a:ext uri="{FF2B5EF4-FFF2-40B4-BE49-F238E27FC236}">
                <a16:creationId xmlns:a16="http://schemas.microsoft.com/office/drawing/2014/main" id="{489C233A-6A66-D14B-BD0B-D02808D98A31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8750558" y="928445"/>
            <a:ext cx="89835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A0A08F41-525E-4E47-A919-EF09382517A0}"/>
              </a:ext>
            </a:extLst>
          </p:cNvPr>
          <p:cNvCxnSpPr>
            <a:cxnSpLocks/>
          </p:cNvCxnSpPr>
          <p:nvPr/>
        </p:nvCxnSpPr>
        <p:spPr>
          <a:xfrm flipH="1">
            <a:off x="8750438" y="850721"/>
            <a:ext cx="898474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平行四邊形 28">
            <a:extLst>
              <a:ext uri="{FF2B5EF4-FFF2-40B4-BE49-F238E27FC236}">
                <a16:creationId xmlns:a16="http://schemas.microsoft.com/office/drawing/2014/main" id="{D2662DD0-E2C5-874D-B013-7A4B060A12B1}"/>
              </a:ext>
            </a:extLst>
          </p:cNvPr>
          <p:cNvSpPr/>
          <p:nvPr/>
        </p:nvSpPr>
        <p:spPr>
          <a:xfrm rot="10053488">
            <a:off x="8396488" y="647931"/>
            <a:ext cx="708141" cy="561029"/>
          </a:xfrm>
          <a:prstGeom prst="parallelogram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0" name="直線箭頭接點 29">
            <a:extLst>
              <a:ext uri="{FF2B5EF4-FFF2-40B4-BE49-F238E27FC236}">
                <a16:creationId xmlns:a16="http://schemas.microsoft.com/office/drawing/2014/main" id="{478D4811-8463-6041-97FE-5DA02C9DA4C7}"/>
              </a:ext>
            </a:extLst>
          </p:cNvPr>
          <p:cNvCxnSpPr>
            <a:cxnSpLocks/>
          </p:cNvCxnSpPr>
          <p:nvPr/>
        </p:nvCxnSpPr>
        <p:spPr>
          <a:xfrm flipH="1">
            <a:off x="8289634" y="928445"/>
            <a:ext cx="475093" cy="117164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箭頭接點 30">
            <a:extLst>
              <a:ext uri="{FF2B5EF4-FFF2-40B4-BE49-F238E27FC236}">
                <a16:creationId xmlns:a16="http://schemas.microsoft.com/office/drawing/2014/main" id="{C1C827C6-47EC-F447-8A88-DD7148C12E5D}"/>
              </a:ext>
            </a:extLst>
          </p:cNvPr>
          <p:cNvCxnSpPr>
            <a:cxnSpLocks/>
          </p:cNvCxnSpPr>
          <p:nvPr/>
        </p:nvCxnSpPr>
        <p:spPr>
          <a:xfrm flipH="1">
            <a:off x="7578865" y="827478"/>
            <a:ext cx="898474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B180845-1B7A-0B4A-B627-DE2EF49E25FE}"/>
              </a:ext>
            </a:extLst>
          </p:cNvPr>
          <p:cNvSpPr txBox="1"/>
          <p:nvPr/>
        </p:nvSpPr>
        <p:spPr>
          <a:xfrm>
            <a:off x="8349082" y="28955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PBS</a:t>
            </a:r>
            <a:endParaRPr kumimoji="1"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DB90F63-9C13-1B47-A53A-010CBF212183}"/>
              </a:ext>
            </a:extLst>
          </p:cNvPr>
          <p:cNvSpPr txBox="1"/>
          <p:nvPr/>
        </p:nvSpPr>
        <p:spPr>
          <a:xfrm>
            <a:off x="10268932" y="205044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crystals</a:t>
            </a:r>
            <a:endParaRPr kumimoji="1" lang="zh-TW" altLang="en-US" dirty="0"/>
          </a:p>
        </p:txBody>
      </p:sp>
      <p:cxnSp>
        <p:nvCxnSpPr>
          <p:cNvPr id="34" name="直線箭頭接點 33">
            <a:extLst>
              <a:ext uri="{FF2B5EF4-FFF2-40B4-BE49-F238E27FC236}">
                <a16:creationId xmlns:a16="http://schemas.microsoft.com/office/drawing/2014/main" id="{D8DDE578-1D3B-C643-A596-31840F9E37C7}"/>
              </a:ext>
            </a:extLst>
          </p:cNvPr>
          <p:cNvCxnSpPr>
            <a:cxnSpLocks/>
          </p:cNvCxnSpPr>
          <p:nvPr/>
        </p:nvCxnSpPr>
        <p:spPr>
          <a:xfrm flipV="1">
            <a:off x="8548782" y="1250079"/>
            <a:ext cx="0" cy="42550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箭頭接點 34">
            <a:extLst>
              <a:ext uri="{FF2B5EF4-FFF2-40B4-BE49-F238E27FC236}">
                <a16:creationId xmlns:a16="http://schemas.microsoft.com/office/drawing/2014/main" id="{4A8279C3-A8F7-2E4B-96DC-6ED94D2BD669}"/>
              </a:ext>
            </a:extLst>
          </p:cNvPr>
          <p:cNvCxnSpPr>
            <a:cxnSpLocks/>
          </p:cNvCxnSpPr>
          <p:nvPr/>
        </p:nvCxnSpPr>
        <p:spPr>
          <a:xfrm flipV="1">
            <a:off x="8028102" y="673769"/>
            <a:ext cx="360125" cy="326285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DDE82BC-D2B7-4449-87BA-50D0B7F9BC16}"/>
              </a:ext>
            </a:extLst>
          </p:cNvPr>
          <p:cNvSpPr txBox="1"/>
          <p:nvPr/>
        </p:nvSpPr>
        <p:spPr>
          <a:xfrm>
            <a:off x="8349636" y="1805386"/>
            <a:ext cx="612668" cy="369332"/>
          </a:xfrm>
          <a:prstGeom prst="rect">
            <a:avLst/>
          </a:prstGeom>
          <a:noFill/>
          <a:ln w="2540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Idler</a:t>
            </a:r>
            <a:endParaRPr kumimoji="1" lang="zh-TW" altLang="en-US" dirty="0"/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6FFF43FD-E8E8-8C4E-860C-7F1E7987D2A6}"/>
              </a:ext>
            </a:extLst>
          </p:cNvPr>
          <p:cNvSpPr/>
          <p:nvPr/>
        </p:nvSpPr>
        <p:spPr>
          <a:xfrm>
            <a:off x="7881455" y="2092062"/>
            <a:ext cx="599809" cy="57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E761F7FA-1DE1-DE48-BF51-20F5E617F730}"/>
              </a:ext>
            </a:extLst>
          </p:cNvPr>
          <p:cNvSpPr/>
          <p:nvPr/>
        </p:nvSpPr>
        <p:spPr>
          <a:xfrm>
            <a:off x="7908147" y="2188655"/>
            <a:ext cx="493200" cy="42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39" name="曲線接點 38">
            <a:extLst>
              <a:ext uri="{FF2B5EF4-FFF2-40B4-BE49-F238E27FC236}">
                <a16:creationId xmlns:a16="http://schemas.microsoft.com/office/drawing/2014/main" id="{6A5F0511-8004-344E-AAF1-2AB3DBE708C5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8103799" y="2433522"/>
            <a:ext cx="1364871" cy="362922"/>
          </a:xfrm>
          <a:prstGeom prst="curved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立方體 39">
            <a:extLst>
              <a:ext uri="{FF2B5EF4-FFF2-40B4-BE49-F238E27FC236}">
                <a16:creationId xmlns:a16="http://schemas.microsoft.com/office/drawing/2014/main" id="{D1363201-9996-2940-BFA3-128998426A2C}"/>
              </a:ext>
            </a:extLst>
          </p:cNvPr>
          <p:cNvSpPr/>
          <p:nvPr/>
        </p:nvSpPr>
        <p:spPr>
          <a:xfrm>
            <a:off x="9468670" y="2446090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sp>
        <p:nvSpPr>
          <p:cNvPr id="42" name="平行四邊形 41">
            <a:extLst>
              <a:ext uri="{FF2B5EF4-FFF2-40B4-BE49-F238E27FC236}">
                <a16:creationId xmlns:a16="http://schemas.microsoft.com/office/drawing/2014/main" id="{26FCC40D-C596-4F41-9E78-A3A6FA9680E9}"/>
              </a:ext>
            </a:extLst>
          </p:cNvPr>
          <p:cNvSpPr/>
          <p:nvPr/>
        </p:nvSpPr>
        <p:spPr>
          <a:xfrm rot="10053488">
            <a:off x="7252619" y="543916"/>
            <a:ext cx="708141" cy="561029"/>
          </a:xfrm>
          <a:prstGeom prst="parallelogram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249C20BA-375A-9142-93EE-E05577F127B7}"/>
              </a:ext>
            </a:extLst>
          </p:cNvPr>
          <p:cNvSpPr txBox="1"/>
          <p:nvPr/>
        </p:nvSpPr>
        <p:spPr>
          <a:xfrm>
            <a:off x="7400925" y="2099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BS</a:t>
            </a:r>
            <a:endParaRPr kumimoji="1" lang="zh-TW" altLang="en-US" dirty="0"/>
          </a:p>
        </p:txBody>
      </p:sp>
      <p:cxnSp>
        <p:nvCxnSpPr>
          <p:cNvPr id="46" name="直線箭頭接點 45">
            <a:extLst>
              <a:ext uri="{FF2B5EF4-FFF2-40B4-BE49-F238E27FC236}">
                <a16:creationId xmlns:a16="http://schemas.microsoft.com/office/drawing/2014/main" id="{564D4239-B814-D447-B599-1C8CDDDE1191}"/>
              </a:ext>
            </a:extLst>
          </p:cNvPr>
          <p:cNvCxnSpPr>
            <a:cxnSpLocks/>
          </p:cNvCxnSpPr>
          <p:nvPr/>
        </p:nvCxnSpPr>
        <p:spPr>
          <a:xfrm flipH="1">
            <a:off x="6502451" y="822623"/>
            <a:ext cx="898474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箭頭接點 46">
            <a:extLst>
              <a:ext uri="{FF2B5EF4-FFF2-40B4-BE49-F238E27FC236}">
                <a16:creationId xmlns:a16="http://schemas.microsoft.com/office/drawing/2014/main" id="{D2CAE7F5-FD5A-B44C-A920-EBD535552300}"/>
              </a:ext>
            </a:extLst>
          </p:cNvPr>
          <p:cNvCxnSpPr>
            <a:cxnSpLocks/>
          </p:cNvCxnSpPr>
          <p:nvPr/>
        </p:nvCxnSpPr>
        <p:spPr>
          <a:xfrm flipH="1">
            <a:off x="6502359" y="813176"/>
            <a:ext cx="1050874" cy="1402183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橢圓 49">
            <a:extLst>
              <a:ext uri="{FF2B5EF4-FFF2-40B4-BE49-F238E27FC236}">
                <a16:creationId xmlns:a16="http://schemas.microsoft.com/office/drawing/2014/main" id="{41BB62D0-9B6B-D345-A273-8F3B9BA356CC}"/>
              </a:ext>
            </a:extLst>
          </p:cNvPr>
          <p:cNvSpPr/>
          <p:nvPr/>
        </p:nvSpPr>
        <p:spPr>
          <a:xfrm>
            <a:off x="6151344" y="1974416"/>
            <a:ext cx="599809" cy="57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1" name="橢圓 50">
            <a:extLst>
              <a:ext uri="{FF2B5EF4-FFF2-40B4-BE49-F238E27FC236}">
                <a16:creationId xmlns:a16="http://schemas.microsoft.com/office/drawing/2014/main" id="{98E339E1-9C59-B645-B330-414197CDAE84}"/>
              </a:ext>
            </a:extLst>
          </p:cNvPr>
          <p:cNvSpPr/>
          <p:nvPr/>
        </p:nvSpPr>
        <p:spPr>
          <a:xfrm>
            <a:off x="6178036" y="2071009"/>
            <a:ext cx="493200" cy="42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52" name="曲線接點 51">
            <a:extLst>
              <a:ext uri="{FF2B5EF4-FFF2-40B4-BE49-F238E27FC236}">
                <a16:creationId xmlns:a16="http://schemas.microsoft.com/office/drawing/2014/main" id="{C42B18C0-72C1-0D4C-9D16-C5C95DA799F6}"/>
              </a:ext>
            </a:extLst>
          </p:cNvPr>
          <p:cNvCxnSpPr>
            <a:cxnSpLocks/>
            <a:endCxn id="53" idx="2"/>
          </p:cNvCxnSpPr>
          <p:nvPr/>
        </p:nvCxnSpPr>
        <p:spPr>
          <a:xfrm rot="16200000" flipH="1">
            <a:off x="6151677" y="2662633"/>
            <a:ext cx="1122793" cy="421429"/>
          </a:xfrm>
          <a:prstGeom prst="curvedConnector2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立方體 52">
            <a:extLst>
              <a:ext uri="{FF2B5EF4-FFF2-40B4-BE49-F238E27FC236}">
                <a16:creationId xmlns:a16="http://schemas.microsoft.com/office/drawing/2014/main" id="{88EB8062-1E37-BB45-B375-9B946BD3FA74}"/>
              </a:ext>
            </a:extLst>
          </p:cNvPr>
          <p:cNvSpPr/>
          <p:nvPr/>
        </p:nvSpPr>
        <p:spPr>
          <a:xfrm>
            <a:off x="6923788" y="3084391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33084121-D58C-0042-9DAF-5EE353631852}"/>
              </a:ext>
            </a:extLst>
          </p:cNvPr>
          <p:cNvSpPr/>
          <p:nvPr/>
        </p:nvSpPr>
        <p:spPr>
          <a:xfrm>
            <a:off x="6332210" y="520264"/>
            <a:ext cx="142875" cy="5858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059C0BF-E487-8443-82C7-BB184999B215}"/>
              </a:ext>
            </a:extLst>
          </p:cNvPr>
          <p:cNvSpPr/>
          <p:nvPr/>
        </p:nvSpPr>
        <p:spPr>
          <a:xfrm>
            <a:off x="6189335" y="634596"/>
            <a:ext cx="1428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7" name="手繪多邊形 56">
            <a:extLst>
              <a:ext uri="{FF2B5EF4-FFF2-40B4-BE49-F238E27FC236}">
                <a16:creationId xmlns:a16="http://schemas.microsoft.com/office/drawing/2014/main" id="{4473FA6D-D493-1A4B-A760-FE67A2AF8E07}"/>
              </a:ext>
            </a:extLst>
          </p:cNvPr>
          <p:cNvSpPr/>
          <p:nvPr/>
        </p:nvSpPr>
        <p:spPr>
          <a:xfrm>
            <a:off x="3701626" y="813177"/>
            <a:ext cx="2511465" cy="1792238"/>
          </a:xfrm>
          <a:custGeom>
            <a:avLst/>
            <a:gdLst>
              <a:gd name="connsiteX0" fmla="*/ 944177 w 944177"/>
              <a:gd name="connsiteY0" fmla="*/ 0 h 1685925"/>
              <a:gd name="connsiteX1" fmla="*/ 1202 w 944177"/>
              <a:gd name="connsiteY1" fmla="*/ 1071563 h 1685925"/>
              <a:gd name="connsiteX2" fmla="*/ 787015 w 944177"/>
              <a:gd name="connsiteY2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177" h="1685925">
                <a:moveTo>
                  <a:pt x="944177" y="0"/>
                </a:moveTo>
                <a:cubicBezTo>
                  <a:pt x="485786" y="395288"/>
                  <a:pt x="27396" y="790576"/>
                  <a:pt x="1202" y="1071563"/>
                </a:cubicBezTo>
                <a:cubicBezTo>
                  <a:pt x="-24992" y="1352550"/>
                  <a:pt x="381011" y="1519237"/>
                  <a:pt x="787015" y="16859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8" name="立方體 57">
            <a:extLst>
              <a:ext uri="{FF2B5EF4-FFF2-40B4-BE49-F238E27FC236}">
                <a16:creationId xmlns:a16="http://schemas.microsoft.com/office/drawing/2014/main" id="{CD11918C-9ECA-1E41-97C0-973334EEDA57}"/>
              </a:ext>
            </a:extLst>
          </p:cNvPr>
          <p:cNvSpPr/>
          <p:nvPr/>
        </p:nvSpPr>
        <p:spPr>
          <a:xfrm>
            <a:off x="4530911" y="2334026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7CD0D6B6-DC90-6748-B589-D7DEC920A1FC}"/>
              </a:ext>
            </a:extLst>
          </p:cNvPr>
          <p:cNvSpPr txBox="1"/>
          <p:nvPr/>
        </p:nvSpPr>
        <p:spPr>
          <a:xfrm>
            <a:off x="4004308" y="2236083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s1</a:t>
            </a:r>
            <a:endParaRPr kumimoji="1" lang="zh-TW" altLang="en-US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3E847287-0A0A-284E-B995-263579FE61E5}"/>
              </a:ext>
            </a:extLst>
          </p:cNvPr>
          <p:cNvSpPr txBox="1"/>
          <p:nvPr/>
        </p:nvSpPr>
        <p:spPr>
          <a:xfrm>
            <a:off x="7715775" y="91041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Signal</a:t>
            </a:r>
            <a:endParaRPr kumimoji="1" lang="zh-TW" altLang="en-US" dirty="0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4524C7CF-F929-5C40-9FC4-BFFA8DAA1928}"/>
              </a:ext>
            </a:extLst>
          </p:cNvPr>
          <p:cNvSpPr txBox="1"/>
          <p:nvPr/>
        </p:nvSpPr>
        <p:spPr>
          <a:xfrm>
            <a:off x="6400845" y="320694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s2</a:t>
            </a:r>
            <a:endParaRPr kumimoji="1" lang="zh-TW" altLang="en-US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5326003F-6274-CB46-867A-97091A93A243}"/>
              </a:ext>
            </a:extLst>
          </p:cNvPr>
          <p:cNvSpPr txBox="1"/>
          <p:nvPr/>
        </p:nvSpPr>
        <p:spPr>
          <a:xfrm>
            <a:off x="9070166" y="272637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</a:t>
            </a:r>
            <a:endParaRPr kumimoji="1" lang="zh-TW" altLang="en-US" dirty="0"/>
          </a:p>
        </p:txBody>
      </p:sp>
      <p:sp>
        <p:nvSpPr>
          <p:cNvPr id="63" name="圓角矩形 62">
            <a:extLst>
              <a:ext uri="{FF2B5EF4-FFF2-40B4-BE49-F238E27FC236}">
                <a16:creationId xmlns:a16="http://schemas.microsoft.com/office/drawing/2014/main" id="{3ADFA498-C479-FD4D-8646-801A3A226C69}"/>
              </a:ext>
            </a:extLst>
          </p:cNvPr>
          <p:cNvSpPr/>
          <p:nvPr/>
        </p:nvSpPr>
        <p:spPr>
          <a:xfrm>
            <a:off x="8522973" y="4233383"/>
            <a:ext cx="1125939" cy="695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4" name="圓角矩形 63">
            <a:extLst>
              <a:ext uri="{FF2B5EF4-FFF2-40B4-BE49-F238E27FC236}">
                <a16:creationId xmlns:a16="http://schemas.microsoft.com/office/drawing/2014/main" id="{B36BE3B4-1CF1-D642-AA02-E9AAB72528D0}"/>
              </a:ext>
            </a:extLst>
          </p:cNvPr>
          <p:cNvSpPr/>
          <p:nvPr/>
        </p:nvSpPr>
        <p:spPr>
          <a:xfrm>
            <a:off x="8604215" y="4301663"/>
            <a:ext cx="947112" cy="535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65" name="直線箭頭接點 64">
            <a:extLst>
              <a:ext uri="{FF2B5EF4-FFF2-40B4-BE49-F238E27FC236}">
                <a16:creationId xmlns:a16="http://schemas.microsoft.com/office/drawing/2014/main" id="{F26A6A1A-D391-584F-B337-816B73CB6DE5}"/>
              </a:ext>
            </a:extLst>
          </p:cNvPr>
          <p:cNvCxnSpPr>
            <a:cxnSpLocks/>
          </p:cNvCxnSpPr>
          <p:nvPr/>
        </p:nvCxnSpPr>
        <p:spPr>
          <a:xfrm>
            <a:off x="8671998" y="4763536"/>
            <a:ext cx="778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37664958-A287-DC42-920F-ADEA16929518}"/>
              </a:ext>
            </a:extLst>
          </p:cNvPr>
          <p:cNvCxnSpPr>
            <a:cxnSpLocks/>
          </p:cNvCxnSpPr>
          <p:nvPr/>
        </p:nvCxnSpPr>
        <p:spPr>
          <a:xfrm>
            <a:off x="8904997" y="4344527"/>
            <a:ext cx="0" cy="42888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圓角矩形 69">
            <a:extLst>
              <a:ext uri="{FF2B5EF4-FFF2-40B4-BE49-F238E27FC236}">
                <a16:creationId xmlns:a16="http://schemas.microsoft.com/office/drawing/2014/main" id="{7450F0EE-4B14-8A48-A351-A6526CD85D5F}"/>
              </a:ext>
            </a:extLst>
          </p:cNvPr>
          <p:cNvSpPr/>
          <p:nvPr/>
        </p:nvSpPr>
        <p:spPr>
          <a:xfrm>
            <a:off x="5732089" y="4050745"/>
            <a:ext cx="728707" cy="5556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&amp;</a:t>
            </a:r>
            <a:endParaRPr kumimoji="1" lang="zh-TW" altLang="en-US" dirty="0"/>
          </a:p>
        </p:txBody>
      </p:sp>
      <p:sp>
        <p:nvSpPr>
          <p:cNvPr id="72" name="手繪多邊形 71">
            <a:extLst>
              <a:ext uri="{FF2B5EF4-FFF2-40B4-BE49-F238E27FC236}">
                <a16:creationId xmlns:a16="http://schemas.microsoft.com/office/drawing/2014/main" id="{108F997E-F034-ED43-99F9-D6464C6A33F3}"/>
              </a:ext>
            </a:extLst>
          </p:cNvPr>
          <p:cNvSpPr/>
          <p:nvPr/>
        </p:nvSpPr>
        <p:spPr>
          <a:xfrm>
            <a:off x="5565291" y="2600325"/>
            <a:ext cx="676848" cy="1643063"/>
          </a:xfrm>
          <a:custGeom>
            <a:avLst/>
            <a:gdLst>
              <a:gd name="connsiteX0" fmla="*/ 378309 w 676848"/>
              <a:gd name="connsiteY0" fmla="*/ 0 h 1643063"/>
              <a:gd name="connsiteX1" fmla="*/ 664059 w 676848"/>
              <a:gd name="connsiteY1" fmla="*/ 385763 h 1643063"/>
              <a:gd name="connsiteX2" fmla="*/ 6834 w 676848"/>
              <a:gd name="connsiteY2" fmla="*/ 1028700 h 1643063"/>
              <a:gd name="connsiteX3" fmla="*/ 378309 w 676848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848" h="1643063">
                <a:moveTo>
                  <a:pt x="378309" y="0"/>
                </a:moveTo>
                <a:cubicBezTo>
                  <a:pt x="552140" y="107156"/>
                  <a:pt x="725971" y="214313"/>
                  <a:pt x="664059" y="385763"/>
                </a:cubicBezTo>
                <a:cubicBezTo>
                  <a:pt x="602147" y="557213"/>
                  <a:pt x="54459" y="819150"/>
                  <a:pt x="6834" y="1028700"/>
                </a:cubicBezTo>
                <a:cubicBezTo>
                  <a:pt x="-40791" y="1238250"/>
                  <a:pt x="168759" y="1440656"/>
                  <a:pt x="378309" y="1643063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4" name="圓角矩形 73">
            <a:extLst>
              <a:ext uri="{FF2B5EF4-FFF2-40B4-BE49-F238E27FC236}">
                <a16:creationId xmlns:a16="http://schemas.microsoft.com/office/drawing/2014/main" id="{2C534D1A-8528-3A46-9CB8-2330D6800386}"/>
              </a:ext>
            </a:extLst>
          </p:cNvPr>
          <p:cNvSpPr/>
          <p:nvPr/>
        </p:nvSpPr>
        <p:spPr>
          <a:xfrm>
            <a:off x="8522973" y="5371231"/>
            <a:ext cx="1209736" cy="695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5" name="圓角矩形 74">
            <a:extLst>
              <a:ext uri="{FF2B5EF4-FFF2-40B4-BE49-F238E27FC236}">
                <a16:creationId xmlns:a16="http://schemas.microsoft.com/office/drawing/2014/main" id="{13CE7308-08DB-3D4E-A403-0F5A044B95F8}"/>
              </a:ext>
            </a:extLst>
          </p:cNvPr>
          <p:cNvSpPr/>
          <p:nvPr/>
        </p:nvSpPr>
        <p:spPr>
          <a:xfrm>
            <a:off x="8604214" y="5425223"/>
            <a:ext cx="1044697" cy="535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6" name="直線箭頭接點 75">
            <a:extLst>
              <a:ext uri="{FF2B5EF4-FFF2-40B4-BE49-F238E27FC236}">
                <a16:creationId xmlns:a16="http://schemas.microsoft.com/office/drawing/2014/main" id="{51BC89DF-5612-E74D-8748-5ABE570CFFED}"/>
              </a:ext>
            </a:extLst>
          </p:cNvPr>
          <p:cNvCxnSpPr>
            <a:cxnSpLocks/>
          </p:cNvCxnSpPr>
          <p:nvPr/>
        </p:nvCxnSpPr>
        <p:spPr>
          <a:xfrm>
            <a:off x="8671998" y="5901384"/>
            <a:ext cx="778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B2F93233-2FDD-2341-80A5-06123A98F989}"/>
              </a:ext>
            </a:extLst>
          </p:cNvPr>
          <p:cNvCxnSpPr>
            <a:cxnSpLocks/>
          </p:cNvCxnSpPr>
          <p:nvPr/>
        </p:nvCxnSpPr>
        <p:spPr>
          <a:xfrm>
            <a:off x="8904997" y="5482375"/>
            <a:ext cx="0" cy="42888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圓角矩形 77">
            <a:extLst>
              <a:ext uri="{FF2B5EF4-FFF2-40B4-BE49-F238E27FC236}">
                <a16:creationId xmlns:a16="http://schemas.microsoft.com/office/drawing/2014/main" id="{92ED70D6-C196-6C40-B4FB-E5193AD1DB09}"/>
              </a:ext>
            </a:extLst>
          </p:cNvPr>
          <p:cNvSpPr/>
          <p:nvPr/>
        </p:nvSpPr>
        <p:spPr>
          <a:xfrm>
            <a:off x="5746376" y="5386700"/>
            <a:ext cx="728707" cy="5556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&amp;</a:t>
            </a:r>
            <a:endParaRPr kumimoji="1" lang="zh-TW" altLang="en-US" dirty="0"/>
          </a:p>
        </p:txBody>
      </p:sp>
      <p:sp>
        <p:nvSpPr>
          <p:cNvPr id="79" name="手繪多邊形 78">
            <a:extLst>
              <a:ext uri="{FF2B5EF4-FFF2-40B4-BE49-F238E27FC236}">
                <a16:creationId xmlns:a16="http://schemas.microsoft.com/office/drawing/2014/main" id="{7FD34ABA-E1E7-2A44-8337-CFE09D692C5B}"/>
              </a:ext>
            </a:extLst>
          </p:cNvPr>
          <p:cNvSpPr/>
          <p:nvPr/>
        </p:nvSpPr>
        <p:spPr>
          <a:xfrm>
            <a:off x="4992109" y="3611343"/>
            <a:ext cx="1051162" cy="1917920"/>
          </a:xfrm>
          <a:custGeom>
            <a:avLst/>
            <a:gdLst>
              <a:gd name="connsiteX0" fmla="*/ 580016 w 1051162"/>
              <a:gd name="connsiteY0" fmla="*/ 131982 h 1917920"/>
              <a:gd name="connsiteX1" fmla="*/ 22804 w 1051162"/>
              <a:gd name="connsiteY1" fmla="*/ 131982 h 1917920"/>
              <a:gd name="connsiteX2" fmla="*/ 194254 w 1051162"/>
              <a:gd name="connsiteY2" fmla="*/ 1503582 h 1917920"/>
              <a:gd name="connsiteX3" fmla="*/ 980066 w 1051162"/>
              <a:gd name="connsiteY3" fmla="*/ 1517870 h 1917920"/>
              <a:gd name="connsiteX4" fmla="*/ 965779 w 1051162"/>
              <a:gd name="connsiteY4" fmla="*/ 1917920 h 19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162" h="1917920">
                <a:moveTo>
                  <a:pt x="580016" y="131982"/>
                </a:moveTo>
                <a:cubicBezTo>
                  <a:pt x="333557" y="17682"/>
                  <a:pt x="87098" y="-96618"/>
                  <a:pt x="22804" y="131982"/>
                </a:cubicBezTo>
                <a:cubicBezTo>
                  <a:pt x="-41490" y="360582"/>
                  <a:pt x="34710" y="1272601"/>
                  <a:pt x="194254" y="1503582"/>
                </a:cubicBezTo>
                <a:cubicBezTo>
                  <a:pt x="353798" y="1734563"/>
                  <a:pt x="851479" y="1448814"/>
                  <a:pt x="980066" y="1517870"/>
                </a:cubicBezTo>
                <a:cubicBezTo>
                  <a:pt x="1108654" y="1586926"/>
                  <a:pt x="1037216" y="1752423"/>
                  <a:pt x="965779" y="191792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0" name="橢圓 79">
            <a:extLst>
              <a:ext uri="{FF2B5EF4-FFF2-40B4-BE49-F238E27FC236}">
                <a16:creationId xmlns:a16="http://schemas.microsoft.com/office/drawing/2014/main" id="{537C4D44-2585-9F42-8A4F-054F555243BA}"/>
              </a:ext>
            </a:extLst>
          </p:cNvPr>
          <p:cNvSpPr/>
          <p:nvPr/>
        </p:nvSpPr>
        <p:spPr>
          <a:xfrm>
            <a:off x="5386388" y="3576278"/>
            <a:ext cx="359988" cy="3527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1" name="橢圓 80">
            <a:extLst>
              <a:ext uri="{FF2B5EF4-FFF2-40B4-BE49-F238E27FC236}">
                <a16:creationId xmlns:a16="http://schemas.microsoft.com/office/drawing/2014/main" id="{F4815762-FF07-4846-B709-361EE9F642AE}"/>
              </a:ext>
            </a:extLst>
          </p:cNvPr>
          <p:cNvSpPr/>
          <p:nvPr/>
        </p:nvSpPr>
        <p:spPr>
          <a:xfrm>
            <a:off x="10785079" y="3752670"/>
            <a:ext cx="359988" cy="3527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2" name="手繪多邊形 81">
            <a:extLst>
              <a:ext uri="{FF2B5EF4-FFF2-40B4-BE49-F238E27FC236}">
                <a16:creationId xmlns:a16="http://schemas.microsoft.com/office/drawing/2014/main" id="{2F42526B-C38D-0D48-B2C3-88874EFFCC3C}"/>
              </a:ext>
            </a:extLst>
          </p:cNvPr>
          <p:cNvSpPr/>
          <p:nvPr/>
        </p:nvSpPr>
        <p:spPr>
          <a:xfrm>
            <a:off x="6230137" y="3914775"/>
            <a:ext cx="5107314" cy="2738241"/>
          </a:xfrm>
          <a:custGeom>
            <a:avLst/>
            <a:gdLst>
              <a:gd name="connsiteX0" fmla="*/ 4714088 w 5107314"/>
              <a:gd name="connsiteY0" fmla="*/ 0 h 2738241"/>
              <a:gd name="connsiteX1" fmla="*/ 4699801 w 5107314"/>
              <a:gd name="connsiteY1" fmla="*/ 2471738 h 2738241"/>
              <a:gd name="connsiteX2" fmla="*/ 513563 w 5107314"/>
              <a:gd name="connsiteY2" fmla="*/ 2543175 h 2738241"/>
              <a:gd name="connsiteX3" fmla="*/ 1027913 w 5107314"/>
              <a:gd name="connsiteY3" fmla="*/ 1343025 h 2738241"/>
              <a:gd name="connsiteX4" fmla="*/ 99226 w 5107314"/>
              <a:gd name="connsiteY4" fmla="*/ 1100138 h 2738241"/>
              <a:gd name="connsiteX5" fmla="*/ 70651 w 5107314"/>
              <a:gd name="connsiteY5" fmla="*/ 1657350 h 273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7314" h="2738241">
                <a:moveTo>
                  <a:pt x="4714088" y="0"/>
                </a:moveTo>
                <a:cubicBezTo>
                  <a:pt x="5056988" y="1023938"/>
                  <a:pt x="5399889" y="2047876"/>
                  <a:pt x="4699801" y="2471738"/>
                </a:cubicBezTo>
                <a:cubicBezTo>
                  <a:pt x="3999713" y="2895601"/>
                  <a:pt x="1125544" y="2731294"/>
                  <a:pt x="513563" y="2543175"/>
                </a:cubicBezTo>
                <a:cubicBezTo>
                  <a:pt x="-98418" y="2355056"/>
                  <a:pt x="1096969" y="1583531"/>
                  <a:pt x="1027913" y="1343025"/>
                </a:cubicBezTo>
                <a:cubicBezTo>
                  <a:pt x="958857" y="1102519"/>
                  <a:pt x="258770" y="1047751"/>
                  <a:pt x="99226" y="1100138"/>
                </a:cubicBezTo>
                <a:cubicBezTo>
                  <a:pt x="-60318" y="1152525"/>
                  <a:pt x="5166" y="1404937"/>
                  <a:pt x="70651" y="165735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3" name="手繪多邊形 82">
            <a:extLst>
              <a:ext uri="{FF2B5EF4-FFF2-40B4-BE49-F238E27FC236}">
                <a16:creationId xmlns:a16="http://schemas.microsoft.com/office/drawing/2014/main" id="{D23004D5-294D-DD44-BDF8-61286DB36013}"/>
              </a:ext>
            </a:extLst>
          </p:cNvPr>
          <p:cNvSpPr/>
          <p:nvPr/>
        </p:nvSpPr>
        <p:spPr>
          <a:xfrm>
            <a:off x="5828372" y="3286125"/>
            <a:ext cx="2788280" cy="985838"/>
          </a:xfrm>
          <a:custGeom>
            <a:avLst/>
            <a:gdLst>
              <a:gd name="connsiteX0" fmla="*/ 2415516 w 2788280"/>
              <a:gd name="connsiteY0" fmla="*/ 0 h 985838"/>
              <a:gd name="connsiteX1" fmla="*/ 2786991 w 2788280"/>
              <a:gd name="connsiteY1" fmla="*/ 257175 h 985838"/>
              <a:gd name="connsiteX2" fmla="*/ 2301216 w 2788280"/>
              <a:gd name="connsiteY2" fmla="*/ 457200 h 985838"/>
              <a:gd name="connsiteX3" fmla="*/ 215241 w 2788280"/>
              <a:gd name="connsiteY3" fmla="*/ 385763 h 985838"/>
              <a:gd name="connsiteX4" fmla="*/ 172378 w 2788280"/>
              <a:gd name="connsiteY4" fmla="*/ 985838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8280" h="985838">
                <a:moveTo>
                  <a:pt x="2415516" y="0"/>
                </a:moveTo>
                <a:cubicBezTo>
                  <a:pt x="2610778" y="90487"/>
                  <a:pt x="2806041" y="180975"/>
                  <a:pt x="2786991" y="257175"/>
                </a:cubicBezTo>
                <a:cubicBezTo>
                  <a:pt x="2767941" y="333375"/>
                  <a:pt x="2729841" y="435769"/>
                  <a:pt x="2301216" y="457200"/>
                </a:cubicBezTo>
                <a:cubicBezTo>
                  <a:pt x="1872591" y="478631"/>
                  <a:pt x="570047" y="297657"/>
                  <a:pt x="215241" y="385763"/>
                </a:cubicBezTo>
                <a:cubicBezTo>
                  <a:pt x="-139565" y="473869"/>
                  <a:pt x="16406" y="729853"/>
                  <a:pt x="172378" y="985838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4" name="手繪多邊形 83">
            <a:extLst>
              <a:ext uri="{FF2B5EF4-FFF2-40B4-BE49-F238E27FC236}">
                <a16:creationId xmlns:a16="http://schemas.microsoft.com/office/drawing/2014/main" id="{5678B042-3AC7-EB45-8D4E-29272131C073}"/>
              </a:ext>
            </a:extLst>
          </p:cNvPr>
          <p:cNvSpPr/>
          <p:nvPr/>
        </p:nvSpPr>
        <p:spPr>
          <a:xfrm>
            <a:off x="6093083" y="2643188"/>
            <a:ext cx="5357474" cy="1628775"/>
          </a:xfrm>
          <a:custGeom>
            <a:avLst/>
            <a:gdLst>
              <a:gd name="connsiteX0" fmla="*/ 4808280 w 5357474"/>
              <a:gd name="connsiteY0" fmla="*/ 0 h 1628775"/>
              <a:gd name="connsiteX1" fmla="*/ 5336917 w 5357474"/>
              <a:gd name="connsiteY1" fmla="*/ 271462 h 1628775"/>
              <a:gd name="connsiteX2" fmla="*/ 5208330 w 5357474"/>
              <a:gd name="connsiteY2" fmla="*/ 1114425 h 1628775"/>
              <a:gd name="connsiteX3" fmla="*/ 4822567 w 5357474"/>
              <a:gd name="connsiteY3" fmla="*/ 1285875 h 1628775"/>
              <a:gd name="connsiteX4" fmla="*/ 436305 w 5357474"/>
              <a:gd name="connsiteY4" fmla="*/ 1314450 h 1628775"/>
              <a:gd name="connsiteX5" fmla="*/ 393442 w 5357474"/>
              <a:gd name="connsiteY5" fmla="*/ 1628775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7474" h="1628775">
                <a:moveTo>
                  <a:pt x="4808280" y="0"/>
                </a:moveTo>
                <a:cubicBezTo>
                  <a:pt x="5039261" y="42862"/>
                  <a:pt x="5270242" y="85725"/>
                  <a:pt x="5336917" y="271462"/>
                </a:cubicBezTo>
                <a:cubicBezTo>
                  <a:pt x="5403592" y="457199"/>
                  <a:pt x="5294055" y="945356"/>
                  <a:pt x="5208330" y="1114425"/>
                </a:cubicBezTo>
                <a:cubicBezTo>
                  <a:pt x="5122605" y="1283494"/>
                  <a:pt x="5617905" y="1252538"/>
                  <a:pt x="4822567" y="1285875"/>
                </a:cubicBezTo>
                <a:cubicBezTo>
                  <a:pt x="4027229" y="1319213"/>
                  <a:pt x="1174492" y="1257300"/>
                  <a:pt x="436305" y="1314450"/>
                </a:cubicBezTo>
                <a:cubicBezTo>
                  <a:pt x="-301882" y="1371600"/>
                  <a:pt x="45780" y="1500187"/>
                  <a:pt x="393442" y="1628775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E1359416-6BB5-714C-A3F5-BEC721B141BB}"/>
                  </a:ext>
                </a:extLst>
              </p:cNvPr>
              <p:cNvSpPr/>
              <p:nvPr/>
            </p:nvSpPr>
            <p:spPr>
              <a:xfrm>
                <a:off x="8868247" y="4301663"/>
                <a:ext cx="911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E1359416-6BB5-714C-A3F5-BEC721B1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247" y="4301663"/>
                <a:ext cx="911211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9D9DF480-2ACE-BE49-8BAC-D0DB0D6759A3}"/>
                  </a:ext>
                </a:extLst>
              </p:cNvPr>
              <p:cNvSpPr/>
              <p:nvPr/>
            </p:nvSpPr>
            <p:spPr>
              <a:xfrm>
                <a:off x="8821498" y="5432675"/>
                <a:ext cx="829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9D9DF480-2ACE-BE49-8BAC-D0DB0D675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498" y="5432675"/>
                <a:ext cx="829458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手繪多邊形 88">
            <a:extLst>
              <a:ext uri="{FF2B5EF4-FFF2-40B4-BE49-F238E27FC236}">
                <a16:creationId xmlns:a16="http://schemas.microsoft.com/office/drawing/2014/main" id="{1C1B3570-1426-6244-BF9E-C9534057A3A9}"/>
              </a:ext>
            </a:extLst>
          </p:cNvPr>
          <p:cNvSpPr/>
          <p:nvPr/>
        </p:nvSpPr>
        <p:spPr>
          <a:xfrm>
            <a:off x="657225" y="771525"/>
            <a:ext cx="1128713" cy="904059"/>
          </a:xfrm>
          <a:custGeom>
            <a:avLst/>
            <a:gdLst>
              <a:gd name="connsiteX0" fmla="*/ 1400175 w 1400175"/>
              <a:gd name="connsiteY0" fmla="*/ 0 h 985838"/>
              <a:gd name="connsiteX1" fmla="*/ 1157288 w 1400175"/>
              <a:gd name="connsiteY1" fmla="*/ 571500 h 985838"/>
              <a:gd name="connsiteX2" fmla="*/ 785813 w 1400175"/>
              <a:gd name="connsiteY2" fmla="*/ 900113 h 985838"/>
              <a:gd name="connsiteX3" fmla="*/ 0 w 1400175"/>
              <a:gd name="connsiteY3" fmla="*/ 985838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175" h="985838">
                <a:moveTo>
                  <a:pt x="1400175" y="0"/>
                </a:moveTo>
                <a:cubicBezTo>
                  <a:pt x="1329928" y="210740"/>
                  <a:pt x="1259682" y="421481"/>
                  <a:pt x="1157288" y="571500"/>
                </a:cubicBezTo>
                <a:cubicBezTo>
                  <a:pt x="1054894" y="721519"/>
                  <a:pt x="978694" y="831057"/>
                  <a:pt x="785813" y="900113"/>
                </a:cubicBezTo>
                <a:cubicBezTo>
                  <a:pt x="592932" y="969169"/>
                  <a:pt x="296466" y="977503"/>
                  <a:pt x="0" y="985838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0" name="手繪多邊形 89">
            <a:extLst>
              <a:ext uri="{FF2B5EF4-FFF2-40B4-BE49-F238E27FC236}">
                <a16:creationId xmlns:a16="http://schemas.microsoft.com/office/drawing/2014/main" id="{94B40375-6C26-4941-B432-8287DDF114F1}"/>
              </a:ext>
            </a:extLst>
          </p:cNvPr>
          <p:cNvSpPr/>
          <p:nvPr/>
        </p:nvSpPr>
        <p:spPr>
          <a:xfrm flipH="1">
            <a:off x="1767724" y="765763"/>
            <a:ext cx="1205186" cy="904059"/>
          </a:xfrm>
          <a:custGeom>
            <a:avLst/>
            <a:gdLst>
              <a:gd name="connsiteX0" fmla="*/ 1400175 w 1400175"/>
              <a:gd name="connsiteY0" fmla="*/ 0 h 985838"/>
              <a:gd name="connsiteX1" fmla="*/ 1157288 w 1400175"/>
              <a:gd name="connsiteY1" fmla="*/ 571500 h 985838"/>
              <a:gd name="connsiteX2" fmla="*/ 785813 w 1400175"/>
              <a:gd name="connsiteY2" fmla="*/ 900113 h 985838"/>
              <a:gd name="connsiteX3" fmla="*/ 0 w 1400175"/>
              <a:gd name="connsiteY3" fmla="*/ 985838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175" h="985838">
                <a:moveTo>
                  <a:pt x="1400175" y="0"/>
                </a:moveTo>
                <a:cubicBezTo>
                  <a:pt x="1329928" y="210740"/>
                  <a:pt x="1259682" y="421481"/>
                  <a:pt x="1157288" y="571500"/>
                </a:cubicBezTo>
                <a:cubicBezTo>
                  <a:pt x="1054894" y="721519"/>
                  <a:pt x="978694" y="831057"/>
                  <a:pt x="785813" y="900113"/>
                </a:cubicBezTo>
                <a:cubicBezTo>
                  <a:pt x="592932" y="969169"/>
                  <a:pt x="296466" y="977503"/>
                  <a:pt x="0" y="985838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91" name="直線箭頭接點 90">
            <a:extLst>
              <a:ext uri="{FF2B5EF4-FFF2-40B4-BE49-F238E27FC236}">
                <a16:creationId xmlns:a16="http://schemas.microsoft.com/office/drawing/2014/main" id="{DF4ADAA9-0B79-E640-8AA0-29742AD6FDDC}"/>
              </a:ext>
            </a:extLst>
          </p:cNvPr>
          <p:cNvCxnSpPr>
            <a:cxnSpLocks/>
          </p:cNvCxnSpPr>
          <p:nvPr/>
        </p:nvCxnSpPr>
        <p:spPr>
          <a:xfrm>
            <a:off x="268037" y="1696044"/>
            <a:ext cx="32324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箭頭接點 92">
            <a:extLst>
              <a:ext uri="{FF2B5EF4-FFF2-40B4-BE49-F238E27FC236}">
                <a16:creationId xmlns:a16="http://schemas.microsoft.com/office/drawing/2014/main" id="{F7900482-2FEA-BB48-A59E-62BCAC02B3AE}"/>
              </a:ext>
            </a:extLst>
          </p:cNvPr>
          <p:cNvCxnSpPr>
            <a:cxnSpLocks/>
          </p:cNvCxnSpPr>
          <p:nvPr/>
        </p:nvCxnSpPr>
        <p:spPr>
          <a:xfrm>
            <a:off x="469225" y="3491506"/>
            <a:ext cx="32324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手繪多邊形 94">
            <a:extLst>
              <a:ext uri="{FF2B5EF4-FFF2-40B4-BE49-F238E27FC236}">
                <a16:creationId xmlns:a16="http://schemas.microsoft.com/office/drawing/2014/main" id="{681459FB-A0F0-1440-9ADB-0D882A19C5EF}"/>
              </a:ext>
            </a:extLst>
          </p:cNvPr>
          <p:cNvSpPr/>
          <p:nvPr/>
        </p:nvSpPr>
        <p:spPr>
          <a:xfrm>
            <a:off x="728663" y="2928938"/>
            <a:ext cx="1300162" cy="200025"/>
          </a:xfrm>
          <a:custGeom>
            <a:avLst/>
            <a:gdLst>
              <a:gd name="connsiteX0" fmla="*/ 0 w 1300162"/>
              <a:gd name="connsiteY0" fmla="*/ 200025 h 200025"/>
              <a:gd name="connsiteX1" fmla="*/ 985837 w 1300162"/>
              <a:gd name="connsiteY1" fmla="*/ 128587 h 200025"/>
              <a:gd name="connsiteX2" fmla="*/ 1300162 w 1300162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0162" h="200025">
                <a:moveTo>
                  <a:pt x="0" y="200025"/>
                </a:moveTo>
                <a:cubicBezTo>
                  <a:pt x="384571" y="180974"/>
                  <a:pt x="769143" y="161924"/>
                  <a:pt x="985837" y="128587"/>
                </a:cubicBezTo>
                <a:cubicBezTo>
                  <a:pt x="1202531" y="95249"/>
                  <a:pt x="1251346" y="47624"/>
                  <a:pt x="1300162" y="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6" name="手繪多邊形 95">
            <a:extLst>
              <a:ext uri="{FF2B5EF4-FFF2-40B4-BE49-F238E27FC236}">
                <a16:creationId xmlns:a16="http://schemas.microsoft.com/office/drawing/2014/main" id="{7C8005F0-F88B-1C4F-B912-781EF30084DD}"/>
              </a:ext>
            </a:extLst>
          </p:cNvPr>
          <p:cNvSpPr/>
          <p:nvPr/>
        </p:nvSpPr>
        <p:spPr>
          <a:xfrm flipH="1">
            <a:off x="2023019" y="2923312"/>
            <a:ext cx="1237688" cy="204787"/>
          </a:xfrm>
          <a:custGeom>
            <a:avLst/>
            <a:gdLst>
              <a:gd name="connsiteX0" fmla="*/ 0 w 1300162"/>
              <a:gd name="connsiteY0" fmla="*/ 200025 h 200025"/>
              <a:gd name="connsiteX1" fmla="*/ 985837 w 1300162"/>
              <a:gd name="connsiteY1" fmla="*/ 128587 h 200025"/>
              <a:gd name="connsiteX2" fmla="*/ 1300162 w 1300162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0162" h="200025">
                <a:moveTo>
                  <a:pt x="0" y="200025"/>
                </a:moveTo>
                <a:cubicBezTo>
                  <a:pt x="384571" y="180974"/>
                  <a:pt x="769143" y="161924"/>
                  <a:pt x="985837" y="128587"/>
                </a:cubicBezTo>
                <a:cubicBezTo>
                  <a:pt x="1202531" y="95249"/>
                  <a:pt x="1251346" y="47624"/>
                  <a:pt x="1300162" y="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97" name="直線箭頭接點 96">
            <a:extLst>
              <a:ext uri="{FF2B5EF4-FFF2-40B4-BE49-F238E27FC236}">
                <a16:creationId xmlns:a16="http://schemas.microsoft.com/office/drawing/2014/main" id="{C6216DCE-CBA1-1D4E-A8DF-44DEAA283247}"/>
              </a:ext>
            </a:extLst>
          </p:cNvPr>
          <p:cNvCxnSpPr>
            <a:cxnSpLocks/>
          </p:cNvCxnSpPr>
          <p:nvPr/>
        </p:nvCxnSpPr>
        <p:spPr>
          <a:xfrm>
            <a:off x="469225" y="5693089"/>
            <a:ext cx="32324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手繪多邊形 99">
            <a:extLst>
              <a:ext uri="{FF2B5EF4-FFF2-40B4-BE49-F238E27FC236}">
                <a16:creationId xmlns:a16="http://schemas.microsoft.com/office/drawing/2014/main" id="{00E70F14-18F4-2A47-AEA2-EAAD12300DFD}"/>
              </a:ext>
            </a:extLst>
          </p:cNvPr>
          <p:cNvSpPr/>
          <p:nvPr/>
        </p:nvSpPr>
        <p:spPr>
          <a:xfrm rot="177661">
            <a:off x="757239" y="4993000"/>
            <a:ext cx="1385887" cy="550550"/>
          </a:xfrm>
          <a:custGeom>
            <a:avLst/>
            <a:gdLst>
              <a:gd name="connsiteX0" fmla="*/ 0 w 1385887"/>
              <a:gd name="connsiteY0" fmla="*/ 21912 h 550550"/>
              <a:gd name="connsiteX1" fmla="*/ 785812 w 1385887"/>
              <a:gd name="connsiteY1" fmla="*/ 50487 h 550550"/>
              <a:gd name="connsiteX2" fmla="*/ 1200150 w 1385887"/>
              <a:gd name="connsiteY2" fmla="*/ 464825 h 550550"/>
              <a:gd name="connsiteX3" fmla="*/ 1385887 w 1385887"/>
              <a:gd name="connsiteY3" fmla="*/ 550550 h 55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887" h="550550">
                <a:moveTo>
                  <a:pt x="0" y="21912"/>
                </a:moveTo>
                <a:cubicBezTo>
                  <a:pt x="292893" y="-710"/>
                  <a:pt x="585787" y="-23332"/>
                  <a:pt x="785812" y="50487"/>
                </a:cubicBezTo>
                <a:cubicBezTo>
                  <a:pt x="985837" y="124306"/>
                  <a:pt x="1100137" y="381481"/>
                  <a:pt x="1200150" y="464825"/>
                </a:cubicBezTo>
                <a:cubicBezTo>
                  <a:pt x="1300163" y="548169"/>
                  <a:pt x="1343025" y="549359"/>
                  <a:pt x="1385887" y="55055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1" name="手繪多邊形 100">
            <a:extLst>
              <a:ext uri="{FF2B5EF4-FFF2-40B4-BE49-F238E27FC236}">
                <a16:creationId xmlns:a16="http://schemas.microsoft.com/office/drawing/2014/main" id="{0A63D6F9-D061-E949-9648-9B4BF27CE8C4}"/>
              </a:ext>
            </a:extLst>
          </p:cNvPr>
          <p:cNvSpPr/>
          <p:nvPr/>
        </p:nvSpPr>
        <p:spPr>
          <a:xfrm rot="21237969" flipH="1">
            <a:off x="1996711" y="4978712"/>
            <a:ext cx="1233488" cy="550550"/>
          </a:xfrm>
          <a:custGeom>
            <a:avLst/>
            <a:gdLst>
              <a:gd name="connsiteX0" fmla="*/ 0 w 1385887"/>
              <a:gd name="connsiteY0" fmla="*/ 21912 h 550550"/>
              <a:gd name="connsiteX1" fmla="*/ 785812 w 1385887"/>
              <a:gd name="connsiteY1" fmla="*/ 50487 h 550550"/>
              <a:gd name="connsiteX2" fmla="*/ 1200150 w 1385887"/>
              <a:gd name="connsiteY2" fmla="*/ 464825 h 550550"/>
              <a:gd name="connsiteX3" fmla="*/ 1385887 w 1385887"/>
              <a:gd name="connsiteY3" fmla="*/ 550550 h 55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887" h="550550">
                <a:moveTo>
                  <a:pt x="0" y="21912"/>
                </a:moveTo>
                <a:cubicBezTo>
                  <a:pt x="292893" y="-710"/>
                  <a:pt x="585787" y="-23332"/>
                  <a:pt x="785812" y="50487"/>
                </a:cubicBezTo>
                <a:cubicBezTo>
                  <a:pt x="985837" y="124306"/>
                  <a:pt x="1100137" y="381481"/>
                  <a:pt x="1200150" y="464825"/>
                </a:cubicBezTo>
                <a:cubicBezTo>
                  <a:pt x="1300163" y="548169"/>
                  <a:pt x="1343025" y="549359"/>
                  <a:pt x="1385887" y="55055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015A6AB9-A719-D144-9ADA-51595541D69B}"/>
              </a:ext>
            </a:extLst>
          </p:cNvPr>
          <p:cNvSpPr txBox="1"/>
          <p:nvPr/>
        </p:nvSpPr>
        <p:spPr>
          <a:xfrm>
            <a:off x="124804" y="6389984"/>
            <a:ext cx="244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altLang="zh-TW" sz="1200" dirty="0"/>
              <a:t>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A 79, 035801 (2009)</a:t>
            </a:r>
          </a:p>
          <a:p>
            <a:pPr marL="342900" indent="-342900">
              <a:buFontTx/>
              <a:buAutoNum type="arabicPeriod"/>
            </a:pPr>
            <a:r>
              <a:rPr lang="de-DE" altLang="zh-TW" sz="1200" dirty="0"/>
              <a:t>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A </a:t>
            </a:r>
            <a:r>
              <a:rPr lang="en-US" altLang="zh-TW" sz="1200" dirty="0"/>
              <a:t>81, 037801 (2010)</a:t>
            </a:r>
            <a:endParaRPr lang="de-DE" altLang="zh-TW" sz="1200" dirty="0"/>
          </a:p>
        </p:txBody>
      </p:sp>
      <p:sp>
        <p:nvSpPr>
          <p:cNvPr id="92" name="標題 1">
            <a:extLst>
              <a:ext uri="{FF2B5EF4-FFF2-40B4-BE49-F238E27FC236}">
                <a16:creationId xmlns:a16="http://schemas.microsoft.com/office/drawing/2014/main" id="{CDFEC818-43F9-5C4E-81A7-DFE2B408672B}"/>
              </a:ext>
            </a:extLst>
          </p:cNvPr>
          <p:cNvSpPr txBox="1">
            <a:spLocks/>
          </p:cNvSpPr>
          <p:nvPr/>
        </p:nvSpPr>
        <p:spPr>
          <a:xfrm>
            <a:off x="-85726" y="-4206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dirty="0"/>
              <a:t>Auto correlation Measurement </a:t>
            </a:r>
            <a:endParaRPr kumimoji="1" lang="zh-TW" altLang="en-US" dirty="0"/>
          </a:p>
        </p:txBody>
      </p:sp>
      <p:cxnSp>
        <p:nvCxnSpPr>
          <p:cNvPr id="94" name="直線接點 93">
            <a:extLst>
              <a:ext uri="{FF2B5EF4-FFF2-40B4-BE49-F238E27FC236}">
                <a16:creationId xmlns:a16="http://schemas.microsoft.com/office/drawing/2014/main" id="{C69D2143-0FFB-9B4E-9E30-2274E01ECF63}"/>
              </a:ext>
            </a:extLst>
          </p:cNvPr>
          <p:cNvCxnSpPr/>
          <p:nvPr/>
        </p:nvCxnSpPr>
        <p:spPr>
          <a:xfrm>
            <a:off x="7200497" y="634596"/>
            <a:ext cx="0" cy="2161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>
            <a:extLst>
              <a:ext uri="{FF2B5EF4-FFF2-40B4-BE49-F238E27FC236}">
                <a16:creationId xmlns:a16="http://schemas.microsoft.com/office/drawing/2014/main" id="{6C603A51-197F-A743-AE00-3182AE751A9E}"/>
              </a:ext>
            </a:extLst>
          </p:cNvPr>
          <p:cNvCxnSpPr/>
          <p:nvPr/>
        </p:nvCxnSpPr>
        <p:spPr>
          <a:xfrm>
            <a:off x="6970930" y="1364025"/>
            <a:ext cx="0" cy="2161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>
            <a:extLst>
              <a:ext uri="{FF2B5EF4-FFF2-40B4-BE49-F238E27FC236}">
                <a16:creationId xmlns:a16="http://schemas.microsoft.com/office/drawing/2014/main" id="{14E082F2-1D8E-BA44-B87D-CD2AAE229A3C}"/>
              </a:ext>
            </a:extLst>
          </p:cNvPr>
          <p:cNvCxnSpPr/>
          <p:nvPr/>
        </p:nvCxnSpPr>
        <p:spPr>
          <a:xfrm>
            <a:off x="9199675" y="638358"/>
            <a:ext cx="0" cy="2161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>
            <a:extLst>
              <a:ext uri="{FF2B5EF4-FFF2-40B4-BE49-F238E27FC236}">
                <a16:creationId xmlns:a16="http://schemas.microsoft.com/office/drawing/2014/main" id="{2C19CAE3-F728-FE48-86C5-8C7BBB060806}"/>
              </a:ext>
            </a:extLst>
          </p:cNvPr>
          <p:cNvCxnSpPr/>
          <p:nvPr/>
        </p:nvCxnSpPr>
        <p:spPr>
          <a:xfrm>
            <a:off x="8418663" y="1558114"/>
            <a:ext cx="0" cy="216125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>
            <a:extLst>
              <a:ext uri="{FF2B5EF4-FFF2-40B4-BE49-F238E27FC236}">
                <a16:creationId xmlns:a16="http://schemas.microsoft.com/office/drawing/2014/main" id="{361C6575-E8FC-C940-A6F3-0C3C58ED528B}"/>
              </a:ext>
            </a:extLst>
          </p:cNvPr>
          <p:cNvCxnSpPr/>
          <p:nvPr/>
        </p:nvCxnSpPr>
        <p:spPr>
          <a:xfrm>
            <a:off x="9070166" y="728848"/>
            <a:ext cx="0" cy="216125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309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>
            <a:extLst>
              <a:ext uri="{FF2B5EF4-FFF2-40B4-BE49-F238E27FC236}">
                <a16:creationId xmlns:a16="http://schemas.microsoft.com/office/drawing/2014/main" id="{7E1A0C5A-A343-6444-BC0F-EB4624E76D8E}"/>
              </a:ext>
            </a:extLst>
          </p:cNvPr>
          <p:cNvGrpSpPr/>
          <p:nvPr/>
        </p:nvGrpSpPr>
        <p:grpSpPr>
          <a:xfrm>
            <a:off x="3430335" y="711101"/>
            <a:ext cx="1558204" cy="1400974"/>
            <a:chOff x="9744340" y="3985415"/>
            <a:chExt cx="1104877" cy="140097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FCB8F78-8687-1A45-80A8-3FB88C9B41A0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E03CB4AD-FDB7-3A44-8DB5-3FECFE925E4A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9763D346-EB71-9141-B6A4-777059ED0786}"/>
              </a:ext>
            </a:extLst>
          </p:cNvPr>
          <p:cNvGrpSpPr/>
          <p:nvPr/>
        </p:nvGrpSpPr>
        <p:grpSpPr>
          <a:xfrm flipH="1">
            <a:off x="3971611" y="682558"/>
            <a:ext cx="1399685" cy="1400974"/>
            <a:chOff x="9744340" y="3985415"/>
            <a:chExt cx="1104877" cy="1400974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29AA566-3E41-8842-9984-66B901A22BDF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117D257F-7D74-904A-918E-884C10A8D682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37" name="立方體 36">
            <a:extLst>
              <a:ext uri="{FF2B5EF4-FFF2-40B4-BE49-F238E27FC236}">
                <a16:creationId xmlns:a16="http://schemas.microsoft.com/office/drawing/2014/main" id="{07A2E346-3F5E-C248-A24C-4D5C1D622D03}"/>
              </a:ext>
            </a:extLst>
          </p:cNvPr>
          <p:cNvSpPr/>
          <p:nvPr/>
        </p:nvSpPr>
        <p:spPr>
          <a:xfrm>
            <a:off x="3664651" y="1222383"/>
            <a:ext cx="1188529" cy="62179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2F9039A5-B70F-C343-A4B0-E14C2318B68B}"/>
              </a:ext>
            </a:extLst>
          </p:cNvPr>
          <p:cNvSpPr txBox="1"/>
          <p:nvPr/>
        </p:nvSpPr>
        <p:spPr>
          <a:xfrm>
            <a:off x="3849710" y="902091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crystals</a:t>
            </a:r>
            <a:endParaRPr kumimoji="1" lang="zh-TW" altLang="en-US" dirty="0"/>
          </a:p>
        </p:txBody>
      </p:sp>
      <p:cxnSp>
        <p:nvCxnSpPr>
          <p:cNvPr id="9" name="直線箭頭接點 8">
            <a:extLst>
              <a:ext uri="{FF2B5EF4-FFF2-40B4-BE49-F238E27FC236}">
                <a16:creationId xmlns:a16="http://schemas.microsoft.com/office/drawing/2014/main" id="{D94B307F-B4AC-1B4B-9451-C49342CF0634}"/>
              </a:ext>
            </a:extLst>
          </p:cNvPr>
          <p:cNvCxnSpPr>
            <a:cxnSpLocks/>
          </p:cNvCxnSpPr>
          <p:nvPr/>
        </p:nvCxnSpPr>
        <p:spPr>
          <a:xfrm flipH="1">
            <a:off x="4724888" y="1507940"/>
            <a:ext cx="1388745" cy="0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F96FF21B-1737-A344-9723-A6C02D0351D3}"/>
              </a:ext>
            </a:extLst>
          </p:cNvPr>
          <p:cNvCxnSpPr>
            <a:cxnSpLocks/>
          </p:cNvCxnSpPr>
          <p:nvPr/>
        </p:nvCxnSpPr>
        <p:spPr>
          <a:xfrm flipH="1" flipV="1">
            <a:off x="2631537" y="907542"/>
            <a:ext cx="800099" cy="5101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067277AD-5133-A246-B236-F1CFD2EB2B77}"/>
              </a:ext>
            </a:extLst>
          </p:cNvPr>
          <p:cNvCxnSpPr>
            <a:cxnSpLocks/>
          </p:cNvCxnSpPr>
          <p:nvPr/>
        </p:nvCxnSpPr>
        <p:spPr>
          <a:xfrm flipH="1">
            <a:off x="2971800" y="1417700"/>
            <a:ext cx="459836" cy="9540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28EC70B-509A-AD4F-8D02-6C88EDB47DB3}"/>
              </a:ext>
            </a:extLst>
          </p:cNvPr>
          <p:cNvCxnSpPr>
            <a:cxnSpLocks/>
          </p:cNvCxnSpPr>
          <p:nvPr/>
        </p:nvCxnSpPr>
        <p:spPr>
          <a:xfrm>
            <a:off x="2227812" y="3680177"/>
            <a:ext cx="0" cy="737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箭頭接點 13">
            <a:extLst>
              <a:ext uri="{FF2B5EF4-FFF2-40B4-BE49-F238E27FC236}">
                <a16:creationId xmlns:a16="http://schemas.microsoft.com/office/drawing/2014/main" id="{13C2CD96-00C4-B74A-B248-94AF974DFA10}"/>
              </a:ext>
            </a:extLst>
          </p:cNvPr>
          <p:cNvCxnSpPr>
            <a:cxnSpLocks/>
          </p:cNvCxnSpPr>
          <p:nvPr/>
        </p:nvCxnSpPr>
        <p:spPr>
          <a:xfrm flipH="1">
            <a:off x="1566553" y="4012889"/>
            <a:ext cx="630046" cy="11639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39233C6B-9579-6848-8543-300D5449622E}"/>
              </a:ext>
            </a:extLst>
          </p:cNvPr>
          <p:cNvCxnSpPr>
            <a:cxnSpLocks/>
          </p:cNvCxnSpPr>
          <p:nvPr/>
        </p:nvCxnSpPr>
        <p:spPr>
          <a:xfrm>
            <a:off x="2237724" y="4012889"/>
            <a:ext cx="456481" cy="11012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0DAF9691-7CEA-4448-B178-899C01C1D91E}"/>
              </a:ext>
            </a:extLst>
          </p:cNvPr>
          <p:cNvSpPr/>
          <p:nvPr/>
        </p:nvSpPr>
        <p:spPr>
          <a:xfrm>
            <a:off x="852647" y="595313"/>
            <a:ext cx="1778890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Detection Module 1</a:t>
            </a:r>
            <a:endParaRPr kumimoji="1"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D3A2437-A629-DF4A-B4B4-0519A173296F}"/>
              </a:ext>
            </a:extLst>
          </p:cNvPr>
          <p:cNvSpPr/>
          <p:nvPr/>
        </p:nvSpPr>
        <p:spPr>
          <a:xfrm>
            <a:off x="134652" y="5123881"/>
            <a:ext cx="1778890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Detection Module 2</a:t>
            </a:r>
            <a:endParaRPr kumimoji="1"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77BADE7-BD69-F845-8ECE-B95434C1C1EA}"/>
              </a:ext>
            </a:extLst>
          </p:cNvPr>
          <p:cNvSpPr/>
          <p:nvPr/>
        </p:nvSpPr>
        <p:spPr>
          <a:xfrm>
            <a:off x="2542191" y="5176839"/>
            <a:ext cx="1778890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Detection Module 3</a:t>
            </a:r>
            <a:endParaRPr kumimoji="1" lang="zh-TW" altLang="en-US" dirty="0"/>
          </a:p>
        </p:txBody>
      </p:sp>
      <p:cxnSp>
        <p:nvCxnSpPr>
          <p:cNvPr id="33" name="直線箭頭接點 32">
            <a:extLst>
              <a:ext uri="{FF2B5EF4-FFF2-40B4-BE49-F238E27FC236}">
                <a16:creationId xmlns:a16="http://schemas.microsoft.com/office/drawing/2014/main" id="{999E7ED3-B803-724C-9531-A4BBC8BCA4C6}"/>
              </a:ext>
            </a:extLst>
          </p:cNvPr>
          <p:cNvCxnSpPr>
            <a:cxnSpLocks/>
          </p:cNvCxnSpPr>
          <p:nvPr/>
        </p:nvCxnSpPr>
        <p:spPr>
          <a:xfrm flipH="1">
            <a:off x="2217901" y="3393435"/>
            <a:ext cx="286968" cy="5990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圖片 47">
            <a:extLst>
              <a:ext uri="{FF2B5EF4-FFF2-40B4-BE49-F238E27FC236}">
                <a16:creationId xmlns:a16="http://schemas.microsoft.com/office/drawing/2014/main" id="{3755237A-00D4-D544-8E5A-9CE4EF521D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043" y="-1729"/>
            <a:ext cx="7163675" cy="2102127"/>
          </a:xfrm>
          <a:prstGeom prst="rect">
            <a:avLst/>
          </a:prstGeom>
        </p:spPr>
      </p:pic>
      <p:pic>
        <p:nvPicPr>
          <p:cNvPr id="51" name="圖片 50">
            <a:extLst>
              <a:ext uri="{FF2B5EF4-FFF2-40B4-BE49-F238E27FC236}">
                <a16:creationId xmlns:a16="http://schemas.microsoft.com/office/drawing/2014/main" id="{994EA2C9-2574-BB43-ACDB-EFFAE20605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946" y="2590301"/>
            <a:ext cx="4130908" cy="1030274"/>
          </a:xfrm>
          <a:prstGeom prst="rect">
            <a:avLst/>
          </a:prstGeom>
        </p:spPr>
      </p:pic>
      <p:grpSp>
        <p:nvGrpSpPr>
          <p:cNvPr id="52" name="群組 51">
            <a:extLst>
              <a:ext uri="{FF2B5EF4-FFF2-40B4-BE49-F238E27FC236}">
                <a16:creationId xmlns:a16="http://schemas.microsoft.com/office/drawing/2014/main" id="{11B0A165-1BF8-0143-A83B-FE4C4D41EBD7}"/>
              </a:ext>
            </a:extLst>
          </p:cNvPr>
          <p:cNvGrpSpPr/>
          <p:nvPr/>
        </p:nvGrpSpPr>
        <p:grpSpPr>
          <a:xfrm>
            <a:off x="2447113" y="1999470"/>
            <a:ext cx="523694" cy="1671637"/>
            <a:chOff x="2561416" y="1999470"/>
            <a:chExt cx="523694" cy="1671637"/>
          </a:xfrm>
          <a:effectLst>
            <a:glow rad="127000">
              <a:schemeClr val="bg2">
                <a:lumMod val="75000"/>
                <a:alpha val="81000"/>
              </a:schemeClr>
            </a:glow>
          </a:effectLst>
        </p:grpSpPr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DF964E85-97A1-3040-B99B-00257F39459A}"/>
                </a:ext>
              </a:extLst>
            </p:cNvPr>
            <p:cNvSpPr/>
            <p:nvPr/>
          </p:nvSpPr>
          <p:spPr>
            <a:xfrm rot="17706767">
              <a:off x="1998594" y="2591365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B8386C0C-DC4E-E649-B218-9B3A0EA65CED}"/>
                </a:ext>
              </a:extLst>
            </p:cNvPr>
            <p:cNvSpPr/>
            <p:nvPr/>
          </p:nvSpPr>
          <p:spPr>
            <a:xfrm rot="17706767">
              <a:off x="2550570" y="2929215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5" name="橢圓 54">
              <a:extLst>
                <a:ext uri="{FF2B5EF4-FFF2-40B4-BE49-F238E27FC236}">
                  <a16:creationId xmlns:a16="http://schemas.microsoft.com/office/drawing/2014/main" id="{C49BD4EE-44F7-4945-9D12-41E98266761D}"/>
                </a:ext>
              </a:extLst>
            </p:cNvPr>
            <p:cNvSpPr/>
            <p:nvPr/>
          </p:nvSpPr>
          <p:spPr>
            <a:xfrm rot="17706767">
              <a:off x="2753243" y="285590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6" name="橢圓 55">
              <a:extLst>
                <a:ext uri="{FF2B5EF4-FFF2-40B4-BE49-F238E27FC236}">
                  <a16:creationId xmlns:a16="http://schemas.microsoft.com/office/drawing/2014/main" id="{DFAA4431-8284-6342-9AA1-9470DC5466E5}"/>
                </a:ext>
              </a:extLst>
            </p:cNvPr>
            <p:cNvSpPr/>
            <p:nvPr/>
          </p:nvSpPr>
          <p:spPr>
            <a:xfrm rot="17706767">
              <a:off x="2955916" y="278258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7" name="橢圓 56">
              <a:extLst>
                <a:ext uri="{FF2B5EF4-FFF2-40B4-BE49-F238E27FC236}">
                  <a16:creationId xmlns:a16="http://schemas.microsoft.com/office/drawing/2014/main" id="{399AF643-7366-0042-93EB-10B5D5C873C1}"/>
                </a:ext>
              </a:extLst>
            </p:cNvPr>
            <p:cNvSpPr/>
            <p:nvPr/>
          </p:nvSpPr>
          <p:spPr>
            <a:xfrm rot="17706767">
              <a:off x="2774525" y="2687047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8" name="橢圓 57">
              <a:extLst>
                <a:ext uri="{FF2B5EF4-FFF2-40B4-BE49-F238E27FC236}">
                  <a16:creationId xmlns:a16="http://schemas.microsoft.com/office/drawing/2014/main" id="{8E6E24E7-2479-C649-9D9E-C79C2AB79372}"/>
                </a:ext>
              </a:extLst>
            </p:cNvPr>
            <p:cNvSpPr/>
            <p:nvPr/>
          </p:nvSpPr>
          <p:spPr>
            <a:xfrm rot="17706767">
              <a:off x="2950785" y="258031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9" name="橢圓 58">
              <a:extLst>
                <a:ext uri="{FF2B5EF4-FFF2-40B4-BE49-F238E27FC236}">
                  <a16:creationId xmlns:a16="http://schemas.microsoft.com/office/drawing/2014/main" id="{686E655D-20FD-674B-AD9F-85A705AEDB2C}"/>
                </a:ext>
              </a:extLst>
            </p:cNvPr>
            <p:cNvSpPr/>
            <p:nvPr/>
          </p:nvSpPr>
          <p:spPr>
            <a:xfrm rot="17706767">
              <a:off x="2654455" y="2741225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0" name="橢圓 59">
              <a:extLst>
                <a:ext uri="{FF2B5EF4-FFF2-40B4-BE49-F238E27FC236}">
                  <a16:creationId xmlns:a16="http://schemas.microsoft.com/office/drawing/2014/main" id="{41F2CE2E-1ECB-D74C-99C9-4F99081FC02C}"/>
                </a:ext>
              </a:extLst>
            </p:cNvPr>
            <p:cNvSpPr/>
            <p:nvPr/>
          </p:nvSpPr>
          <p:spPr>
            <a:xfrm rot="17706767">
              <a:off x="2547735" y="3069909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1" name="橢圓 60">
              <a:extLst>
                <a:ext uri="{FF2B5EF4-FFF2-40B4-BE49-F238E27FC236}">
                  <a16:creationId xmlns:a16="http://schemas.microsoft.com/office/drawing/2014/main" id="{BBD747D5-3364-D14B-A77F-931CCB5140DD}"/>
                </a:ext>
              </a:extLst>
            </p:cNvPr>
            <p:cNvSpPr/>
            <p:nvPr/>
          </p:nvSpPr>
          <p:spPr>
            <a:xfrm rot="17706767">
              <a:off x="2683980" y="3149545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28" name="圓角矩形 27">
            <a:extLst>
              <a:ext uri="{FF2B5EF4-FFF2-40B4-BE49-F238E27FC236}">
                <a16:creationId xmlns:a16="http://schemas.microsoft.com/office/drawing/2014/main" id="{85BF2206-8E8D-CD40-9B82-18BA9F323AB2}"/>
              </a:ext>
            </a:extLst>
          </p:cNvPr>
          <p:cNvSpPr/>
          <p:nvPr/>
        </p:nvSpPr>
        <p:spPr>
          <a:xfrm>
            <a:off x="1828801" y="2225842"/>
            <a:ext cx="4803493" cy="135391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9" name="標題 1">
            <a:extLst>
              <a:ext uri="{FF2B5EF4-FFF2-40B4-BE49-F238E27FC236}">
                <a16:creationId xmlns:a16="http://schemas.microsoft.com/office/drawing/2014/main" id="{AE0B4BE4-29CE-4D43-8E3B-C2D2FA8C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9355"/>
            <a:ext cx="10515600" cy="1325563"/>
          </a:xfrm>
        </p:spPr>
        <p:txBody>
          <a:bodyPr/>
          <a:lstStyle/>
          <a:p>
            <a:r>
              <a:rPr lang="de-DE" altLang="zh-TW" dirty="0" err="1"/>
              <a:t>Shaping</a:t>
            </a:r>
            <a:r>
              <a:rPr lang="de-DE" altLang="zh-TW" dirty="0"/>
              <a:t> </a:t>
            </a:r>
            <a:r>
              <a:rPr lang="de-DE" altLang="zh-TW" dirty="0" err="1"/>
              <a:t>Technique</a:t>
            </a:r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BABDEDB-C93D-074E-87EE-109C54A49C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136" y="2527433"/>
            <a:ext cx="5482999" cy="4112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B7B3CF3-7A71-7D49-9C47-AD154564D841}"/>
                  </a:ext>
                </a:extLst>
              </p:cNvPr>
              <p:cNvSpPr txBox="1"/>
              <p:nvPr/>
            </p:nvSpPr>
            <p:spPr>
              <a:xfrm>
                <a:off x="9651203" y="6587865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Time (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kumimoji="1" lang="en-US" altLang="zh-TW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kumimoji="1" lang="en-US" altLang="zh-TW" dirty="0"/>
                  <a:t>)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B7B3CF3-7A71-7D49-9C47-AD154564D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203" y="6587865"/>
                <a:ext cx="1069524" cy="369332"/>
              </a:xfrm>
              <a:prstGeom prst="rect">
                <a:avLst/>
              </a:prstGeom>
              <a:blipFill>
                <a:blip r:embed="rId5"/>
                <a:stretch>
                  <a:fillRect l="-3529" t="-6667" r="-3529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72C3A4B-BE3B-F74B-B38D-FE0402639850}"/>
                  </a:ext>
                </a:extLst>
              </p:cNvPr>
              <p:cNvSpPr txBox="1"/>
              <p:nvPr/>
            </p:nvSpPr>
            <p:spPr>
              <a:xfrm>
                <a:off x="7927531" y="3216863"/>
                <a:ext cx="204979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Optical Depth = 700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=7 </m:t>
                      </m:r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kumimoji="1" lang="en-US" altLang="zh-TW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TW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TW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kumimoji="1" lang="zh-TW" altLang="en-US" dirty="0"/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72C3A4B-BE3B-F74B-B38D-FE0402639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531" y="3216863"/>
                <a:ext cx="2049792" cy="1200329"/>
              </a:xfrm>
              <a:prstGeom prst="rect">
                <a:avLst/>
              </a:prstGeom>
              <a:blipFill>
                <a:blip r:embed="rId6"/>
                <a:stretch>
                  <a:fillRect l="-2469" t="-1042" r="-12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>
            <a:extLst>
              <a:ext uri="{FF2B5EF4-FFF2-40B4-BE49-F238E27FC236}">
                <a16:creationId xmlns:a16="http://schemas.microsoft.com/office/drawing/2014/main" id="{2968E726-433E-CB4D-8261-D9A41D3A65E7}"/>
              </a:ext>
            </a:extLst>
          </p:cNvPr>
          <p:cNvSpPr/>
          <p:nvPr/>
        </p:nvSpPr>
        <p:spPr>
          <a:xfrm>
            <a:off x="134652" y="631086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TW" sz="1200" b="0" i="0" dirty="0">
                <a:effectLst/>
                <a:latin typeface="Proxima Nova"/>
              </a:rPr>
              <a:t>1. Pin-</a:t>
            </a:r>
            <a:r>
              <a:rPr lang="de-DE" altLang="zh-TW" sz="1200" b="0" i="0" dirty="0" err="1">
                <a:effectLst/>
                <a:latin typeface="Proxima Nova"/>
              </a:rPr>
              <a:t>Ju</a:t>
            </a:r>
            <a:r>
              <a:rPr lang="de-DE" altLang="zh-TW" sz="1200" b="0" i="0" dirty="0">
                <a:effectLst/>
                <a:latin typeface="Proxima Nova"/>
              </a:rPr>
              <a:t> </a:t>
            </a:r>
            <a:r>
              <a:rPr lang="de-DE" altLang="zh-TW" sz="1200" b="0" i="0" dirty="0" err="1">
                <a:effectLst/>
                <a:latin typeface="Proxima Nova"/>
              </a:rPr>
              <a:t>Tsai</a:t>
            </a:r>
            <a:r>
              <a:rPr lang="de-DE" altLang="zh-TW" sz="1200" b="0" i="0" dirty="0">
                <a:effectLst/>
                <a:latin typeface="Proxima Nova"/>
              </a:rPr>
              <a:t>, Yan-Cheng Wei, Bo-Han Wu, Sheng-</a:t>
            </a:r>
            <a:r>
              <a:rPr lang="de-DE" altLang="zh-TW" sz="1200" b="0" i="0" dirty="0" err="1">
                <a:effectLst/>
                <a:latin typeface="Proxima Nova"/>
              </a:rPr>
              <a:t>Xiang</a:t>
            </a:r>
            <a:r>
              <a:rPr lang="de-DE" altLang="zh-TW" sz="1200" b="0" i="0" dirty="0">
                <a:effectLst/>
                <a:latin typeface="Proxima Nova"/>
              </a:rPr>
              <a:t> Lin, </a:t>
            </a:r>
            <a:r>
              <a:rPr lang="de-DE" altLang="zh-TW" sz="1200" b="0" i="0" dirty="0" err="1">
                <a:effectLst/>
                <a:latin typeface="Proxima Nova"/>
              </a:rPr>
              <a:t>and</a:t>
            </a:r>
            <a:r>
              <a:rPr lang="de-DE" altLang="zh-TW" sz="1200" b="0" i="0" dirty="0">
                <a:effectLst/>
                <a:latin typeface="Proxima Nova"/>
              </a:rPr>
              <a:t> Ying-Cheng Chen</a:t>
            </a:r>
          </a:p>
          <a:p>
            <a:r>
              <a:rPr lang="de-DE" altLang="zh-TW" sz="1200" b="0" i="0" dirty="0">
                <a:effectLst/>
                <a:latin typeface="Proxima Nova"/>
              </a:rPr>
              <a:t>Phys. </a:t>
            </a:r>
            <a:r>
              <a:rPr lang="de-DE" altLang="zh-TW" sz="1200" b="0" i="0" dirty="0" err="1">
                <a:effectLst/>
                <a:latin typeface="Proxima Nova"/>
              </a:rPr>
              <a:t>Rev</a:t>
            </a:r>
            <a:r>
              <a:rPr lang="de-DE" altLang="zh-TW" sz="1200" b="0" i="0" dirty="0">
                <a:effectLst/>
                <a:latin typeface="Proxima Nova"/>
              </a:rPr>
              <a:t>. A </a:t>
            </a:r>
            <a:r>
              <a:rPr lang="de-DE" altLang="zh-TW" sz="1200" b="1" i="0" dirty="0">
                <a:effectLst/>
                <a:latin typeface="Proxima Nova"/>
              </a:rPr>
              <a:t>100</a:t>
            </a:r>
            <a:r>
              <a:rPr lang="de-DE" altLang="zh-TW" sz="1200" b="0" i="0" dirty="0">
                <a:effectLst/>
                <a:latin typeface="Proxima Nova"/>
              </a:rPr>
              <a:t>, 063843 (2019)</a:t>
            </a:r>
          </a:p>
        </p:txBody>
      </p:sp>
    </p:spTree>
    <p:extLst>
      <p:ext uri="{BB962C8B-B14F-4D97-AF65-F5344CB8AC3E}">
        <p14:creationId xmlns:p14="http://schemas.microsoft.com/office/powerpoint/2010/main" val="16244724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圖片 38">
            <a:extLst>
              <a:ext uri="{FF2B5EF4-FFF2-40B4-BE49-F238E27FC236}">
                <a16:creationId xmlns:a16="http://schemas.microsoft.com/office/drawing/2014/main" id="{0D31EF78-9E94-1C40-885D-7459D5F6E7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863" y="2471391"/>
            <a:ext cx="5662592" cy="4246945"/>
          </a:xfrm>
          <a:prstGeom prst="rect">
            <a:avLst/>
          </a:prstGeom>
        </p:spPr>
      </p:pic>
      <p:grpSp>
        <p:nvGrpSpPr>
          <p:cNvPr id="30" name="群組 29">
            <a:extLst>
              <a:ext uri="{FF2B5EF4-FFF2-40B4-BE49-F238E27FC236}">
                <a16:creationId xmlns:a16="http://schemas.microsoft.com/office/drawing/2014/main" id="{7E1A0C5A-A343-6444-BC0F-EB4624E76D8E}"/>
              </a:ext>
            </a:extLst>
          </p:cNvPr>
          <p:cNvGrpSpPr/>
          <p:nvPr/>
        </p:nvGrpSpPr>
        <p:grpSpPr>
          <a:xfrm>
            <a:off x="3430335" y="711101"/>
            <a:ext cx="1558204" cy="1400974"/>
            <a:chOff x="9744340" y="3985415"/>
            <a:chExt cx="1104877" cy="140097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FCB8F78-8687-1A45-80A8-3FB88C9B41A0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E03CB4AD-FDB7-3A44-8DB5-3FECFE925E4A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9763D346-EB71-9141-B6A4-777059ED0786}"/>
              </a:ext>
            </a:extLst>
          </p:cNvPr>
          <p:cNvGrpSpPr/>
          <p:nvPr/>
        </p:nvGrpSpPr>
        <p:grpSpPr>
          <a:xfrm flipH="1">
            <a:off x="3971611" y="682558"/>
            <a:ext cx="1399685" cy="1400974"/>
            <a:chOff x="9744340" y="3985415"/>
            <a:chExt cx="1104877" cy="1400974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29AA566-3E41-8842-9984-66B901A22BDF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117D257F-7D74-904A-918E-884C10A8D682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37" name="立方體 36">
            <a:extLst>
              <a:ext uri="{FF2B5EF4-FFF2-40B4-BE49-F238E27FC236}">
                <a16:creationId xmlns:a16="http://schemas.microsoft.com/office/drawing/2014/main" id="{07A2E346-3F5E-C248-A24C-4D5C1D622D03}"/>
              </a:ext>
            </a:extLst>
          </p:cNvPr>
          <p:cNvSpPr/>
          <p:nvPr/>
        </p:nvSpPr>
        <p:spPr>
          <a:xfrm>
            <a:off x="3664651" y="1222383"/>
            <a:ext cx="1188529" cy="62179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2F9039A5-B70F-C343-A4B0-E14C2318B68B}"/>
              </a:ext>
            </a:extLst>
          </p:cNvPr>
          <p:cNvSpPr txBox="1"/>
          <p:nvPr/>
        </p:nvSpPr>
        <p:spPr>
          <a:xfrm>
            <a:off x="3849710" y="902091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crystals</a:t>
            </a:r>
            <a:endParaRPr kumimoji="1" lang="zh-TW" altLang="en-US" dirty="0"/>
          </a:p>
        </p:txBody>
      </p:sp>
      <p:cxnSp>
        <p:nvCxnSpPr>
          <p:cNvPr id="9" name="直線箭頭接點 8">
            <a:extLst>
              <a:ext uri="{FF2B5EF4-FFF2-40B4-BE49-F238E27FC236}">
                <a16:creationId xmlns:a16="http://schemas.microsoft.com/office/drawing/2014/main" id="{D94B307F-B4AC-1B4B-9451-C49342CF0634}"/>
              </a:ext>
            </a:extLst>
          </p:cNvPr>
          <p:cNvCxnSpPr>
            <a:cxnSpLocks/>
          </p:cNvCxnSpPr>
          <p:nvPr/>
        </p:nvCxnSpPr>
        <p:spPr>
          <a:xfrm flipH="1">
            <a:off x="4724888" y="1507940"/>
            <a:ext cx="1388745" cy="0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F96FF21B-1737-A344-9723-A6C02D0351D3}"/>
              </a:ext>
            </a:extLst>
          </p:cNvPr>
          <p:cNvCxnSpPr>
            <a:cxnSpLocks/>
          </p:cNvCxnSpPr>
          <p:nvPr/>
        </p:nvCxnSpPr>
        <p:spPr>
          <a:xfrm flipH="1" flipV="1">
            <a:off x="2631537" y="907542"/>
            <a:ext cx="800099" cy="5101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067277AD-5133-A246-B236-F1CFD2EB2B77}"/>
              </a:ext>
            </a:extLst>
          </p:cNvPr>
          <p:cNvCxnSpPr>
            <a:cxnSpLocks/>
          </p:cNvCxnSpPr>
          <p:nvPr/>
        </p:nvCxnSpPr>
        <p:spPr>
          <a:xfrm flipH="1">
            <a:off x="2971800" y="1417700"/>
            <a:ext cx="459836" cy="9540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28EC70B-509A-AD4F-8D02-6C88EDB47DB3}"/>
              </a:ext>
            </a:extLst>
          </p:cNvPr>
          <p:cNvCxnSpPr>
            <a:cxnSpLocks/>
          </p:cNvCxnSpPr>
          <p:nvPr/>
        </p:nvCxnSpPr>
        <p:spPr>
          <a:xfrm>
            <a:off x="2227812" y="3680177"/>
            <a:ext cx="0" cy="737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箭頭接點 13">
            <a:extLst>
              <a:ext uri="{FF2B5EF4-FFF2-40B4-BE49-F238E27FC236}">
                <a16:creationId xmlns:a16="http://schemas.microsoft.com/office/drawing/2014/main" id="{13C2CD96-00C4-B74A-B248-94AF974DFA10}"/>
              </a:ext>
            </a:extLst>
          </p:cNvPr>
          <p:cNvCxnSpPr>
            <a:cxnSpLocks/>
          </p:cNvCxnSpPr>
          <p:nvPr/>
        </p:nvCxnSpPr>
        <p:spPr>
          <a:xfrm flipH="1">
            <a:off x="1566553" y="4012889"/>
            <a:ext cx="630046" cy="11639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39233C6B-9579-6848-8543-300D5449622E}"/>
              </a:ext>
            </a:extLst>
          </p:cNvPr>
          <p:cNvCxnSpPr>
            <a:cxnSpLocks/>
          </p:cNvCxnSpPr>
          <p:nvPr/>
        </p:nvCxnSpPr>
        <p:spPr>
          <a:xfrm>
            <a:off x="2237724" y="4012889"/>
            <a:ext cx="456481" cy="11012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0DAF9691-7CEA-4448-B178-899C01C1D91E}"/>
              </a:ext>
            </a:extLst>
          </p:cNvPr>
          <p:cNvSpPr/>
          <p:nvPr/>
        </p:nvSpPr>
        <p:spPr>
          <a:xfrm>
            <a:off x="852647" y="595313"/>
            <a:ext cx="1778890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Detection Module 1</a:t>
            </a:r>
            <a:endParaRPr kumimoji="1"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D3A2437-A629-DF4A-B4B4-0519A173296F}"/>
              </a:ext>
            </a:extLst>
          </p:cNvPr>
          <p:cNvSpPr/>
          <p:nvPr/>
        </p:nvSpPr>
        <p:spPr>
          <a:xfrm>
            <a:off x="134652" y="5123881"/>
            <a:ext cx="1778890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Detection Module 2</a:t>
            </a:r>
            <a:endParaRPr kumimoji="1"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77BADE7-BD69-F845-8ECE-B95434C1C1EA}"/>
              </a:ext>
            </a:extLst>
          </p:cNvPr>
          <p:cNvSpPr/>
          <p:nvPr/>
        </p:nvSpPr>
        <p:spPr>
          <a:xfrm>
            <a:off x="2542191" y="5176839"/>
            <a:ext cx="1778890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Detection Module 3</a:t>
            </a:r>
            <a:endParaRPr kumimoji="1" lang="zh-TW" altLang="en-US" dirty="0"/>
          </a:p>
        </p:txBody>
      </p:sp>
      <p:cxnSp>
        <p:nvCxnSpPr>
          <p:cNvPr id="33" name="直線箭頭接點 32">
            <a:extLst>
              <a:ext uri="{FF2B5EF4-FFF2-40B4-BE49-F238E27FC236}">
                <a16:creationId xmlns:a16="http://schemas.microsoft.com/office/drawing/2014/main" id="{999E7ED3-B803-724C-9531-A4BBC8BCA4C6}"/>
              </a:ext>
            </a:extLst>
          </p:cNvPr>
          <p:cNvCxnSpPr>
            <a:cxnSpLocks/>
          </p:cNvCxnSpPr>
          <p:nvPr/>
        </p:nvCxnSpPr>
        <p:spPr>
          <a:xfrm flipH="1">
            <a:off x="2217901" y="3393435"/>
            <a:ext cx="286968" cy="5990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圖片 47">
            <a:extLst>
              <a:ext uri="{FF2B5EF4-FFF2-40B4-BE49-F238E27FC236}">
                <a16:creationId xmlns:a16="http://schemas.microsoft.com/office/drawing/2014/main" id="{3755237A-00D4-D544-8E5A-9CE4EF521D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043" y="-1729"/>
            <a:ext cx="7163675" cy="2102127"/>
          </a:xfrm>
          <a:prstGeom prst="rect">
            <a:avLst/>
          </a:prstGeom>
        </p:spPr>
      </p:pic>
      <p:pic>
        <p:nvPicPr>
          <p:cNvPr id="51" name="圖片 50">
            <a:extLst>
              <a:ext uri="{FF2B5EF4-FFF2-40B4-BE49-F238E27FC236}">
                <a16:creationId xmlns:a16="http://schemas.microsoft.com/office/drawing/2014/main" id="{994EA2C9-2574-BB43-ACDB-EFFAE20605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946" y="2590301"/>
            <a:ext cx="4130908" cy="1030274"/>
          </a:xfrm>
          <a:prstGeom prst="rect">
            <a:avLst/>
          </a:prstGeom>
        </p:spPr>
      </p:pic>
      <p:grpSp>
        <p:nvGrpSpPr>
          <p:cNvPr id="52" name="群組 51">
            <a:extLst>
              <a:ext uri="{FF2B5EF4-FFF2-40B4-BE49-F238E27FC236}">
                <a16:creationId xmlns:a16="http://schemas.microsoft.com/office/drawing/2014/main" id="{11B0A165-1BF8-0143-A83B-FE4C4D41EBD7}"/>
              </a:ext>
            </a:extLst>
          </p:cNvPr>
          <p:cNvGrpSpPr/>
          <p:nvPr/>
        </p:nvGrpSpPr>
        <p:grpSpPr>
          <a:xfrm>
            <a:off x="2447113" y="1999470"/>
            <a:ext cx="523694" cy="1671637"/>
            <a:chOff x="2561416" y="1999470"/>
            <a:chExt cx="523694" cy="1671637"/>
          </a:xfrm>
          <a:effectLst>
            <a:glow rad="127000">
              <a:schemeClr val="bg2">
                <a:lumMod val="75000"/>
                <a:alpha val="81000"/>
              </a:schemeClr>
            </a:glow>
          </a:effectLst>
        </p:grpSpPr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DF964E85-97A1-3040-B99B-00257F39459A}"/>
                </a:ext>
              </a:extLst>
            </p:cNvPr>
            <p:cNvSpPr/>
            <p:nvPr/>
          </p:nvSpPr>
          <p:spPr>
            <a:xfrm rot="17706767">
              <a:off x="1998594" y="2591365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B8386C0C-DC4E-E649-B218-9B3A0EA65CED}"/>
                </a:ext>
              </a:extLst>
            </p:cNvPr>
            <p:cNvSpPr/>
            <p:nvPr/>
          </p:nvSpPr>
          <p:spPr>
            <a:xfrm rot="17706767">
              <a:off x="2550570" y="2929215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5" name="橢圓 54">
              <a:extLst>
                <a:ext uri="{FF2B5EF4-FFF2-40B4-BE49-F238E27FC236}">
                  <a16:creationId xmlns:a16="http://schemas.microsoft.com/office/drawing/2014/main" id="{C49BD4EE-44F7-4945-9D12-41E98266761D}"/>
                </a:ext>
              </a:extLst>
            </p:cNvPr>
            <p:cNvSpPr/>
            <p:nvPr/>
          </p:nvSpPr>
          <p:spPr>
            <a:xfrm rot="17706767">
              <a:off x="2753243" y="285590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6" name="橢圓 55">
              <a:extLst>
                <a:ext uri="{FF2B5EF4-FFF2-40B4-BE49-F238E27FC236}">
                  <a16:creationId xmlns:a16="http://schemas.microsoft.com/office/drawing/2014/main" id="{DFAA4431-8284-6342-9AA1-9470DC5466E5}"/>
                </a:ext>
              </a:extLst>
            </p:cNvPr>
            <p:cNvSpPr/>
            <p:nvPr/>
          </p:nvSpPr>
          <p:spPr>
            <a:xfrm rot="17706767">
              <a:off x="2955916" y="278258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7" name="橢圓 56">
              <a:extLst>
                <a:ext uri="{FF2B5EF4-FFF2-40B4-BE49-F238E27FC236}">
                  <a16:creationId xmlns:a16="http://schemas.microsoft.com/office/drawing/2014/main" id="{399AF643-7366-0042-93EB-10B5D5C873C1}"/>
                </a:ext>
              </a:extLst>
            </p:cNvPr>
            <p:cNvSpPr/>
            <p:nvPr/>
          </p:nvSpPr>
          <p:spPr>
            <a:xfrm rot="17706767">
              <a:off x="2774525" y="2687047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8" name="橢圓 57">
              <a:extLst>
                <a:ext uri="{FF2B5EF4-FFF2-40B4-BE49-F238E27FC236}">
                  <a16:creationId xmlns:a16="http://schemas.microsoft.com/office/drawing/2014/main" id="{8E6E24E7-2479-C649-9D9E-C79C2AB79372}"/>
                </a:ext>
              </a:extLst>
            </p:cNvPr>
            <p:cNvSpPr/>
            <p:nvPr/>
          </p:nvSpPr>
          <p:spPr>
            <a:xfrm rot="17706767">
              <a:off x="2950785" y="258031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9" name="橢圓 58">
              <a:extLst>
                <a:ext uri="{FF2B5EF4-FFF2-40B4-BE49-F238E27FC236}">
                  <a16:creationId xmlns:a16="http://schemas.microsoft.com/office/drawing/2014/main" id="{686E655D-20FD-674B-AD9F-85A705AEDB2C}"/>
                </a:ext>
              </a:extLst>
            </p:cNvPr>
            <p:cNvSpPr/>
            <p:nvPr/>
          </p:nvSpPr>
          <p:spPr>
            <a:xfrm rot="17706767">
              <a:off x="2654455" y="2741225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0" name="橢圓 59">
              <a:extLst>
                <a:ext uri="{FF2B5EF4-FFF2-40B4-BE49-F238E27FC236}">
                  <a16:creationId xmlns:a16="http://schemas.microsoft.com/office/drawing/2014/main" id="{41F2CE2E-1ECB-D74C-99C9-4F99081FC02C}"/>
                </a:ext>
              </a:extLst>
            </p:cNvPr>
            <p:cNvSpPr/>
            <p:nvPr/>
          </p:nvSpPr>
          <p:spPr>
            <a:xfrm rot="17706767">
              <a:off x="2547735" y="3069909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1" name="橢圓 60">
              <a:extLst>
                <a:ext uri="{FF2B5EF4-FFF2-40B4-BE49-F238E27FC236}">
                  <a16:creationId xmlns:a16="http://schemas.microsoft.com/office/drawing/2014/main" id="{BBD747D5-3364-D14B-A77F-931CCB5140DD}"/>
                </a:ext>
              </a:extLst>
            </p:cNvPr>
            <p:cNvSpPr/>
            <p:nvPr/>
          </p:nvSpPr>
          <p:spPr>
            <a:xfrm rot="17706767">
              <a:off x="2683980" y="3149545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28" name="圓角矩形 27">
            <a:extLst>
              <a:ext uri="{FF2B5EF4-FFF2-40B4-BE49-F238E27FC236}">
                <a16:creationId xmlns:a16="http://schemas.microsoft.com/office/drawing/2014/main" id="{85BF2206-8E8D-CD40-9B82-18BA9F323AB2}"/>
              </a:ext>
            </a:extLst>
          </p:cNvPr>
          <p:cNvSpPr/>
          <p:nvPr/>
        </p:nvSpPr>
        <p:spPr>
          <a:xfrm>
            <a:off x="1828801" y="2225842"/>
            <a:ext cx="4803493" cy="135391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F6A6F0E-FCB2-3646-8DFC-A13E001FBF8C}"/>
              </a:ext>
            </a:extLst>
          </p:cNvPr>
          <p:cNvSpPr/>
          <p:nvPr/>
        </p:nvSpPr>
        <p:spPr>
          <a:xfrm>
            <a:off x="134652" y="631086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TW" sz="1200" b="0" i="0" dirty="0">
                <a:effectLst/>
                <a:latin typeface="Proxima Nova"/>
              </a:rPr>
              <a:t>1. Pin-</a:t>
            </a:r>
            <a:r>
              <a:rPr lang="de-DE" altLang="zh-TW" sz="1200" b="0" i="0" dirty="0" err="1">
                <a:effectLst/>
                <a:latin typeface="Proxima Nova"/>
              </a:rPr>
              <a:t>Ju</a:t>
            </a:r>
            <a:r>
              <a:rPr lang="de-DE" altLang="zh-TW" sz="1200" b="0" i="0" dirty="0">
                <a:effectLst/>
                <a:latin typeface="Proxima Nova"/>
              </a:rPr>
              <a:t> </a:t>
            </a:r>
            <a:r>
              <a:rPr lang="de-DE" altLang="zh-TW" sz="1200" b="0" i="0" dirty="0" err="1">
                <a:effectLst/>
                <a:latin typeface="Proxima Nova"/>
              </a:rPr>
              <a:t>Tsai</a:t>
            </a:r>
            <a:r>
              <a:rPr lang="de-DE" altLang="zh-TW" sz="1200" b="0" i="0" dirty="0">
                <a:effectLst/>
                <a:latin typeface="Proxima Nova"/>
              </a:rPr>
              <a:t>, Yan-Cheng Wei, Bo-Han Wu, Sheng-</a:t>
            </a:r>
            <a:r>
              <a:rPr lang="de-DE" altLang="zh-TW" sz="1200" b="0" i="0" dirty="0" err="1">
                <a:effectLst/>
                <a:latin typeface="Proxima Nova"/>
              </a:rPr>
              <a:t>Xiang</a:t>
            </a:r>
            <a:r>
              <a:rPr lang="de-DE" altLang="zh-TW" sz="1200" b="0" i="0" dirty="0">
                <a:effectLst/>
                <a:latin typeface="Proxima Nova"/>
              </a:rPr>
              <a:t> Lin, </a:t>
            </a:r>
            <a:r>
              <a:rPr lang="de-DE" altLang="zh-TW" sz="1200" b="0" i="0" dirty="0" err="1">
                <a:effectLst/>
                <a:latin typeface="Proxima Nova"/>
              </a:rPr>
              <a:t>and</a:t>
            </a:r>
            <a:r>
              <a:rPr lang="de-DE" altLang="zh-TW" sz="1200" b="0" i="0" dirty="0">
                <a:effectLst/>
                <a:latin typeface="Proxima Nova"/>
              </a:rPr>
              <a:t> Ying-Cheng Chen</a:t>
            </a:r>
          </a:p>
          <a:p>
            <a:r>
              <a:rPr lang="de-DE" altLang="zh-TW" sz="1200" b="0" i="0" dirty="0">
                <a:effectLst/>
                <a:latin typeface="Proxima Nova"/>
              </a:rPr>
              <a:t>Phys. </a:t>
            </a:r>
            <a:r>
              <a:rPr lang="de-DE" altLang="zh-TW" sz="1200" b="0" i="0" dirty="0" err="1">
                <a:effectLst/>
                <a:latin typeface="Proxima Nova"/>
              </a:rPr>
              <a:t>Rev</a:t>
            </a:r>
            <a:r>
              <a:rPr lang="de-DE" altLang="zh-TW" sz="1200" b="0" i="0" dirty="0">
                <a:effectLst/>
                <a:latin typeface="Proxima Nova"/>
              </a:rPr>
              <a:t>. A </a:t>
            </a:r>
            <a:r>
              <a:rPr lang="de-DE" altLang="zh-TW" sz="1200" b="1" i="0" dirty="0">
                <a:effectLst/>
                <a:latin typeface="Proxima Nova"/>
              </a:rPr>
              <a:t>100</a:t>
            </a:r>
            <a:r>
              <a:rPr lang="de-DE" altLang="zh-TW" sz="1200" b="0" i="0" dirty="0">
                <a:effectLst/>
                <a:latin typeface="Proxima Nova"/>
              </a:rPr>
              <a:t>, 063843 (2019)</a:t>
            </a:r>
          </a:p>
        </p:txBody>
      </p:sp>
      <p:sp>
        <p:nvSpPr>
          <p:cNvPr id="29" name="標題 1">
            <a:extLst>
              <a:ext uri="{FF2B5EF4-FFF2-40B4-BE49-F238E27FC236}">
                <a16:creationId xmlns:a16="http://schemas.microsoft.com/office/drawing/2014/main" id="{AE0B4BE4-29CE-4D43-8E3B-C2D2FA8C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9355"/>
            <a:ext cx="10515600" cy="1325563"/>
          </a:xfrm>
        </p:spPr>
        <p:txBody>
          <a:bodyPr/>
          <a:lstStyle/>
          <a:p>
            <a:r>
              <a:rPr lang="de-DE" altLang="zh-TW" dirty="0" err="1"/>
              <a:t>Shaping</a:t>
            </a:r>
            <a:r>
              <a:rPr lang="de-DE" altLang="zh-TW" dirty="0"/>
              <a:t> </a:t>
            </a:r>
            <a:r>
              <a:rPr lang="de-DE" altLang="zh-TW" dirty="0" err="1"/>
              <a:t>Technique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B7B3CF3-7A71-7D49-9C47-AD154564D841}"/>
                  </a:ext>
                </a:extLst>
              </p:cNvPr>
              <p:cNvSpPr txBox="1"/>
              <p:nvPr/>
            </p:nvSpPr>
            <p:spPr>
              <a:xfrm>
                <a:off x="9651203" y="6587865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Time (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kumimoji="1" lang="en-US" altLang="zh-TW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kumimoji="1" lang="en-US" altLang="zh-TW" dirty="0"/>
                  <a:t>)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B7B3CF3-7A71-7D49-9C47-AD154564D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203" y="6587865"/>
                <a:ext cx="1069524" cy="369332"/>
              </a:xfrm>
              <a:prstGeom prst="rect">
                <a:avLst/>
              </a:prstGeom>
              <a:blipFill>
                <a:blip r:embed="rId5"/>
                <a:stretch>
                  <a:fillRect l="-3529" t="-6667" r="-3529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72C3A4B-BE3B-F74B-B38D-FE0402639850}"/>
                  </a:ext>
                </a:extLst>
              </p:cNvPr>
              <p:cNvSpPr txBox="1"/>
              <p:nvPr/>
            </p:nvSpPr>
            <p:spPr>
              <a:xfrm>
                <a:off x="7601411" y="4209302"/>
                <a:ext cx="204979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Optical Depth = 700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=7 </m:t>
                      </m:r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kumimoji="1" lang="en-US" altLang="zh-TW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TW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TW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kumimoji="1" lang="zh-TW" altLang="en-US" dirty="0"/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72C3A4B-BE3B-F74B-B38D-FE0402639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411" y="4209302"/>
                <a:ext cx="2049792" cy="1200329"/>
              </a:xfrm>
              <a:prstGeom prst="rect">
                <a:avLst/>
              </a:prstGeom>
              <a:blipFill>
                <a:blip r:embed="rId6"/>
                <a:stretch>
                  <a:fillRect l="-2469" t="-1042" r="-12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6681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圖片 39">
            <a:extLst>
              <a:ext uri="{FF2B5EF4-FFF2-40B4-BE49-F238E27FC236}">
                <a16:creationId xmlns:a16="http://schemas.microsoft.com/office/drawing/2014/main" id="{82907ABE-1BF9-3A49-BB31-D28D7DA6A7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973" y="3393435"/>
            <a:ext cx="6369027" cy="3317493"/>
          </a:xfrm>
          <a:prstGeom prst="rect">
            <a:avLst/>
          </a:prstGeom>
        </p:spPr>
      </p:pic>
      <p:grpSp>
        <p:nvGrpSpPr>
          <p:cNvPr id="30" name="群組 29">
            <a:extLst>
              <a:ext uri="{FF2B5EF4-FFF2-40B4-BE49-F238E27FC236}">
                <a16:creationId xmlns:a16="http://schemas.microsoft.com/office/drawing/2014/main" id="{7E1A0C5A-A343-6444-BC0F-EB4624E76D8E}"/>
              </a:ext>
            </a:extLst>
          </p:cNvPr>
          <p:cNvGrpSpPr/>
          <p:nvPr/>
        </p:nvGrpSpPr>
        <p:grpSpPr>
          <a:xfrm>
            <a:off x="3430335" y="711101"/>
            <a:ext cx="1558204" cy="1400974"/>
            <a:chOff x="9744340" y="3985415"/>
            <a:chExt cx="1104877" cy="140097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FCB8F78-8687-1A45-80A8-3FB88C9B41A0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E03CB4AD-FDB7-3A44-8DB5-3FECFE925E4A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9763D346-EB71-9141-B6A4-777059ED0786}"/>
              </a:ext>
            </a:extLst>
          </p:cNvPr>
          <p:cNvGrpSpPr/>
          <p:nvPr/>
        </p:nvGrpSpPr>
        <p:grpSpPr>
          <a:xfrm flipH="1">
            <a:off x="3971611" y="682558"/>
            <a:ext cx="1399685" cy="1400974"/>
            <a:chOff x="9744340" y="3985415"/>
            <a:chExt cx="1104877" cy="1400974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29AA566-3E41-8842-9984-66B901A22BDF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117D257F-7D74-904A-918E-884C10A8D682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37" name="立方體 36">
            <a:extLst>
              <a:ext uri="{FF2B5EF4-FFF2-40B4-BE49-F238E27FC236}">
                <a16:creationId xmlns:a16="http://schemas.microsoft.com/office/drawing/2014/main" id="{07A2E346-3F5E-C248-A24C-4D5C1D622D03}"/>
              </a:ext>
            </a:extLst>
          </p:cNvPr>
          <p:cNvSpPr/>
          <p:nvPr/>
        </p:nvSpPr>
        <p:spPr>
          <a:xfrm>
            <a:off x="3664651" y="1222383"/>
            <a:ext cx="1188529" cy="62179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2F9039A5-B70F-C343-A4B0-E14C2318B68B}"/>
              </a:ext>
            </a:extLst>
          </p:cNvPr>
          <p:cNvSpPr txBox="1"/>
          <p:nvPr/>
        </p:nvSpPr>
        <p:spPr>
          <a:xfrm>
            <a:off x="3849710" y="902091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crystals</a:t>
            </a:r>
            <a:endParaRPr kumimoji="1" lang="zh-TW" altLang="en-US" dirty="0"/>
          </a:p>
        </p:txBody>
      </p:sp>
      <p:cxnSp>
        <p:nvCxnSpPr>
          <p:cNvPr id="9" name="直線箭頭接點 8">
            <a:extLst>
              <a:ext uri="{FF2B5EF4-FFF2-40B4-BE49-F238E27FC236}">
                <a16:creationId xmlns:a16="http://schemas.microsoft.com/office/drawing/2014/main" id="{D94B307F-B4AC-1B4B-9451-C49342CF0634}"/>
              </a:ext>
            </a:extLst>
          </p:cNvPr>
          <p:cNvCxnSpPr>
            <a:cxnSpLocks/>
          </p:cNvCxnSpPr>
          <p:nvPr/>
        </p:nvCxnSpPr>
        <p:spPr>
          <a:xfrm flipH="1">
            <a:off x="4724888" y="1507940"/>
            <a:ext cx="1388745" cy="0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F96FF21B-1737-A344-9723-A6C02D0351D3}"/>
              </a:ext>
            </a:extLst>
          </p:cNvPr>
          <p:cNvCxnSpPr>
            <a:cxnSpLocks/>
          </p:cNvCxnSpPr>
          <p:nvPr/>
        </p:nvCxnSpPr>
        <p:spPr>
          <a:xfrm flipH="1" flipV="1">
            <a:off x="2631537" y="907542"/>
            <a:ext cx="800099" cy="5101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067277AD-5133-A246-B236-F1CFD2EB2B77}"/>
              </a:ext>
            </a:extLst>
          </p:cNvPr>
          <p:cNvCxnSpPr>
            <a:cxnSpLocks/>
          </p:cNvCxnSpPr>
          <p:nvPr/>
        </p:nvCxnSpPr>
        <p:spPr>
          <a:xfrm flipH="1">
            <a:off x="2971800" y="1417700"/>
            <a:ext cx="459836" cy="9540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28EC70B-509A-AD4F-8D02-6C88EDB47DB3}"/>
              </a:ext>
            </a:extLst>
          </p:cNvPr>
          <p:cNvCxnSpPr>
            <a:cxnSpLocks/>
          </p:cNvCxnSpPr>
          <p:nvPr/>
        </p:nvCxnSpPr>
        <p:spPr>
          <a:xfrm>
            <a:off x="2227812" y="3680177"/>
            <a:ext cx="0" cy="737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箭頭接點 13">
            <a:extLst>
              <a:ext uri="{FF2B5EF4-FFF2-40B4-BE49-F238E27FC236}">
                <a16:creationId xmlns:a16="http://schemas.microsoft.com/office/drawing/2014/main" id="{13C2CD96-00C4-B74A-B248-94AF974DFA10}"/>
              </a:ext>
            </a:extLst>
          </p:cNvPr>
          <p:cNvCxnSpPr>
            <a:cxnSpLocks/>
          </p:cNvCxnSpPr>
          <p:nvPr/>
        </p:nvCxnSpPr>
        <p:spPr>
          <a:xfrm flipH="1">
            <a:off x="1566553" y="4012889"/>
            <a:ext cx="630046" cy="11639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39233C6B-9579-6848-8543-300D5449622E}"/>
              </a:ext>
            </a:extLst>
          </p:cNvPr>
          <p:cNvCxnSpPr>
            <a:cxnSpLocks/>
          </p:cNvCxnSpPr>
          <p:nvPr/>
        </p:nvCxnSpPr>
        <p:spPr>
          <a:xfrm>
            <a:off x="2237724" y="4012889"/>
            <a:ext cx="456481" cy="11012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0DAF9691-7CEA-4448-B178-899C01C1D91E}"/>
              </a:ext>
            </a:extLst>
          </p:cNvPr>
          <p:cNvSpPr/>
          <p:nvPr/>
        </p:nvSpPr>
        <p:spPr>
          <a:xfrm>
            <a:off x="852647" y="595313"/>
            <a:ext cx="1778890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Detection Module 1</a:t>
            </a:r>
            <a:endParaRPr kumimoji="1"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D3A2437-A629-DF4A-B4B4-0519A173296F}"/>
              </a:ext>
            </a:extLst>
          </p:cNvPr>
          <p:cNvSpPr/>
          <p:nvPr/>
        </p:nvSpPr>
        <p:spPr>
          <a:xfrm>
            <a:off x="134652" y="5123881"/>
            <a:ext cx="1778890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Detection Module 2</a:t>
            </a:r>
            <a:endParaRPr kumimoji="1"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77BADE7-BD69-F845-8ECE-B95434C1C1EA}"/>
              </a:ext>
            </a:extLst>
          </p:cNvPr>
          <p:cNvSpPr/>
          <p:nvPr/>
        </p:nvSpPr>
        <p:spPr>
          <a:xfrm>
            <a:off x="2542191" y="5176839"/>
            <a:ext cx="1778890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Detection Module 3</a:t>
            </a:r>
            <a:endParaRPr kumimoji="1" lang="zh-TW" altLang="en-US" dirty="0"/>
          </a:p>
        </p:txBody>
      </p:sp>
      <p:cxnSp>
        <p:nvCxnSpPr>
          <p:cNvPr id="33" name="直線箭頭接點 32">
            <a:extLst>
              <a:ext uri="{FF2B5EF4-FFF2-40B4-BE49-F238E27FC236}">
                <a16:creationId xmlns:a16="http://schemas.microsoft.com/office/drawing/2014/main" id="{999E7ED3-B803-724C-9531-A4BBC8BCA4C6}"/>
              </a:ext>
            </a:extLst>
          </p:cNvPr>
          <p:cNvCxnSpPr>
            <a:cxnSpLocks/>
          </p:cNvCxnSpPr>
          <p:nvPr/>
        </p:nvCxnSpPr>
        <p:spPr>
          <a:xfrm flipH="1">
            <a:off x="2217901" y="3393435"/>
            <a:ext cx="286968" cy="5990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圖片 47">
            <a:extLst>
              <a:ext uri="{FF2B5EF4-FFF2-40B4-BE49-F238E27FC236}">
                <a16:creationId xmlns:a16="http://schemas.microsoft.com/office/drawing/2014/main" id="{3755237A-00D4-D544-8E5A-9CE4EF521D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043" y="-1729"/>
            <a:ext cx="7163675" cy="2102127"/>
          </a:xfrm>
          <a:prstGeom prst="rect">
            <a:avLst/>
          </a:prstGeom>
        </p:spPr>
      </p:pic>
      <p:pic>
        <p:nvPicPr>
          <p:cNvPr id="51" name="圖片 50">
            <a:extLst>
              <a:ext uri="{FF2B5EF4-FFF2-40B4-BE49-F238E27FC236}">
                <a16:creationId xmlns:a16="http://schemas.microsoft.com/office/drawing/2014/main" id="{994EA2C9-2574-BB43-ACDB-EFFAE20605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946" y="2590301"/>
            <a:ext cx="4130908" cy="1030274"/>
          </a:xfrm>
          <a:prstGeom prst="rect">
            <a:avLst/>
          </a:prstGeom>
        </p:spPr>
      </p:pic>
      <p:grpSp>
        <p:nvGrpSpPr>
          <p:cNvPr id="52" name="群組 51">
            <a:extLst>
              <a:ext uri="{FF2B5EF4-FFF2-40B4-BE49-F238E27FC236}">
                <a16:creationId xmlns:a16="http://schemas.microsoft.com/office/drawing/2014/main" id="{11B0A165-1BF8-0143-A83B-FE4C4D41EBD7}"/>
              </a:ext>
            </a:extLst>
          </p:cNvPr>
          <p:cNvGrpSpPr/>
          <p:nvPr/>
        </p:nvGrpSpPr>
        <p:grpSpPr>
          <a:xfrm>
            <a:off x="2447113" y="1999470"/>
            <a:ext cx="523694" cy="1671637"/>
            <a:chOff x="2561416" y="1999470"/>
            <a:chExt cx="523694" cy="1671637"/>
          </a:xfrm>
          <a:effectLst>
            <a:glow rad="127000">
              <a:schemeClr val="bg2">
                <a:lumMod val="75000"/>
                <a:alpha val="81000"/>
              </a:schemeClr>
            </a:glow>
          </a:effectLst>
        </p:grpSpPr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DF964E85-97A1-3040-B99B-00257F39459A}"/>
                </a:ext>
              </a:extLst>
            </p:cNvPr>
            <p:cNvSpPr/>
            <p:nvPr/>
          </p:nvSpPr>
          <p:spPr>
            <a:xfrm rot="17706767">
              <a:off x="1998594" y="2591365"/>
              <a:ext cx="1671637" cy="487848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B8386C0C-DC4E-E649-B218-9B3A0EA65CED}"/>
                </a:ext>
              </a:extLst>
            </p:cNvPr>
            <p:cNvSpPr/>
            <p:nvPr/>
          </p:nvSpPr>
          <p:spPr>
            <a:xfrm rot="17706767">
              <a:off x="2550570" y="2929215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5" name="橢圓 54">
              <a:extLst>
                <a:ext uri="{FF2B5EF4-FFF2-40B4-BE49-F238E27FC236}">
                  <a16:creationId xmlns:a16="http://schemas.microsoft.com/office/drawing/2014/main" id="{C49BD4EE-44F7-4945-9D12-41E98266761D}"/>
                </a:ext>
              </a:extLst>
            </p:cNvPr>
            <p:cNvSpPr/>
            <p:nvPr/>
          </p:nvSpPr>
          <p:spPr>
            <a:xfrm rot="17706767">
              <a:off x="2753243" y="2855900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6" name="橢圓 55">
              <a:extLst>
                <a:ext uri="{FF2B5EF4-FFF2-40B4-BE49-F238E27FC236}">
                  <a16:creationId xmlns:a16="http://schemas.microsoft.com/office/drawing/2014/main" id="{DFAA4431-8284-6342-9AA1-9470DC5466E5}"/>
                </a:ext>
              </a:extLst>
            </p:cNvPr>
            <p:cNvSpPr/>
            <p:nvPr/>
          </p:nvSpPr>
          <p:spPr>
            <a:xfrm rot="17706767">
              <a:off x="2955916" y="2782584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7" name="橢圓 56">
              <a:extLst>
                <a:ext uri="{FF2B5EF4-FFF2-40B4-BE49-F238E27FC236}">
                  <a16:creationId xmlns:a16="http://schemas.microsoft.com/office/drawing/2014/main" id="{399AF643-7366-0042-93EB-10B5D5C873C1}"/>
                </a:ext>
              </a:extLst>
            </p:cNvPr>
            <p:cNvSpPr/>
            <p:nvPr/>
          </p:nvSpPr>
          <p:spPr>
            <a:xfrm rot="17706767">
              <a:off x="2774525" y="2687047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8" name="橢圓 57">
              <a:extLst>
                <a:ext uri="{FF2B5EF4-FFF2-40B4-BE49-F238E27FC236}">
                  <a16:creationId xmlns:a16="http://schemas.microsoft.com/office/drawing/2014/main" id="{8E6E24E7-2479-C649-9D9E-C79C2AB79372}"/>
                </a:ext>
              </a:extLst>
            </p:cNvPr>
            <p:cNvSpPr/>
            <p:nvPr/>
          </p:nvSpPr>
          <p:spPr>
            <a:xfrm rot="17706767">
              <a:off x="2950785" y="2580311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9" name="橢圓 58">
              <a:extLst>
                <a:ext uri="{FF2B5EF4-FFF2-40B4-BE49-F238E27FC236}">
                  <a16:creationId xmlns:a16="http://schemas.microsoft.com/office/drawing/2014/main" id="{686E655D-20FD-674B-AD9F-85A705AEDB2C}"/>
                </a:ext>
              </a:extLst>
            </p:cNvPr>
            <p:cNvSpPr/>
            <p:nvPr/>
          </p:nvSpPr>
          <p:spPr>
            <a:xfrm rot="17706767">
              <a:off x="2654455" y="2741225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0" name="橢圓 59">
              <a:extLst>
                <a:ext uri="{FF2B5EF4-FFF2-40B4-BE49-F238E27FC236}">
                  <a16:creationId xmlns:a16="http://schemas.microsoft.com/office/drawing/2014/main" id="{41F2CE2E-1ECB-D74C-99C9-4F99081FC02C}"/>
                </a:ext>
              </a:extLst>
            </p:cNvPr>
            <p:cNvSpPr/>
            <p:nvPr/>
          </p:nvSpPr>
          <p:spPr>
            <a:xfrm rot="17706767">
              <a:off x="2547735" y="3069909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1" name="橢圓 60">
              <a:extLst>
                <a:ext uri="{FF2B5EF4-FFF2-40B4-BE49-F238E27FC236}">
                  <a16:creationId xmlns:a16="http://schemas.microsoft.com/office/drawing/2014/main" id="{BBD747D5-3364-D14B-A77F-931CCB5140DD}"/>
                </a:ext>
              </a:extLst>
            </p:cNvPr>
            <p:cNvSpPr/>
            <p:nvPr/>
          </p:nvSpPr>
          <p:spPr>
            <a:xfrm rot="17706767">
              <a:off x="2683980" y="3149545"/>
              <a:ext cx="142875" cy="11551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28" name="圓角矩形 27">
            <a:extLst>
              <a:ext uri="{FF2B5EF4-FFF2-40B4-BE49-F238E27FC236}">
                <a16:creationId xmlns:a16="http://schemas.microsoft.com/office/drawing/2014/main" id="{85BF2206-8E8D-CD40-9B82-18BA9F323AB2}"/>
              </a:ext>
            </a:extLst>
          </p:cNvPr>
          <p:cNvSpPr/>
          <p:nvPr/>
        </p:nvSpPr>
        <p:spPr>
          <a:xfrm>
            <a:off x="1828801" y="2225842"/>
            <a:ext cx="4803493" cy="135391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9" name="標題 1">
            <a:extLst>
              <a:ext uri="{FF2B5EF4-FFF2-40B4-BE49-F238E27FC236}">
                <a16:creationId xmlns:a16="http://schemas.microsoft.com/office/drawing/2014/main" id="{AE0B4BE4-29CE-4D43-8E3B-C2D2FA8C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9355"/>
            <a:ext cx="10515600" cy="1325563"/>
          </a:xfrm>
        </p:spPr>
        <p:txBody>
          <a:bodyPr/>
          <a:lstStyle/>
          <a:p>
            <a:r>
              <a:rPr lang="de-DE" altLang="zh-TW" dirty="0" err="1"/>
              <a:t>Shaping</a:t>
            </a:r>
            <a:r>
              <a:rPr lang="de-DE" altLang="zh-TW" dirty="0"/>
              <a:t> </a:t>
            </a:r>
            <a:r>
              <a:rPr lang="de-DE" altLang="zh-TW" dirty="0" err="1"/>
              <a:t>Technique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B7B3CF3-7A71-7D49-9C47-AD154564D841}"/>
                  </a:ext>
                </a:extLst>
              </p:cNvPr>
              <p:cNvSpPr txBox="1"/>
              <p:nvPr/>
            </p:nvSpPr>
            <p:spPr>
              <a:xfrm>
                <a:off x="9651203" y="6587865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Time (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kumimoji="1" lang="en-US" altLang="zh-TW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kumimoji="1" lang="en-US" altLang="zh-TW" dirty="0"/>
                  <a:t>)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B7B3CF3-7A71-7D49-9C47-AD154564D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203" y="6587865"/>
                <a:ext cx="1069524" cy="369332"/>
              </a:xfrm>
              <a:prstGeom prst="rect">
                <a:avLst/>
              </a:prstGeom>
              <a:blipFill>
                <a:blip r:embed="rId5"/>
                <a:stretch>
                  <a:fillRect l="-3529" t="-6667" r="-3529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72C3A4B-BE3B-F74B-B38D-FE0402639850}"/>
                  </a:ext>
                </a:extLst>
              </p:cNvPr>
              <p:cNvSpPr txBox="1"/>
              <p:nvPr/>
            </p:nvSpPr>
            <p:spPr>
              <a:xfrm>
                <a:off x="7601411" y="3652350"/>
                <a:ext cx="204979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Optical Depth = 700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=7 </m:t>
                      </m:r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kumimoji="1" lang="en-US" altLang="zh-TW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TW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TW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kumimoji="1" lang="zh-TW" altLang="en-US" dirty="0"/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72C3A4B-BE3B-F74B-B38D-FE0402639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411" y="3652350"/>
                <a:ext cx="2049792" cy="1200329"/>
              </a:xfrm>
              <a:prstGeom prst="rect">
                <a:avLst/>
              </a:prstGeom>
              <a:blipFill>
                <a:blip r:embed="rId6"/>
                <a:stretch>
                  <a:fillRect l="-2469" t="-3191" r="-12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>
            <a:extLst>
              <a:ext uri="{FF2B5EF4-FFF2-40B4-BE49-F238E27FC236}">
                <a16:creationId xmlns:a16="http://schemas.microsoft.com/office/drawing/2014/main" id="{7F8F4CD1-5259-B948-9345-2397F62D4D90}"/>
              </a:ext>
            </a:extLst>
          </p:cNvPr>
          <p:cNvSpPr/>
          <p:nvPr/>
        </p:nvSpPr>
        <p:spPr>
          <a:xfrm>
            <a:off x="134652" y="631086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TW" sz="1200" b="0" i="0" dirty="0">
                <a:effectLst/>
                <a:latin typeface="Proxima Nova"/>
              </a:rPr>
              <a:t>1. Pin-</a:t>
            </a:r>
            <a:r>
              <a:rPr lang="de-DE" altLang="zh-TW" sz="1200" b="0" i="0" dirty="0" err="1">
                <a:effectLst/>
                <a:latin typeface="Proxima Nova"/>
              </a:rPr>
              <a:t>Ju</a:t>
            </a:r>
            <a:r>
              <a:rPr lang="de-DE" altLang="zh-TW" sz="1200" b="0" i="0" dirty="0">
                <a:effectLst/>
                <a:latin typeface="Proxima Nova"/>
              </a:rPr>
              <a:t> </a:t>
            </a:r>
            <a:r>
              <a:rPr lang="de-DE" altLang="zh-TW" sz="1200" b="0" i="0" dirty="0" err="1">
                <a:effectLst/>
                <a:latin typeface="Proxima Nova"/>
              </a:rPr>
              <a:t>Tsai</a:t>
            </a:r>
            <a:r>
              <a:rPr lang="de-DE" altLang="zh-TW" sz="1200" b="0" i="0" dirty="0">
                <a:effectLst/>
                <a:latin typeface="Proxima Nova"/>
              </a:rPr>
              <a:t>, Yan-Cheng Wei, Bo-Han Wu, Sheng-</a:t>
            </a:r>
            <a:r>
              <a:rPr lang="de-DE" altLang="zh-TW" sz="1200" b="0" i="0" dirty="0" err="1">
                <a:effectLst/>
                <a:latin typeface="Proxima Nova"/>
              </a:rPr>
              <a:t>Xiang</a:t>
            </a:r>
            <a:r>
              <a:rPr lang="de-DE" altLang="zh-TW" sz="1200" b="0" i="0" dirty="0">
                <a:effectLst/>
                <a:latin typeface="Proxima Nova"/>
              </a:rPr>
              <a:t> Lin, </a:t>
            </a:r>
            <a:r>
              <a:rPr lang="de-DE" altLang="zh-TW" sz="1200" b="0" i="0" dirty="0" err="1">
                <a:effectLst/>
                <a:latin typeface="Proxima Nova"/>
              </a:rPr>
              <a:t>and</a:t>
            </a:r>
            <a:r>
              <a:rPr lang="de-DE" altLang="zh-TW" sz="1200" b="0" i="0" dirty="0">
                <a:effectLst/>
                <a:latin typeface="Proxima Nova"/>
              </a:rPr>
              <a:t> Ying-Cheng Chen</a:t>
            </a:r>
          </a:p>
          <a:p>
            <a:r>
              <a:rPr lang="de-DE" altLang="zh-TW" sz="1200" b="0" i="0" dirty="0">
                <a:effectLst/>
                <a:latin typeface="Proxima Nova"/>
              </a:rPr>
              <a:t>Phys. </a:t>
            </a:r>
            <a:r>
              <a:rPr lang="de-DE" altLang="zh-TW" sz="1200" b="0" i="0" dirty="0" err="1">
                <a:effectLst/>
                <a:latin typeface="Proxima Nova"/>
              </a:rPr>
              <a:t>Rev</a:t>
            </a:r>
            <a:r>
              <a:rPr lang="de-DE" altLang="zh-TW" sz="1200" b="0" i="0" dirty="0">
                <a:effectLst/>
                <a:latin typeface="Proxima Nova"/>
              </a:rPr>
              <a:t>. A </a:t>
            </a:r>
            <a:r>
              <a:rPr lang="de-DE" altLang="zh-TW" sz="1200" b="1" i="0" dirty="0">
                <a:effectLst/>
                <a:latin typeface="Proxima Nova"/>
              </a:rPr>
              <a:t>100</a:t>
            </a:r>
            <a:r>
              <a:rPr lang="de-DE" altLang="zh-TW" sz="1200" b="0" i="0" dirty="0">
                <a:effectLst/>
                <a:latin typeface="Proxima Nova"/>
              </a:rPr>
              <a:t>, 063843 (2019)</a:t>
            </a:r>
          </a:p>
        </p:txBody>
      </p:sp>
    </p:spTree>
    <p:extLst>
      <p:ext uri="{BB962C8B-B14F-4D97-AF65-F5344CB8AC3E}">
        <p14:creationId xmlns:p14="http://schemas.microsoft.com/office/powerpoint/2010/main" val="3929519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8F0034-4E86-E04C-9387-18CC547A2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4025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Results – Single photon generation, detection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8034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83D219A0-3F3D-4A45-9BDF-A4AD5ACDC5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91" y="443984"/>
            <a:ext cx="5688059" cy="3077646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B24947F8-4179-8A48-B87A-382CCC5D0DE9}"/>
              </a:ext>
            </a:extLst>
          </p:cNvPr>
          <p:cNvSpPr txBox="1"/>
          <p:nvPr/>
        </p:nvSpPr>
        <p:spPr>
          <a:xfrm>
            <a:off x="860986" y="74652"/>
            <a:ext cx="210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Measured in QM lab</a:t>
            </a:r>
            <a:endParaRPr kumimoji="1"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6DA335C-9811-F14C-BA7C-6AE4447728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4" y="3521631"/>
            <a:ext cx="4368802" cy="327660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51119A9-7384-0E4A-9D5F-8F659CEE5C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44" y="1628775"/>
            <a:ext cx="6775449" cy="5081587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E07F4CBE-2088-DB4C-A635-188ED4258C04}"/>
              </a:ext>
            </a:extLst>
          </p:cNvPr>
          <p:cNvSpPr txBox="1"/>
          <p:nvPr/>
        </p:nvSpPr>
        <p:spPr>
          <a:xfrm>
            <a:off x="6377032" y="1444109"/>
            <a:ext cx="333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Measured Right After SPDC cavity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6075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4ACB905D-C5BE-914F-8ABF-2B6A7250E8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737" y="1989478"/>
            <a:ext cx="8115300" cy="340938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148EF49-DD79-D24A-917C-26DCCFAA9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7813"/>
            <a:ext cx="10515600" cy="1325563"/>
          </a:xfrm>
        </p:spPr>
        <p:txBody>
          <a:bodyPr/>
          <a:lstStyle/>
          <a:p>
            <a:r>
              <a:rPr lang="de-DE" altLang="zh-TW" dirty="0"/>
              <a:t>Raman-</a:t>
            </a:r>
            <a:r>
              <a:rPr lang="de-DE" altLang="zh-TW" dirty="0" err="1"/>
              <a:t>induced</a:t>
            </a:r>
            <a:r>
              <a:rPr lang="de-DE" altLang="zh-TW" dirty="0"/>
              <a:t> </a:t>
            </a:r>
            <a:r>
              <a:rPr lang="de-DE" altLang="zh-TW" dirty="0" err="1"/>
              <a:t>noises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5394256-3248-C641-ABCD-2B416ED1F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578" y="4489450"/>
            <a:ext cx="5324344" cy="23685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C45CCEC-4562-B545-81D3-5EC0714B22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603" y="-67922"/>
            <a:ext cx="4775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4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0D0290-FCC1-FC4E-B50D-07D80ADC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7279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Quantum Repeater</a:t>
            </a:r>
            <a:endParaRPr kumimoji="1" lang="zh-TW" altLang="en-US" dirty="0"/>
          </a:p>
        </p:txBody>
      </p:sp>
      <p:sp>
        <p:nvSpPr>
          <p:cNvPr id="18" name="手繪多邊形 17">
            <a:extLst>
              <a:ext uri="{FF2B5EF4-FFF2-40B4-BE49-F238E27FC236}">
                <a16:creationId xmlns:a16="http://schemas.microsoft.com/office/drawing/2014/main" id="{4615183A-B26E-E04F-AFA0-5DCC06D21283}"/>
              </a:ext>
            </a:extLst>
          </p:cNvPr>
          <p:cNvSpPr/>
          <p:nvPr/>
        </p:nvSpPr>
        <p:spPr>
          <a:xfrm>
            <a:off x="1286345" y="86121"/>
            <a:ext cx="10101262" cy="1778455"/>
          </a:xfrm>
          <a:custGeom>
            <a:avLst/>
            <a:gdLst>
              <a:gd name="connsiteX0" fmla="*/ 4929188 w 4929188"/>
              <a:gd name="connsiteY0" fmla="*/ 671725 h 671725"/>
              <a:gd name="connsiteX1" fmla="*/ 2528888 w 4929188"/>
              <a:gd name="connsiteY1" fmla="*/ 212 h 671725"/>
              <a:gd name="connsiteX2" fmla="*/ 0 w 4929188"/>
              <a:gd name="connsiteY2" fmla="*/ 614575 h 6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9188" h="671725">
                <a:moveTo>
                  <a:pt x="4929188" y="671725"/>
                </a:moveTo>
                <a:cubicBezTo>
                  <a:pt x="4139803" y="340731"/>
                  <a:pt x="3350419" y="9737"/>
                  <a:pt x="2528888" y="212"/>
                </a:cubicBezTo>
                <a:cubicBezTo>
                  <a:pt x="1707357" y="-9313"/>
                  <a:pt x="853678" y="302631"/>
                  <a:pt x="0" y="614575"/>
                </a:cubicBezTo>
              </a:path>
            </a:pathLst>
          </a:custGeom>
          <a:noFill/>
          <a:ln w="25400">
            <a:solidFill>
              <a:srgbClr val="7030A0"/>
            </a:solidFill>
            <a:prstDash val="lgDash"/>
            <a:headEnd type="stealth" w="lg" len="lg"/>
            <a:tailEnd type="stealth" w="lg" len="lg"/>
          </a:ln>
          <a:effectLst>
            <a:glow rad="254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9BFE3E4-68A7-454C-88C0-5D4846BB7C56}"/>
              </a:ext>
            </a:extLst>
          </p:cNvPr>
          <p:cNvSpPr/>
          <p:nvPr/>
        </p:nvSpPr>
        <p:spPr>
          <a:xfrm>
            <a:off x="-88643" y="1941194"/>
            <a:ext cx="1459934" cy="7761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Sender</a:t>
            </a:r>
            <a:endParaRPr kumimoji="1" lang="zh-TW" altLang="en-US" dirty="0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D7F150FA-40EC-7147-A154-067A0EDD3AAB}"/>
              </a:ext>
            </a:extLst>
          </p:cNvPr>
          <p:cNvSpPr/>
          <p:nvPr/>
        </p:nvSpPr>
        <p:spPr>
          <a:xfrm>
            <a:off x="10938865" y="1956379"/>
            <a:ext cx="1459934" cy="7761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Receiver</a:t>
            </a:r>
            <a:endParaRPr kumimoji="1" lang="zh-TW" altLang="en-US" dirty="0"/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98E560BC-883B-8F41-A6F3-8A14CF1B131D}"/>
              </a:ext>
            </a:extLst>
          </p:cNvPr>
          <p:cNvSpPr/>
          <p:nvPr/>
        </p:nvSpPr>
        <p:spPr>
          <a:xfrm>
            <a:off x="3371321" y="2922963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37FD9CB-66BA-4147-BE36-FDB88AB1F2CF}"/>
              </a:ext>
            </a:extLst>
          </p:cNvPr>
          <p:cNvSpPr txBox="1"/>
          <p:nvPr/>
        </p:nvSpPr>
        <p:spPr>
          <a:xfrm>
            <a:off x="3413242" y="2680356"/>
            <a:ext cx="630230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44" name="圓角矩形 43">
            <a:extLst>
              <a:ext uri="{FF2B5EF4-FFF2-40B4-BE49-F238E27FC236}">
                <a16:creationId xmlns:a16="http://schemas.microsoft.com/office/drawing/2014/main" id="{9080FD15-CBE8-0442-B904-D00DFA92F61E}"/>
              </a:ext>
            </a:extLst>
          </p:cNvPr>
          <p:cNvSpPr/>
          <p:nvPr/>
        </p:nvSpPr>
        <p:spPr>
          <a:xfrm>
            <a:off x="2906839" y="3586571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sp>
        <p:nvSpPr>
          <p:cNvPr id="45" name="圓角矩形 44">
            <a:extLst>
              <a:ext uri="{FF2B5EF4-FFF2-40B4-BE49-F238E27FC236}">
                <a16:creationId xmlns:a16="http://schemas.microsoft.com/office/drawing/2014/main" id="{84467BD2-A134-0F47-B42F-4BBCE1B3A114}"/>
              </a:ext>
            </a:extLst>
          </p:cNvPr>
          <p:cNvSpPr/>
          <p:nvPr/>
        </p:nvSpPr>
        <p:spPr>
          <a:xfrm>
            <a:off x="3897012" y="3572656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8CB32A5D-8F22-0C42-B563-27974EA306C6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3184768" y="3077324"/>
            <a:ext cx="359942" cy="50924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D96C3F30-3950-614A-85BA-B1A8B6A23C0A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3897012" y="3077324"/>
            <a:ext cx="277928" cy="495332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8F6602AC-53DA-FE47-825A-578889218ACB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2178071" y="2301477"/>
            <a:ext cx="1006697" cy="128509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3365558B-E19D-0746-8CA0-2534939FC5D4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4174940" y="2244219"/>
            <a:ext cx="1074857" cy="132843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圓角矩形 38">
            <a:extLst>
              <a:ext uri="{FF2B5EF4-FFF2-40B4-BE49-F238E27FC236}">
                <a16:creationId xmlns:a16="http://schemas.microsoft.com/office/drawing/2014/main" id="{F6C487A2-05F1-C54A-8B71-404591C095A5}"/>
              </a:ext>
            </a:extLst>
          </p:cNvPr>
          <p:cNvSpPr/>
          <p:nvPr/>
        </p:nvSpPr>
        <p:spPr>
          <a:xfrm>
            <a:off x="6801458" y="2894924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01147DF-90C1-E443-B029-7C8F0B0341C4}"/>
              </a:ext>
            </a:extLst>
          </p:cNvPr>
          <p:cNvSpPr txBox="1"/>
          <p:nvPr/>
        </p:nvSpPr>
        <p:spPr>
          <a:xfrm>
            <a:off x="6822521" y="2667288"/>
            <a:ext cx="630230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41" name="圓角矩形 40">
            <a:extLst>
              <a:ext uri="{FF2B5EF4-FFF2-40B4-BE49-F238E27FC236}">
                <a16:creationId xmlns:a16="http://schemas.microsoft.com/office/drawing/2014/main" id="{5AE92EE5-B0DB-AB4B-B407-F0522275BF88}"/>
              </a:ext>
            </a:extLst>
          </p:cNvPr>
          <p:cNvSpPr/>
          <p:nvPr/>
        </p:nvSpPr>
        <p:spPr>
          <a:xfrm>
            <a:off x="6336976" y="3558532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sp>
        <p:nvSpPr>
          <p:cNvPr id="42" name="圓角矩形 41">
            <a:extLst>
              <a:ext uri="{FF2B5EF4-FFF2-40B4-BE49-F238E27FC236}">
                <a16:creationId xmlns:a16="http://schemas.microsoft.com/office/drawing/2014/main" id="{115C0B5F-5233-5D4A-82FC-D66C49925088}"/>
              </a:ext>
            </a:extLst>
          </p:cNvPr>
          <p:cNvSpPr/>
          <p:nvPr/>
        </p:nvSpPr>
        <p:spPr>
          <a:xfrm>
            <a:off x="7327149" y="3544617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CD57C95A-85B9-204B-833F-A93B56FC6BF2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6614905" y="3049285"/>
            <a:ext cx="359942" cy="50924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94E2DE73-1FC1-8442-8F6E-12DC2D7B8178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7327149" y="3049285"/>
            <a:ext cx="277928" cy="495332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49315A3C-DEB4-4441-AC76-93FEB32FEA96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5608208" y="2273438"/>
            <a:ext cx="1006697" cy="128509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B8697D55-5307-A140-9C3E-4FBE4E1D9AD1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7605077" y="2216180"/>
            <a:ext cx="1074857" cy="132843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圓角矩形 20">
            <a:extLst>
              <a:ext uri="{FF2B5EF4-FFF2-40B4-BE49-F238E27FC236}">
                <a16:creationId xmlns:a16="http://schemas.microsoft.com/office/drawing/2014/main" id="{83DD87BF-472F-724A-AADE-8D26D8D5431D}"/>
              </a:ext>
            </a:extLst>
          </p:cNvPr>
          <p:cNvSpPr/>
          <p:nvPr/>
        </p:nvSpPr>
        <p:spPr>
          <a:xfrm>
            <a:off x="5107128" y="2106384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65E165D-94C3-F642-A372-F41E4E4D7016}"/>
              </a:ext>
            </a:extLst>
          </p:cNvPr>
          <p:cNvSpPr txBox="1"/>
          <p:nvPr/>
        </p:nvSpPr>
        <p:spPr>
          <a:xfrm>
            <a:off x="5138535" y="1879358"/>
            <a:ext cx="635561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27" name="圓角矩形 26">
            <a:extLst>
              <a:ext uri="{FF2B5EF4-FFF2-40B4-BE49-F238E27FC236}">
                <a16:creationId xmlns:a16="http://schemas.microsoft.com/office/drawing/2014/main" id="{3352FDA6-DD79-F542-8321-FBFA72D55B9A}"/>
              </a:ext>
            </a:extLst>
          </p:cNvPr>
          <p:cNvSpPr/>
          <p:nvPr/>
        </p:nvSpPr>
        <p:spPr>
          <a:xfrm>
            <a:off x="8483073" y="2058576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6819C868-7E2A-7748-8B84-C1A95631B819}"/>
              </a:ext>
            </a:extLst>
          </p:cNvPr>
          <p:cNvSpPr txBox="1"/>
          <p:nvPr/>
        </p:nvSpPr>
        <p:spPr>
          <a:xfrm>
            <a:off x="8514480" y="1831550"/>
            <a:ext cx="635561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29" name="圓角矩形 28">
            <a:extLst>
              <a:ext uri="{FF2B5EF4-FFF2-40B4-BE49-F238E27FC236}">
                <a16:creationId xmlns:a16="http://schemas.microsoft.com/office/drawing/2014/main" id="{FE9003FC-D79F-6046-8F0C-EAADE5F2D9ED}"/>
              </a:ext>
            </a:extLst>
          </p:cNvPr>
          <p:cNvSpPr/>
          <p:nvPr/>
        </p:nvSpPr>
        <p:spPr>
          <a:xfrm>
            <a:off x="9407501" y="3544616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C07195D9-0782-4C47-A6CE-ED61E0D4C878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9011078" y="2212522"/>
            <a:ext cx="674351" cy="133209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781A2A35-87B8-5949-BA37-94EFBA544BEE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9685429" y="2557463"/>
            <a:ext cx="558709" cy="987153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左大括弧 11">
            <a:extLst>
              <a:ext uri="{FF2B5EF4-FFF2-40B4-BE49-F238E27FC236}">
                <a16:creationId xmlns:a16="http://schemas.microsoft.com/office/drawing/2014/main" id="{0FBBE903-822F-AC4A-BE5F-4252869B2585}"/>
              </a:ext>
            </a:extLst>
          </p:cNvPr>
          <p:cNvSpPr/>
          <p:nvPr/>
        </p:nvSpPr>
        <p:spPr>
          <a:xfrm rot="16200000">
            <a:off x="4496428" y="2269248"/>
            <a:ext cx="302843" cy="3934109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60F49A8-E33C-1348-81B9-282CA215FB2A}"/>
              </a:ext>
            </a:extLst>
          </p:cNvPr>
          <p:cNvSpPr txBox="1"/>
          <p:nvPr/>
        </p:nvSpPr>
        <p:spPr>
          <a:xfrm>
            <a:off x="3720508" y="4438433"/>
            <a:ext cx="1847704" cy="24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Quantum Repeater</a:t>
            </a:r>
            <a:endParaRPr kumimoji="1" lang="zh-TW" altLang="en-US" dirty="0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1B75A2E8-03AB-C547-958D-B155F1EE3AB6}"/>
              </a:ext>
            </a:extLst>
          </p:cNvPr>
          <p:cNvCxnSpPr/>
          <p:nvPr/>
        </p:nvCxnSpPr>
        <p:spPr>
          <a:xfrm>
            <a:off x="7223065" y="4159658"/>
            <a:ext cx="2794284" cy="0"/>
          </a:xfrm>
          <a:prstGeom prst="line">
            <a:avLst/>
          </a:prstGeom>
          <a:ln w="127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圓角矩形 45">
            <a:extLst>
              <a:ext uri="{FF2B5EF4-FFF2-40B4-BE49-F238E27FC236}">
                <a16:creationId xmlns:a16="http://schemas.microsoft.com/office/drawing/2014/main" id="{645190AC-6663-DD43-A20B-60567D069AF0}"/>
              </a:ext>
            </a:extLst>
          </p:cNvPr>
          <p:cNvSpPr/>
          <p:nvPr/>
        </p:nvSpPr>
        <p:spPr>
          <a:xfrm>
            <a:off x="641324" y="3531852"/>
            <a:ext cx="595800" cy="2360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C411D3B-C61D-7343-B1C5-37CCAA8A17C2}"/>
              </a:ext>
            </a:extLst>
          </p:cNvPr>
          <p:cNvCxnSpPr>
            <a:cxnSpLocks/>
            <a:stCxn id="46" idx="0"/>
            <a:endCxn id="6" idx="4"/>
          </p:cNvCxnSpPr>
          <p:nvPr/>
        </p:nvCxnSpPr>
        <p:spPr>
          <a:xfrm flipH="1" flipV="1">
            <a:off x="641324" y="2717313"/>
            <a:ext cx="297900" cy="814539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1A74453B-1952-8544-8C08-CD4A23C1C3DB}"/>
              </a:ext>
            </a:extLst>
          </p:cNvPr>
          <p:cNvCxnSpPr>
            <a:cxnSpLocks/>
            <a:stCxn id="53" idx="0"/>
            <a:endCxn id="26" idx="4"/>
          </p:cNvCxnSpPr>
          <p:nvPr/>
        </p:nvCxnSpPr>
        <p:spPr>
          <a:xfrm flipV="1">
            <a:off x="11236765" y="2732498"/>
            <a:ext cx="432067" cy="74442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圓角矩形 52">
            <a:extLst>
              <a:ext uri="{FF2B5EF4-FFF2-40B4-BE49-F238E27FC236}">
                <a16:creationId xmlns:a16="http://schemas.microsoft.com/office/drawing/2014/main" id="{C35D7B93-B29C-6443-BB7B-052849D34887}"/>
              </a:ext>
            </a:extLst>
          </p:cNvPr>
          <p:cNvSpPr/>
          <p:nvPr/>
        </p:nvSpPr>
        <p:spPr>
          <a:xfrm>
            <a:off x="10938865" y="3476925"/>
            <a:ext cx="595800" cy="2360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0B07D0DC-1F42-5640-85C2-0E059CEFF067}"/>
              </a:ext>
            </a:extLst>
          </p:cNvPr>
          <p:cNvCxnSpPr>
            <a:cxnSpLocks/>
          </p:cNvCxnSpPr>
          <p:nvPr/>
        </p:nvCxnSpPr>
        <p:spPr>
          <a:xfrm>
            <a:off x="814388" y="4222436"/>
            <a:ext cx="1363683" cy="0"/>
          </a:xfrm>
          <a:prstGeom prst="line">
            <a:avLst/>
          </a:prstGeom>
          <a:ln w="127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1C61BB24-92BE-E641-B5A1-A7F2E5A84818}"/>
              </a:ext>
            </a:extLst>
          </p:cNvPr>
          <p:cNvCxnSpPr>
            <a:cxnSpLocks/>
          </p:cNvCxnSpPr>
          <p:nvPr/>
        </p:nvCxnSpPr>
        <p:spPr>
          <a:xfrm>
            <a:off x="1066800" y="3076885"/>
            <a:ext cx="1363683" cy="0"/>
          </a:xfrm>
          <a:prstGeom prst="line">
            <a:avLst/>
          </a:prstGeom>
          <a:ln w="635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56DD612D-5216-EC40-8F9D-E273F90717ED}"/>
              </a:ext>
            </a:extLst>
          </p:cNvPr>
          <p:cNvCxnSpPr>
            <a:cxnSpLocks/>
          </p:cNvCxnSpPr>
          <p:nvPr/>
        </p:nvCxnSpPr>
        <p:spPr>
          <a:xfrm>
            <a:off x="10244138" y="2930829"/>
            <a:ext cx="798289" cy="0"/>
          </a:xfrm>
          <a:prstGeom prst="line">
            <a:avLst/>
          </a:prstGeom>
          <a:ln w="635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0840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CC5238C-9365-7547-A14E-85B8B1AA5E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0241" y="2106613"/>
            <a:ext cx="7879770" cy="294798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53D523F-0041-A14F-9A28-8D8EDDC610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288" y="177800"/>
            <a:ext cx="5308600" cy="28448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1345169-B331-3D46-B66F-0A9D2284E8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700" y="5054600"/>
            <a:ext cx="7226300" cy="18034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1479228-7F66-4046-A51B-C882579B4FF1}"/>
              </a:ext>
            </a:extLst>
          </p:cNvPr>
          <p:cNvSpPr txBox="1"/>
          <p:nvPr/>
        </p:nvSpPr>
        <p:spPr>
          <a:xfrm>
            <a:off x="0" y="-99199"/>
            <a:ext cx="113041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TW" sz="3000" dirty="0"/>
              <a:t>Retro-</a:t>
            </a:r>
            <a:r>
              <a:rPr lang="de-DE" altLang="zh-TW" sz="3000" dirty="0" err="1"/>
              <a:t>reflected</a:t>
            </a:r>
            <a:r>
              <a:rPr lang="de-DE" altLang="zh-TW" sz="3000" dirty="0"/>
              <a:t> </a:t>
            </a:r>
            <a:r>
              <a:rPr lang="de-DE" altLang="zh-TW" sz="3000" dirty="0" err="1"/>
              <a:t>pumping</a:t>
            </a:r>
            <a:r>
              <a:rPr lang="de-DE" altLang="zh-TW" sz="3000" dirty="0"/>
              <a:t> </a:t>
            </a:r>
            <a:r>
              <a:rPr lang="de-DE" altLang="zh-TW" sz="3000" dirty="0" err="1"/>
              <a:t>photons</a:t>
            </a:r>
            <a:r>
              <a:rPr lang="de-DE" altLang="zh-TW" sz="3000" dirty="0"/>
              <a:t> - </a:t>
            </a:r>
            <a:r>
              <a:rPr lang="de-DE" altLang="zh-TW" sz="3000" dirty="0" err="1"/>
              <a:t>false</a:t>
            </a:r>
            <a:r>
              <a:rPr lang="de-DE" altLang="zh-TW" sz="3000" dirty="0"/>
              <a:t> </a:t>
            </a:r>
            <a:r>
              <a:rPr lang="de-DE" altLang="zh-TW" sz="3000" dirty="0" err="1"/>
              <a:t>trigger</a:t>
            </a:r>
            <a:r>
              <a:rPr lang="de-DE" altLang="zh-TW" sz="3000" dirty="0"/>
              <a:t> </a:t>
            </a:r>
            <a:r>
              <a:rPr lang="de-DE" altLang="zh-TW" sz="3000" dirty="0" err="1"/>
              <a:t>by</a:t>
            </a:r>
            <a:r>
              <a:rPr lang="de-DE" altLang="zh-TW" sz="3000" dirty="0"/>
              <a:t> </a:t>
            </a:r>
            <a:r>
              <a:rPr lang="de-DE" altLang="zh-TW" sz="3000" dirty="0" err="1"/>
              <a:t>idler</a:t>
            </a:r>
            <a:r>
              <a:rPr lang="de-DE" altLang="zh-TW" sz="3000" dirty="0"/>
              <a:t> </a:t>
            </a:r>
            <a:r>
              <a:rPr lang="de-DE" altLang="zh-TW" sz="3000" dirty="0" err="1"/>
              <a:t>photon</a:t>
            </a:r>
            <a:r>
              <a:rPr lang="de-DE" altLang="zh-TW" sz="3000" dirty="0"/>
              <a:t> </a:t>
            </a:r>
            <a:r>
              <a:rPr lang="de-DE" altLang="zh-TW" sz="3000" dirty="0" err="1"/>
              <a:t>counter</a:t>
            </a:r>
            <a:endParaRPr kumimoji="1"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828123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8F0034-4E86-E04C-9387-18CC547A2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4025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Results – Quantum Storage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5094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群組 142">
            <a:extLst>
              <a:ext uri="{FF2B5EF4-FFF2-40B4-BE49-F238E27FC236}">
                <a16:creationId xmlns:a16="http://schemas.microsoft.com/office/drawing/2014/main" id="{39AE524D-CF72-B241-A50D-A72B4749EDC7}"/>
              </a:ext>
            </a:extLst>
          </p:cNvPr>
          <p:cNvGrpSpPr/>
          <p:nvPr/>
        </p:nvGrpSpPr>
        <p:grpSpPr>
          <a:xfrm>
            <a:off x="8889715" y="1429315"/>
            <a:ext cx="1558204" cy="1400974"/>
            <a:chOff x="9744340" y="3985415"/>
            <a:chExt cx="1104877" cy="1400974"/>
          </a:xfrm>
        </p:grpSpPr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26B40F8B-01F8-AF4D-A813-AD3EE1F94626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5" name="橢圓 144">
              <a:extLst>
                <a:ext uri="{FF2B5EF4-FFF2-40B4-BE49-F238E27FC236}">
                  <a16:creationId xmlns:a16="http://schemas.microsoft.com/office/drawing/2014/main" id="{6F6F71B6-4501-124A-84E0-F28817DCB7C7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grpSp>
        <p:nvGrpSpPr>
          <p:cNvPr id="146" name="群組 145">
            <a:extLst>
              <a:ext uri="{FF2B5EF4-FFF2-40B4-BE49-F238E27FC236}">
                <a16:creationId xmlns:a16="http://schemas.microsoft.com/office/drawing/2014/main" id="{19CFF536-059B-254F-8DB9-9FF2EAFE4291}"/>
              </a:ext>
            </a:extLst>
          </p:cNvPr>
          <p:cNvGrpSpPr/>
          <p:nvPr/>
        </p:nvGrpSpPr>
        <p:grpSpPr>
          <a:xfrm flipH="1">
            <a:off x="9430991" y="1400772"/>
            <a:ext cx="1399685" cy="1400974"/>
            <a:chOff x="9744340" y="3985415"/>
            <a:chExt cx="1104877" cy="1400974"/>
          </a:xfrm>
        </p:grpSpPr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5D1A4D76-E7CD-0E4A-A5E5-9951F497743F}"/>
                </a:ext>
              </a:extLst>
            </p:cNvPr>
            <p:cNvSpPr/>
            <p:nvPr/>
          </p:nvSpPr>
          <p:spPr>
            <a:xfrm>
              <a:off x="9744340" y="4139694"/>
              <a:ext cx="384956" cy="10929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48" name="橢圓 147">
              <a:extLst>
                <a:ext uri="{FF2B5EF4-FFF2-40B4-BE49-F238E27FC236}">
                  <a16:creationId xmlns:a16="http://schemas.microsoft.com/office/drawing/2014/main" id="{41ECE6C7-F01D-1944-A23D-400CFDCE1D92}"/>
                </a:ext>
              </a:extLst>
            </p:cNvPr>
            <p:cNvSpPr/>
            <p:nvPr/>
          </p:nvSpPr>
          <p:spPr>
            <a:xfrm>
              <a:off x="9808496" y="3985415"/>
              <a:ext cx="1040721" cy="14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3B79E64E-7006-1A4D-84DF-BD1C61BD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9267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Using Heralded Idler Photon as QM’s control</a:t>
            </a:r>
            <a:endParaRPr kumimoji="1" lang="zh-TW" altLang="en-US" dirty="0"/>
          </a:p>
        </p:txBody>
      </p:sp>
      <p:sp>
        <p:nvSpPr>
          <p:cNvPr id="5" name="立方體 4">
            <a:extLst>
              <a:ext uri="{FF2B5EF4-FFF2-40B4-BE49-F238E27FC236}">
                <a16:creationId xmlns:a16="http://schemas.microsoft.com/office/drawing/2014/main" id="{E05AC706-A42C-ED48-A043-053A26F11CD2}"/>
              </a:ext>
            </a:extLst>
          </p:cNvPr>
          <p:cNvSpPr/>
          <p:nvPr/>
        </p:nvSpPr>
        <p:spPr>
          <a:xfrm>
            <a:off x="9124031" y="1940597"/>
            <a:ext cx="1188529" cy="62179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6" name="直線箭頭接點 5">
            <a:extLst>
              <a:ext uri="{FF2B5EF4-FFF2-40B4-BE49-F238E27FC236}">
                <a16:creationId xmlns:a16="http://schemas.microsoft.com/office/drawing/2014/main" id="{BF20DE35-4C7D-9943-8FDD-C2FE1BA05B90}"/>
              </a:ext>
            </a:extLst>
          </p:cNvPr>
          <p:cNvCxnSpPr/>
          <p:nvPr/>
        </p:nvCxnSpPr>
        <p:spPr>
          <a:xfrm flipH="1">
            <a:off x="10178449" y="2214917"/>
            <a:ext cx="1438656" cy="0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箭頭接點 6">
            <a:extLst>
              <a:ext uri="{FF2B5EF4-FFF2-40B4-BE49-F238E27FC236}">
                <a16:creationId xmlns:a16="http://schemas.microsoft.com/office/drawing/2014/main" id="{A5ED77F4-3B46-2345-B35C-92075A7CA13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8225677" y="2329217"/>
            <a:ext cx="89835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箭頭接點 7">
            <a:extLst>
              <a:ext uri="{FF2B5EF4-FFF2-40B4-BE49-F238E27FC236}">
                <a16:creationId xmlns:a16="http://schemas.microsoft.com/office/drawing/2014/main" id="{45F03A8E-157A-A043-9596-511C23E3E069}"/>
              </a:ext>
            </a:extLst>
          </p:cNvPr>
          <p:cNvCxnSpPr>
            <a:cxnSpLocks/>
          </p:cNvCxnSpPr>
          <p:nvPr/>
        </p:nvCxnSpPr>
        <p:spPr>
          <a:xfrm flipH="1">
            <a:off x="8225557" y="2251493"/>
            <a:ext cx="898474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平行四邊形 8">
            <a:extLst>
              <a:ext uri="{FF2B5EF4-FFF2-40B4-BE49-F238E27FC236}">
                <a16:creationId xmlns:a16="http://schemas.microsoft.com/office/drawing/2014/main" id="{7AC97823-926B-CC4B-8E44-93707055A182}"/>
              </a:ext>
            </a:extLst>
          </p:cNvPr>
          <p:cNvSpPr/>
          <p:nvPr/>
        </p:nvSpPr>
        <p:spPr>
          <a:xfrm rot="10053488">
            <a:off x="7871607" y="2048703"/>
            <a:ext cx="708141" cy="561029"/>
          </a:xfrm>
          <a:prstGeom prst="parallelogram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B470B908-1F8F-F842-9ACA-6910264982FC}"/>
              </a:ext>
            </a:extLst>
          </p:cNvPr>
          <p:cNvCxnSpPr>
            <a:cxnSpLocks/>
          </p:cNvCxnSpPr>
          <p:nvPr/>
        </p:nvCxnSpPr>
        <p:spPr>
          <a:xfrm flipH="1">
            <a:off x="7764753" y="2329217"/>
            <a:ext cx="475093" cy="117164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DD4BCFBC-CB99-4D40-BF96-10B0910DB048}"/>
              </a:ext>
            </a:extLst>
          </p:cNvPr>
          <p:cNvCxnSpPr>
            <a:cxnSpLocks/>
          </p:cNvCxnSpPr>
          <p:nvPr/>
        </p:nvCxnSpPr>
        <p:spPr>
          <a:xfrm flipH="1">
            <a:off x="7053984" y="2228250"/>
            <a:ext cx="898474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7A342DB-F619-EF4D-A686-D09EB9434DF4}"/>
              </a:ext>
            </a:extLst>
          </p:cNvPr>
          <p:cNvSpPr txBox="1"/>
          <p:nvPr/>
        </p:nvSpPr>
        <p:spPr>
          <a:xfrm>
            <a:off x="7824201" y="169032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PBS</a:t>
            </a:r>
            <a:endParaRPr kumimoji="1"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5C6B016-FE89-C244-A944-D865CBFBE30B}"/>
              </a:ext>
            </a:extLst>
          </p:cNvPr>
          <p:cNvSpPr txBox="1"/>
          <p:nvPr/>
        </p:nvSpPr>
        <p:spPr>
          <a:xfrm>
            <a:off x="9744051" y="1605816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crystals</a:t>
            </a:r>
            <a:endParaRPr kumimoji="1" lang="zh-TW" altLang="en-US" dirty="0"/>
          </a:p>
        </p:txBody>
      </p:sp>
      <p:cxnSp>
        <p:nvCxnSpPr>
          <p:cNvPr id="14" name="直線箭頭接點 13">
            <a:extLst>
              <a:ext uri="{FF2B5EF4-FFF2-40B4-BE49-F238E27FC236}">
                <a16:creationId xmlns:a16="http://schemas.microsoft.com/office/drawing/2014/main" id="{3CBF5E9E-8EE2-3D46-A91D-F465510C9C8A}"/>
              </a:ext>
            </a:extLst>
          </p:cNvPr>
          <p:cNvCxnSpPr>
            <a:cxnSpLocks/>
          </p:cNvCxnSpPr>
          <p:nvPr/>
        </p:nvCxnSpPr>
        <p:spPr>
          <a:xfrm flipV="1">
            <a:off x="8023901" y="2650851"/>
            <a:ext cx="0" cy="42550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11F7AABF-5C6B-2C47-81FD-7E110833DDEB}"/>
              </a:ext>
            </a:extLst>
          </p:cNvPr>
          <p:cNvCxnSpPr>
            <a:cxnSpLocks/>
          </p:cNvCxnSpPr>
          <p:nvPr/>
        </p:nvCxnSpPr>
        <p:spPr>
          <a:xfrm flipV="1">
            <a:off x="7503221" y="2074541"/>
            <a:ext cx="360125" cy="326285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2561A46-8CB5-3D4A-88F1-9994B81A1947}"/>
              </a:ext>
            </a:extLst>
          </p:cNvPr>
          <p:cNvSpPr txBox="1"/>
          <p:nvPr/>
        </p:nvSpPr>
        <p:spPr>
          <a:xfrm>
            <a:off x="7824755" y="3206158"/>
            <a:ext cx="612668" cy="369332"/>
          </a:xfrm>
          <a:prstGeom prst="rect">
            <a:avLst/>
          </a:prstGeom>
          <a:noFill/>
          <a:ln w="2540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Idler</a:t>
            </a:r>
            <a:endParaRPr kumimoji="1" lang="zh-TW" alt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27439AC8-91DA-E14B-90EC-90D93A1F9D44}"/>
              </a:ext>
            </a:extLst>
          </p:cNvPr>
          <p:cNvSpPr/>
          <p:nvPr/>
        </p:nvSpPr>
        <p:spPr>
          <a:xfrm>
            <a:off x="7356574" y="3492834"/>
            <a:ext cx="599809" cy="570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205352F0-4F22-1142-AE9A-F720BB072FAA}"/>
              </a:ext>
            </a:extLst>
          </p:cNvPr>
          <p:cNvSpPr/>
          <p:nvPr/>
        </p:nvSpPr>
        <p:spPr>
          <a:xfrm>
            <a:off x="7383266" y="3589427"/>
            <a:ext cx="493200" cy="42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9" name="曲線接點 18">
            <a:extLst>
              <a:ext uri="{FF2B5EF4-FFF2-40B4-BE49-F238E27FC236}">
                <a16:creationId xmlns:a16="http://schemas.microsoft.com/office/drawing/2014/main" id="{0C883B10-65AF-1F40-A0C4-7FA2BEB27DC0}"/>
              </a:ext>
            </a:extLst>
          </p:cNvPr>
          <p:cNvCxnSpPr>
            <a:cxnSpLocks/>
          </p:cNvCxnSpPr>
          <p:nvPr/>
        </p:nvCxnSpPr>
        <p:spPr>
          <a:xfrm>
            <a:off x="7578918" y="3834294"/>
            <a:ext cx="1052952" cy="1042233"/>
          </a:xfrm>
          <a:prstGeom prst="curved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立方體 19">
            <a:extLst>
              <a:ext uri="{FF2B5EF4-FFF2-40B4-BE49-F238E27FC236}">
                <a16:creationId xmlns:a16="http://schemas.microsoft.com/office/drawing/2014/main" id="{9F5D6D66-A8C8-1642-840A-D974DC62C075}"/>
              </a:ext>
            </a:extLst>
          </p:cNvPr>
          <p:cNvSpPr/>
          <p:nvPr/>
        </p:nvSpPr>
        <p:spPr>
          <a:xfrm>
            <a:off x="8385251" y="4687491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5B7F6086-7AE5-4246-B93A-DB71E793B631}"/>
              </a:ext>
            </a:extLst>
          </p:cNvPr>
          <p:cNvCxnSpPr/>
          <p:nvPr/>
        </p:nvCxnSpPr>
        <p:spPr>
          <a:xfrm>
            <a:off x="949118" y="5076485"/>
            <a:ext cx="14859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B3CE04CC-9186-DE4D-96F8-38D663A4D88D}"/>
              </a:ext>
            </a:extLst>
          </p:cNvPr>
          <p:cNvCxnSpPr>
            <a:cxnSpLocks/>
          </p:cNvCxnSpPr>
          <p:nvPr/>
        </p:nvCxnSpPr>
        <p:spPr>
          <a:xfrm>
            <a:off x="2420730" y="5085357"/>
            <a:ext cx="14288" cy="4578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F0913C65-9C7A-374A-9281-E36A8E46DDBE}"/>
              </a:ext>
            </a:extLst>
          </p:cNvPr>
          <p:cNvCxnSpPr>
            <a:cxnSpLocks/>
          </p:cNvCxnSpPr>
          <p:nvPr/>
        </p:nvCxnSpPr>
        <p:spPr>
          <a:xfrm>
            <a:off x="2420730" y="5543208"/>
            <a:ext cx="98107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836C144-0C7E-414C-9E59-EE9803BC6FEE}"/>
              </a:ext>
            </a:extLst>
          </p:cNvPr>
          <p:cNvCxnSpPr>
            <a:cxnSpLocks/>
          </p:cNvCxnSpPr>
          <p:nvPr/>
        </p:nvCxnSpPr>
        <p:spPr>
          <a:xfrm>
            <a:off x="3401807" y="4989211"/>
            <a:ext cx="0" cy="5416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7A6F579E-D31D-BE48-8E2D-489A403D108D}"/>
              </a:ext>
            </a:extLst>
          </p:cNvPr>
          <p:cNvCxnSpPr/>
          <p:nvPr/>
        </p:nvCxnSpPr>
        <p:spPr>
          <a:xfrm>
            <a:off x="3382761" y="4996350"/>
            <a:ext cx="14859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08F60F5E-E799-9F4C-A008-CED9CDB39F02}"/>
              </a:ext>
            </a:extLst>
          </p:cNvPr>
          <p:cNvCxnSpPr>
            <a:cxnSpLocks/>
          </p:cNvCxnSpPr>
          <p:nvPr/>
        </p:nvCxnSpPr>
        <p:spPr>
          <a:xfrm>
            <a:off x="706227" y="5530825"/>
            <a:ext cx="4414837" cy="1238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87EA28F-DBF2-3345-BF4A-B3F0E4931EE8}"/>
              </a:ext>
            </a:extLst>
          </p:cNvPr>
          <p:cNvSpPr txBox="1"/>
          <p:nvPr/>
        </p:nvSpPr>
        <p:spPr>
          <a:xfrm>
            <a:off x="898874" y="4989211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Coupling (R)</a:t>
            </a:r>
            <a:endParaRPr kumimoji="1"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A905B4C-8627-944A-9F31-97EA171EEDCD}"/>
              </a:ext>
            </a:extLst>
          </p:cNvPr>
          <p:cNvSpPr txBox="1"/>
          <p:nvPr/>
        </p:nvSpPr>
        <p:spPr>
          <a:xfrm>
            <a:off x="3458027" y="5041794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Coupling (W)</a:t>
            </a:r>
            <a:endParaRPr kumimoji="1" lang="zh-TW" altLang="en-US" dirty="0"/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1F3084CB-6877-884A-A236-28A8D9DAADBB}"/>
              </a:ext>
            </a:extLst>
          </p:cNvPr>
          <p:cNvCxnSpPr>
            <a:cxnSpLocks/>
          </p:cNvCxnSpPr>
          <p:nvPr/>
        </p:nvCxnSpPr>
        <p:spPr>
          <a:xfrm>
            <a:off x="718451" y="6451491"/>
            <a:ext cx="4414837" cy="1238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0DDC1940-AD82-D74D-B1E7-CCE0CF56E9B8}"/>
              </a:ext>
            </a:extLst>
          </p:cNvPr>
          <p:cNvCxnSpPr>
            <a:cxnSpLocks/>
          </p:cNvCxnSpPr>
          <p:nvPr/>
        </p:nvCxnSpPr>
        <p:spPr>
          <a:xfrm>
            <a:off x="898874" y="6155661"/>
            <a:ext cx="0" cy="29583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21759015-4FBC-494D-94BA-A169366201BD}"/>
              </a:ext>
            </a:extLst>
          </p:cNvPr>
          <p:cNvSpPr txBox="1"/>
          <p:nvPr/>
        </p:nvSpPr>
        <p:spPr>
          <a:xfrm>
            <a:off x="195995" y="637831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Idler</a:t>
            </a:r>
            <a:endParaRPr kumimoji="1" lang="zh-TW" altLang="en-US" dirty="0"/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5774A287-0097-B54B-B373-BE1BEB92467D}"/>
              </a:ext>
            </a:extLst>
          </p:cNvPr>
          <p:cNvCxnSpPr>
            <a:cxnSpLocks/>
          </p:cNvCxnSpPr>
          <p:nvPr/>
        </p:nvCxnSpPr>
        <p:spPr>
          <a:xfrm>
            <a:off x="2151419" y="5698462"/>
            <a:ext cx="0" cy="37147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171F2205-1354-8B49-B874-BF3BBC702DD1}"/>
              </a:ext>
            </a:extLst>
          </p:cNvPr>
          <p:cNvCxnSpPr>
            <a:cxnSpLocks/>
          </p:cNvCxnSpPr>
          <p:nvPr/>
        </p:nvCxnSpPr>
        <p:spPr>
          <a:xfrm>
            <a:off x="718451" y="6067578"/>
            <a:ext cx="4414837" cy="1238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FC91976-00DC-294C-85B1-E2C19F29B4E4}"/>
              </a:ext>
            </a:extLst>
          </p:cNvPr>
          <p:cNvSpPr txBox="1"/>
          <p:nvPr/>
        </p:nvSpPr>
        <p:spPr>
          <a:xfrm>
            <a:off x="47032" y="5876149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Signal</a:t>
            </a:r>
            <a:endParaRPr kumimoji="1" lang="zh-TW" altLang="en-US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602437A9-66E0-1D40-AC0C-1AE37EB3A092}"/>
              </a:ext>
            </a:extLst>
          </p:cNvPr>
          <p:cNvSpPr txBox="1"/>
          <p:nvPr/>
        </p:nvSpPr>
        <p:spPr>
          <a:xfrm>
            <a:off x="2501547" y="5138386"/>
            <a:ext cx="89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Storage</a:t>
            </a:r>
            <a:endParaRPr kumimoji="1" lang="zh-TW" altLang="en-US" dirty="0"/>
          </a:p>
        </p:txBody>
      </p:sp>
      <p:sp>
        <p:nvSpPr>
          <p:cNvPr id="36" name="圓角矩形 35">
            <a:extLst>
              <a:ext uri="{FF2B5EF4-FFF2-40B4-BE49-F238E27FC236}">
                <a16:creationId xmlns:a16="http://schemas.microsoft.com/office/drawing/2014/main" id="{2005CA78-418B-6142-ACD2-56D09392924D}"/>
              </a:ext>
            </a:extLst>
          </p:cNvPr>
          <p:cNvSpPr/>
          <p:nvPr/>
        </p:nvSpPr>
        <p:spPr>
          <a:xfrm>
            <a:off x="10895679" y="4338716"/>
            <a:ext cx="1014415" cy="609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7" name="圓角矩形 36">
            <a:extLst>
              <a:ext uri="{FF2B5EF4-FFF2-40B4-BE49-F238E27FC236}">
                <a16:creationId xmlns:a16="http://schemas.microsoft.com/office/drawing/2014/main" id="{170EF716-006A-BE43-9A4A-87E24FD7CB21}"/>
              </a:ext>
            </a:extLst>
          </p:cNvPr>
          <p:cNvSpPr/>
          <p:nvPr/>
        </p:nvSpPr>
        <p:spPr>
          <a:xfrm>
            <a:off x="11024171" y="4445218"/>
            <a:ext cx="785910" cy="4185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38" name="手繪多邊形 37">
            <a:extLst>
              <a:ext uri="{FF2B5EF4-FFF2-40B4-BE49-F238E27FC236}">
                <a16:creationId xmlns:a16="http://schemas.microsoft.com/office/drawing/2014/main" id="{F762F362-1BC9-E14B-A2F9-62EB2633144A}"/>
              </a:ext>
            </a:extLst>
          </p:cNvPr>
          <p:cNvSpPr/>
          <p:nvPr/>
        </p:nvSpPr>
        <p:spPr>
          <a:xfrm>
            <a:off x="9795545" y="4545463"/>
            <a:ext cx="1128614" cy="403028"/>
          </a:xfrm>
          <a:custGeom>
            <a:avLst/>
            <a:gdLst>
              <a:gd name="connsiteX0" fmla="*/ 0 w 1357312"/>
              <a:gd name="connsiteY0" fmla="*/ 403028 h 403028"/>
              <a:gd name="connsiteX1" fmla="*/ 557212 w 1357312"/>
              <a:gd name="connsiteY1" fmla="*/ 17266 h 403028"/>
              <a:gd name="connsiteX2" fmla="*/ 1357312 w 1357312"/>
              <a:gd name="connsiteY2" fmla="*/ 102991 h 40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7312" h="403028">
                <a:moveTo>
                  <a:pt x="0" y="403028"/>
                </a:moveTo>
                <a:cubicBezTo>
                  <a:pt x="165496" y="235150"/>
                  <a:pt x="330993" y="67272"/>
                  <a:pt x="557212" y="17266"/>
                </a:cubicBezTo>
                <a:cubicBezTo>
                  <a:pt x="783431" y="-32740"/>
                  <a:pt x="1070371" y="35125"/>
                  <a:pt x="1357312" y="102991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手繪多邊形 39">
            <a:extLst>
              <a:ext uri="{FF2B5EF4-FFF2-40B4-BE49-F238E27FC236}">
                <a16:creationId xmlns:a16="http://schemas.microsoft.com/office/drawing/2014/main" id="{5088125D-062E-A444-9AEA-8350F5912618}"/>
              </a:ext>
            </a:extLst>
          </p:cNvPr>
          <p:cNvSpPr/>
          <p:nvPr/>
        </p:nvSpPr>
        <p:spPr>
          <a:xfrm>
            <a:off x="10312560" y="4876527"/>
            <a:ext cx="1964471" cy="1758888"/>
          </a:xfrm>
          <a:custGeom>
            <a:avLst/>
            <a:gdLst>
              <a:gd name="connsiteX0" fmla="*/ 471487 w 694257"/>
              <a:gd name="connsiteY0" fmla="*/ 0 h 1971675"/>
              <a:gd name="connsiteX1" fmla="*/ 671512 w 694257"/>
              <a:gd name="connsiteY1" fmla="*/ 1114425 h 1971675"/>
              <a:gd name="connsiteX2" fmla="*/ 0 w 694257"/>
              <a:gd name="connsiteY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257" h="1971675">
                <a:moveTo>
                  <a:pt x="471487" y="0"/>
                </a:moveTo>
                <a:cubicBezTo>
                  <a:pt x="610790" y="392906"/>
                  <a:pt x="750093" y="785813"/>
                  <a:pt x="671512" y="1114425"/>
                </a:cubicBezTo>
                <a:cubicBezTo>
                  <a:pt x="592931" y="1443037"/>
                  <a:pt x="296465" y="1707356"/>
                  <a:pt x="0" y="197167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FD9B5EC5-0304-254E-9779-1FBA554997F5}"/>
              </a:ext>
            </a:extLst>
          </p:cNvPr>
          <p:cNvSpPr txBox="1"/>
          <p:nvPr/>
        </p:nvSpPr>
        <p:spPr>
          <a:xfrm>
            <a:off x="11267919" y="5637693"/>
            <a:ext cx="67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Burst</a:t>
            </a:r>
            <a:endParaRPr kumimoji="1" lang="zh-TW" altLang="en-US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9C676499-EAC7-3940-BA27-B429A189C0E4}"/>
              </a:ext>
            </a:extLst>
          </p:cNvPr>
          <p:cNvSpPr txBox="1"/>
          <p:nvPr/>
        </p:nvSpPr>
        <p:spPr>
          <a:xfrm>
            <a:off x="1017414" y="5572152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 </a:t>
            </a:r>
            <a:r>
              <a:rPr kumimoji="1" lang="en-US" altLang="zh-TW" dirty="0" err="1"/>
              <a:t>mus</a:t>
            </a:r>
            <a:endParaRPr kumimoji="1" lang="zh-TW" altLang="en-US" dirty="0"/>
          </a:p>
        </p:txBody>
      </p:sp>
      <p:cxnSp>
        <p:nvCxnSpPr>
          <p:cNvPr id="44" name="直線箭頭接點 43">
            <a:extLst>
              <a:ext uri="{FF2B5EF4-FFF2-40B4-BE49-F238E27FC236}">
                <a16:creationId xmlns:a16="http://schemas.microsoft.com/office/drawing/2014/main" id="{72F8299E-ED34-6C40-BEDC-5AADC477AEEF}"/>
              </a:ext>
            </a:extLst>
          </p:cNvPr>
          <p:cNvCxnSpPr>
            <a:cxnSpLocks/>
          </p:cNvCxnSpPr>
          <p:nvPr/>
        </p:nvCxnSpPr>
        <p:spPr>
          <a:xfrm flipV="1">
            <a:off x="808663" y="5888175"/>
            <a:ext cx="1342756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5F1FB75A-F8FA-2E44-964E-742B8B570B50}"/>
              </a:ext>
            </a:extLst>
          </p:cNvPr>
          <p:cNvSpPr/>
          <p:nvPr/>
        </p:nvSpPr>
        <p:spPr>
          <a:xfrm>
            <a:off x="5929913" y="2186605"/>
            <a:ext cx="50400" cy="50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46" name="直線箭頭接點 45">
            <a:extLst>
              <a:ext uri="{FF2B5EF4-FFF2-40B4-BE49-F238E27FC236}">
                <a16:creationId xmlns:a16="http://schemas.microsoft.com/office/drawing/2014/main" id="{64859403-D3E6-4F41-B8D0-27BA4456B328}"/>
              </a:ext>
            </a:extLst>
          </p:cNvPr>
          <p:cNvCxnSpPr>
            <a:cxnSpLocks/>
            <a:endCxn id="48" idx="3"/>
          </p:cNvCxnSpPr>
          <p:nvPr/>
        </p:nvCxnSpPr>
        <p:spPr>
          <a:xfrm flipH="1" flipV="1">
            <a:off x="1657949" y="2235975"/>
            <a:ext cx="4095758" cy="646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17866994-B3AE-A64C-8443-8A06F945A089}"/>
              </a:ext>
            </a:extLst>
          </p:cNvPr>
          <p:cNvSpPr/>
          <p:nvPr/>
        </p:nvSpPr>
        <p:spPr>
          <a:xfrm>
            <a:off x="3092729" y="2000866"/>
            <a:ext cx="1671637" cy="487848"/>
          </a:xfrm>
          <a:prstGeom prst="ellipse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  <a:effectLst>
            <a:glow rad="317500">
              <a:schemeClr val="accent3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42EAC80-3772-854B-8827-6546CBF12DF7}"/>
              </a:ext>
            </a:extLst>
          </p:cNvPr>
          <p:cNvSpPr/>
          <p:nvPr/>
        </p:nvSpPr>
        <p:spPr>
          <a:xfrm>
            <a:off x="1515074" y="1943063"/>
            <a:ext cx="142875" cy="5858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C6370A9-36FF-E843-AB02-435A59B6EAB5}"/>
              </a:ext>
            </a:extLst>
          </p:cNvPr>
          <p:cNvSpPr/>
          <p:nvPr/>
        </p:nvSpPr>
        <p:spPr>
          <a:xfrm>
            <a:off x="1372199" y="2057395"/>
            <a:ext cx="1428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0" name="手繪多邊形 49">
            <a:extLst>
              <a:ext uri="{FF2B5EF4-FFF2-40B4-BE49-F238E27FC236}">
                <a16:creationId xmlns:a16="http://schemas.microsoft.com/office/drawing/2014/main" id="{00475D78-A6D0-B144-8F2C-AFBAB382A052}"/>
              </a:ext>
            </a:extLst>
          </p:cNvPr>
          <p:cNvSpPr/>
          <p:nvPr/>
        </p:nvSpPr>
        <p:spPr>
          <a:xfrm>
            <a:off x="470884" y="2230537"/>
            <a:ext cx="944177" cy="1685925"/>
          </a:xfrm>
          <a:custGeom>
            <a:avLst/>
            <a:gdLst>
              <a:gd name="connsiteX0" fmla="*/ 944177 w 944177"/>
              <a:gd name="connsiteY0" fmla="*/ 0 h 1685925"/>
              <a:gd name="connsiteX1" fmla="*/ 1202 w 944177"/>
              <a:gd name="connsiteY1" fmla="*/ 1071563 h 1685925"/>
              <a:gd name="connsiteX2" fmla="*/ 787015 w 944177"/>
              <a:gd name="connsiteY2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177" h="1685925">
                <a:moveTo>
                  <a:pt x="944177" y="0"/>
                </a:moveTo>
                <a:cubicBezTo>
                  <a:pt x="485786" y="395288"/>
                  <a:pt x="27396" y="790576"/>
                  <a:pt x="1202" y="1071563"/>
                </a:cubicBezTo>
                <a:cubicBezTo>
                  <a:pt x="-24992" y="1352550"/>
                  <a:pt x="381011" y="1519237"/>
                  <a:pt x="787015" y="16859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1" name="立方體 50">
            <a:extLst>
              <a:ext uri="{FF2B5EF4-FFF2-40B4-BE49-F238E27FC236}">
                <a16:creationId xmlns:a16="http://schemas.microsoft.com/office/drawing/2014/main" id="{189F47A6-F580-8A4E-BE11-066CD22984EE}"/>
              </a:ext>
            </a:extLst>
          </p:cNvPr>
          <p:cNvSpPr/>
          <p:nvPr/>
        </p:nvSpPr>
        <p:spPr>
          <a:xfrm>
            <a:off x="1300169" y="3645074"/>
            <a:ext cx="1477559" cy="560566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Detector</a:t>
            </a:r>
            <a:endParaRPr kumimoji="1" lang="zh-TW" altLang="en-US" dirty="0"/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id="{7A75991C-7F5F-9049-AD2F-AA18E8B129B8}"/>
              </a:ext>
            </a:extLst>
          </p:cNvPr>
          <p:cNvSpPr/>
          <p:nvPr/>
        </p:nvSpPr>
        <p:spPr>
          <a:xfrm>
            <a:off x="3629620" y="205908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0F2F9B97-9EE6-3242-B5BD-355BFC4C11A4}"/>
              </a:ext>
            </a:extLst>
          </p:cNvPr>
          <p:cNvSpPr/>
          <p:nvPr/>
        </p:nvSpPr>
        <p:spPr>
          <a:xfrm>
            <a:off x="3782020" y="221148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3FCA4000-1529-7D43-BDD6-2DB9C39AA1A3}"/>
              </a:ext>
            </a:extLst>
          </p:cNvPr>
          <p:cNvSpPr/>
          <p:nvPr/>
        </p:nvSpPr>
        <p:spPr>
          <a:xfrm>
            <a:off x="3934420" y="2363880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52DE4E5E-646C-2942-96A6-10EB73DA8274}"/>
              </a:ext>
            </a:extLst>
          </p:cNvPr>
          <p:cNvSpPr/>
          <p:nvPr/>
        </p:nvSpPr>
        <p:spPr>
          <a:xfrm>
            <a:off x="3943944" y="2159089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6" name="橢圓 55">
            <a:extLst>
              <a:ext uri="{FF2B5EF4-FFF2-40B4-BE49-F238E27FC236}">
                <a16:creationId xmlns:a16="http://schemas.microsoft.com/office/drawing/2014/main" id="{85E06A07-9CB2-C043-AF53-2EB49EF60958}"/>
              </a:ext>
            </a:extLst>
          </p:cNvPr>
          <p:cNvSpPr/>
          <p:nvPr/>
        </p:nvSpPr>
        <p:spPr>
          <a:xfrm>
            <a:off x="4115396" y="2273389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7" name="橢圓 56">
            <a:extLst>
              <a:ext uri="{FF2B5EF4-FFF2-40B4-BE49-F238E27FC236}">
                <a16:creationId xmlns:a16="http://schemas.microsoft.com/office/drawing/2014/main" id="{FB0A6FC7-FB48-EA4C-8730-C4A62DEA151D}"/>
              </a:ext>
            </a:extLst>
          </p:cNvPr>
          <p:cNvSpPr/>
          <p:nvPr/>
        </p:nvSpPr>
        <p:spPr>
          <a:xfrm>
            <a:off x="3843929" y="2073362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0A29183D-8CBE-3F49-96D9-ECAF340C86FF}"/>
              </a:ext>
            </a:extLst>
          </p:cNvPr>
          <p:cNvSpPr/>
          <p:nvPr/>
        </p:nvSpPr>
        <p:spPr>
          <a:xfrm>
            <a:off x="3501023" y="2116224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62489481-53F8-F542-9B59-C9FD465ECFAD}"/>
              </a:ext>
            </a:extLst>
          </p:cNvPr>
          <p:cNvSpPr/>
          <p:nvPr/>
        </p:nvSpPr>
        <p:spPr>
          <a:xfrm>
            <a:off x="3486737" y="2273388"/>
            <a:ext cx="142875" cy="1155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65" name="直線箭頭接點 64">
            <a:extLst>
              <a:ext uri="{FF2B5EF4-FFF2-40B4-BE49-F238E27FC236}">
                <a16:creationId xmlns:a16="http://schemas.microsoft.com/office/drawing/2014/main" id="{1FDB32F2-4D11-4C46-9FE2-EF74ECBD5707}"/>
              </a:ext>
            </a:extLst>
          </p:cNvPr>
          <p:cNvCxnSpPr>
            <a:cxnSpLocks/>
          </p:cNvCxnSpPr>
          <p:nvPr/>
        </p:nvCxnSpPr>
        <p:spPr>
          <a:xfrm flipH="1">
            <a:off x="1241992" y="1216328"/>
            <a:ext cx="5872165" cy="1873164"/>
          </a:xfrm>
          <a:prstGeom prst="straightConnector1">
            <a:avLst/>
          </a:prstGeom>
          <a:ln w="317500">
            <a:solidFill>
              <a:schemeClr val="accent2">
                <a:lumMod val="75000"/>
                <a:alpha val="30000"/>
              </a:schemeClr>
            </a:solidFill>
            <a:tailEnd type="stealth" w="sm" len="sm"/>
          </a:ln>
          <a:effectLst>
            <a:glow rad="127000">
              <a:schemeClr val="accent2">
                <a:lumMod val="75000"/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圓角矩形 65">
            <a:extLst>
              <a:ext uri="{FF2B5EF4-FFF2-40B4-BE49-F238E27FC236}">
                <a16:creationId xmlns:a16="http://schemas.microsoft.com/office/drawing/2014/main" id="{EA378FF5-A465-4F48-BAD3-29F181F51F7A}"/>
              </a:ext>
            </a:extLst>
          </p:cNvPr>
          <p:cNvSpPr/>
          <p:nvPr/>
        </p:nvSpPr>
        <p:spPr>
          <a:xfrm>
            <a:off x="461962" y="663674"/>
            <a:ext cx="5559824" cy="355138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FF690A37-C204-8847-A635-60FFF5CB6FCC}"/>
              </a:ext>
            </a:extLst>
          </p:cNvPr>
          <p:cNvSpPr txBox="1"/>
          <p:nvPr/>
        </p:nvSpPr>
        <p:spPr>
          <a:xfrm>
            <a:off x="3310420" y="3845729"/>
            <a:ext cx="231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Quantum Memory Lab</a:t>
            </a:r>
            <a:endParaRPr kumimoji="1" lang="zh-TW" altLang="en-US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D01299CD-190D-3445-9292-6CB68056267B}"/>
              </a:ext>
            </a:extLst>
          </p:cNvPr>
          <p:cNvSpPr txBox="1"/>
          <p:nvPr/>
        </p:nvSpPr>
        <p:spPr>
          <a:xfrm>
            <a:off x="4930003" y="2188875"/>
            <a:ext cx="73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Probe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2F7CD9A3-0975-CF41-BB69-BDE68EFE47D4}"/>
              </a:ext>
            </a:extLst>
          </p:cNvPr>
          <p:cNvSpPr txBox="1"/>
          <p:nvPr/>
        </p:nvSpPr>
        <p:spPr>
          <a:xfrm>
            <a:off x="4248380" y="1414742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Control</a:t>
            </a:r>
            <a:endParaRPr kumimoji="1"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圓角矩形 74">
            <a:extLst>
              <a:ext uri="{FF2B5EF4-FFF2-40B4-BE49-F238E27FC236}">
                <a16:creationId xmlns:a16="http://schemas.microsoft.com/office/drawing/2014/main" id="{EBB578BF-45F7-A54D-9DBE-70E9EFFBA65F}"/>
              </a:ext>
            </a:extLst>
          </p:cNvPr>
          <p:cNvSpPr/>
          <p:nvPr/>
        </p:nvSpPr>
        <p:spPr>
          <a:xfrm>
            <a:off x="6949305" y="520274"/>
            <a:ext cx="5087885" cy="498744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1A0C944D-0C6A-F04F-8F49-B9376C99B763}"/>
              </a:ext>
            </a:extLst>
          </p:cNvPr>
          <p:cNvSpPr txBox="1"/>
          <p:nvPr/>
        </p:nvSpPr>
        <p:spPr>
          <a:xfrm>
            <a:off x="7396042" y="611701"/>
            <a:ext cx="18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Single Photon Lab</a:t>
            </a:r>
            <a:endParaRPr kumimoji="1" lang="zh-TW" altLang="en-US" dirty="0"/>
          </a:p>
        </p:txBody>
      </p:sp>
      <p:sp>
        <p:nvSpPr>
          <p:cNvPr id="77" name="橢圓 76">
            <a:extLst>
              <a:ext uri="{FF2B5EF4-FFF2-40B4-BE49-F238E27FC236}">
                <a16:creationId xmlns:a16="http://schemas.microsoft.com/office/drawing/2014/main" id="{C0794A40-D975-E84B-9B21-66585A59E3D3}"/>
              </a:ext>
            </a:extLst>
          </p:cNvPr>
          <p:cNvSpPr/>
          <p:nvPr/>
        </p:nvSpPr>
        <p:spPr>
          <a:xfrm>
            <a:off x="6415093" y="2213481"/>
            <a:ext cx="50400" cy="50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8" name="橢圓 77">
            <a:extLst>
              <a:ext uri="{FF2B5EF4-FFF2-40B4-BE49-F238E27FC236}">
                <a16:creationId xmlns:a16="http://schemas.microsoft.com/office/drawing/2014/main" id="{BB12DAA0-F109-7F4E-8F76-4051F3ABE16C}"/>
              </a:ext>
            </a:extLst>
          </p:cNvPr>
          <p:cNvSpPr/>
          <p:nvPr/>
        </p:nvSpPr>
        <p:spPr>
          <a:xfrm>
            <a:off x="6653218" y="2208717"/>
            <a:ext cx="50400" cy="50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632281E7-DF7C-4146-8E54-BA9F49287052}"/>
              </a:ext>
            </a:extLst>
          </p:cNvPr>
          <p:cNvSpPr/>
          <p:nvPr/>
        </p:nvSpPr>
        <p:spPr>
          <a:xfrm>
            <a:off x="6200777" y="2213481"/>
            <a:ext cx="50400" cy="50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4CD717EF-C962-2E46-8D01-F468180F826E}"/>
              </a:ext>
            </a:extLst>
          </p:cNvPr>
          <p:cNvSpPr/>
          <p:nvPr/>
        </p:nvSpPr>
        <p:spPr>
          <a:xfrm rot="20440644">
            <a:off x="5641817" y="943700"/>
            <a:ext cx="892390" cy="1093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Optical Switch</a:t>
            </a:r>
            <a:endParaRPr kumimoji="1" lang="zh-TW" altLang="en-US" dirty="0"/>
          </a:p>
        </p:txBody>
      </p:sp>
      <p:sp>
        <p:nvSpPr>
          <p:cNvPr id="85" name="手繪多邊形 84">
            <a:extLst>
              <a:ext uri="{FF2B5EF4-FFF2-40B4-BE49-F238E27FC236}">
                <a16:creationId xmlns:a16="http://schemas.microsoft.com/office/drawing/2014/main" id="{8D36FEFD-378D-B44A-B5F9-AFB4CDE236E9}"/>
              </a:ext>
            </a:extLst>
          </p:cNvPr>
          <p:cNvSpPr/>
          <p:nvPr/>
        </p:nvSpPr>
        <p:spPr>
          <a:xfrm>
            <a:off x="5921131" y="2043113"/>
            <a:ext cx="2608507" cy="4614862"/>
          </a:xfrm>
          <a:custGeom>
            <a:avLst/>
            <a:gdLst>
              <a:gd name="connsiteX0" fmla="*/ 2608507 w 2608507"/>
              <a:gd name="connsiteY0" fmla="*/ 4614862 h 4614862"/>
              <a:gd name="connsiteX1" fmla="*/ 65332 w 2608507"/>
              <a:gd name="connsiteY1" fmla="*/ 3614737 h 4614862"/>
              <a:gd name="connsiteX2" fmla="*/ 722557 w 2608507"/>
              <a:gd name="connsiteY2" fmla="*/ 1214437 h 4614862"/>
              <a:gd name="connsiteX3" fmla="*/ 379657 w 2608507"/>
              <a:gd name="connsiteY3" fmla="*/ 0 h 461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8507" h="4614862">
                <a:moveTo>
                  <a:pt x="2608507" y="4614862"/>
                </a:moveTo>
                <a:cubicBezTo>
                  <a:pt x="1494082" y="4398168"/>
                  <a:pt x="379657" y="4181474"/>
                  <a:pt x="65332" y="3614737"/>
                </a:cubicBezTo>
                <a:cubicBezTo>
                  <a:pt x="-248993" y="3048000"/>
                  <a:pt x="670169" y="1816893"/>
                  <a:pt x="722557" y="1214437"/>
                </a:cubicBezTo>
                <a:cubicBezTo>
                  <a:pt x="774944" y="611981"/>
                  <a:pt x="577300" y="305990"/>
                  <a:pt x="379657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86" name="直線接點 85">
            <a:extLst>
              <a:ext uri="{FF2B5EF4-FFF2-40B4-BE49-F238E27FC236}">
                <a16:creationId xmlns:a16="http://schemas.microsoft.com/office/drawing/2014/main" id="{7DF316AF-BD33-8D48-865B-0DD0DF5CFEB3}"/>
              </a:ext>
            </a:extLst>
          </p:cNvPr>
          <p:cNvCxnSpPr>
            <a:cxnSpLocks/>
          </p:cNvCxnSpPr>
          <p:nvPr/>
        </p:nvCxnSpPr>
        <p:spPr>
          <a:xfrm>
            <a:off x="8845632" y="1991021"/>
            <a:ext cx="0" cy="355016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id="{126C547D-4CA8-CA4D-899B-A4BD0786B4ED}"/>
              </a:ext>
            </a:extLst>
          </p:cNvPr>
          <p:cNvCxnSpPr/>
          <p:nvPr/>
        </p:nvCxnSpPr>
        <p:spPr>
          <a:xfrm>
            <a:off x="8712082" y="1915903"/>
            <a:ext cx="0" cy="355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DE4805C2-4B33-F141-AB95-F88C6583AA32}"/>
              </a:ext>
            </a:extLst>
          </p:cNvPr>
          <p:cNvSpPr txBox="1"/>
          <p:nvPr/>
        </p:nvSpPr>
        <p:spPr>
          <a:xfrm>
            <a:off x="8631837" y="6411121"/>
            <a:ext cx="171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Electronic Signal</a:t>
            </a:r>
            <a:endParaRPr kumimoji="1" lang="zh-TW" altLang="en-US" dirty="0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40D838D2-2137-1249-B30D-F6C7225C2A73}"/>
              </a:ext>
            </a:extLst>
          </p:cNvPr>
          <p:cNvSpPr/>
          <p:nvPr/>
        </p:nvSpPr>
        <p:spPr>
          <a:xfrm>
            <a:off x="10309318" y="3935538"/>
            <a:ext cx="2017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TW" dirty="0">
                <a:solidFill>
                  <a:schemeClr val="tx1"/>
                </a:solidFill>
              </a:rPr>
              <a:t>Function Generator</a:t>
            </a:r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115" name="橢圓 114">
            <a:extLst>
              <a:ext uri="{FF2B5EF4-FFF2-40B4-BE49-F238E27FC236}">
                <a16:creationId xmlns:a16="http://schemas.microsoft.com/office/drawing/2014/main" id="{62E0F51E-725C-CA40-B5BE-49EB419FF838}"/>
              </a:ext>
            </a:extLst>
          </p:cNvPr>
          <p:cNvSpPr/>
          <p:nvPr/>
        </p:nvSpPr>
        <p:spPr>
          <a:xfrm>
            <a:off x="7563560" y="3735973"/>
            <a:ext cx="185835" cy="2288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1270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0" name="橢圓 139">
            <a:extLst>
              <a:ext uri="{FF2B5EF4-FFF2-40B4-BE49-F238E27FC236}">
                <a16:creationId xmlns:a16="http://schemas.microsoft.com/office/drawing/2014/main" id="{8EC6BB8E-008E-994D-A02F-EBA548457F1C}"/>
              </a:ext>
            </a:extLst>
          </p:cNvPr>
          <p:cNvSpPr/>
          <p:nvPr/>
        </p:nvSpPr>
        <p:spPr>
          <a:xfrm>
            <a:off x="1160118" y="2101716"/>
            <a:ext cx="185835" cy="2288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1270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64" name="圓角矩形 163">
            <a:extLst>
              <a:ext uri="{FF2B5EF4-FFF2-40B4-BE49-F238E27FC236}">
                <a16:creationId xmlns:a16="http://schemas.microsoft.com/office/drawing/2014/main" id="{9F6421BA-FC8D-FF47-98DF-51D5F0CCE9B2}"/>
              </a:ext>
            </a:extLst>
          </p:cNvPr>
          <p:cNvSpPr/>
          <p:nvPr/>
        </p:nvSpPr>
        <p:spPr>
          <a:xfrm>
            <a:off x="3830963" y="3145138"/>
            <a:ext cx="1014415" cy="609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D449F980-6F5C-C248-8123-48420E60F3CC}"/>
              </a:ext>
            </a:extLst>
          </p:cNvPr>
          <p:cNvSpPr/>
          <p:nvPr/>
        </p:nvSpPr>
        <p:spPr>
          <a:xfrm>
            <a:off x="3593672" y="2741960"/>
            <a:ext cx="131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TW" dirty="0"/>
              <a:t>oscilloscope</a:t>
            </a:r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166" name="圓角矩形 165">
            <a:extLst>
              <a:ext uri="{FF2B5EF4-FFF2-40B4-BE49-F238E27FC236}">
                <a16:creationId xmlns:a16="http://schemas.microsoft.com/office/drawing/2014/main" id="{10A6CDD9-1842-5B41-B632-AB3F7FF55085}"/>
              </a:ext>
            </a:extLst>
          </p:cNvPr>
          <p:cNvSpPr/>
          <p:nvPr/>
        </p:nvSpPr>
        <p:spPr>
          <a:xfrm>
            <a:off x="3934384" y="3240037"/>
            <a:ext cx="785910" cy="4185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167" name="手繪多邊形 166">
            <a:extLst>
              <a:ext uri="{FF2B5EF4-FFF2-40B4-BE49-F238E27FC236}">
                <a16:creationId xmlns:a16="http://schemas.microsoft.com/office/drawing/2014/main" id="{5C7078C9-2BCF-3249-BC91-861C6D464124}"/>
              </a:ext>
            </a:extLst>
          </p:cNvPr>
          <p:cNvSpPr/>
          <p:nvPr/>
        </p:nvSpPr>
        <p:spPr>
          <a:xfrm>
            <a:off x="2714625" y="3360311"/>
            <a:ext cx="1143000" cy="559364"/>
          </a:xfrm>
          <a:custGeom>
            <a:avLst/>
            <a:gdLst>
              <a:gd name="connsiteX0" fmla="*/ 0 w 1143000"/>
              <a:gd name="connsiteY0" fmla="*/ 554464 h 559364"/>
              <a:gd name="connsiteX1" fmla="*/ 485775 w 1143000"/>
              <a:gd name="connsiteY1" fmla="*/ 483027 h 559364"/>
              <a:gd name="connsiteX2" fmla="*/ 314325 w 1143000"/>
              <a:gd name="connsiteY2" fmla="*/ 25827 h 559364"/>
              <a:gd name="connsiteX3" fmla="*/ 1143000 w 1143000"/>
              <a:gd name="connsiteY3" fmla="*/ 97264 h 5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559364">
                <a:moveTo>
                  <a:pt x="0" y="554464"/>
                </a:moveTo>
                <a:cubicBezTo>
                  <a:pt x="216694" y="562798"/>
                  <a:pt x="433388" y="571133"/>
                  <a:pt x="485775" y="483027"/>
                </a:cubicBezTo>
                <a:cubicBezTo>
                  <a:pt x="538162" y="394921"/>
                  <a:pt x="204788" y="90121"/>
                  <a:pt x="314325" y="25827"/>
                </a:cubicBezTo>
                <a:cubicBezTo>
                  <a:pt x="423862" y="-38467"/>
                  <a:pt x="783431" y="29398"/>
                  <a:pt x="1143000" y="972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69" name="直線箭頭接點 168">
            <a:extLst>
              <a:ext uri="{FF2B5EF4-FFF2-40B4-BE49-F238E27FC236}">
                <a16:creationId xmlns:a16="http://schemas.microsoft.com/office/drawing/2014/main" id="{B9C49A9D-A7A1-2F48-BA0F-6A67CC73F9D3}"/>
              </a:ext>
            </a:extLst>
          </p:cNvPr>
          <p:cNvCxnSpPr/>
          <p:nvPr/>
        </p:nvCxnSpPr>
        <p:spPr>
          <a:xfrm>
            <a:off x="4015381" y="3575490"/>
            <a:ext cx="6718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接點 170">
            <a:extLst>
              <a:ext uri="{FF2B5EF4-FFF2-40B4-BE49-F238E27FC236}">
                <a16:creationId xmlns:a16="http://schemas.microsoft.com/office/drawing/2014/main" id="{6BBCF866-5173-B94F-89AF-5CF729F0B772}"/>
              </a:ext>
            </a:extLst>
          </p:cNvPr>
          <p:cNvCxnSpPr/>
          <p:nvPr/>
        </p:nvCxnSpPr>
        <p:spPr>
          <a:xfrm>
            <a:off x="4248380" y="3360311"/>
            <a:ext cx="0" cy="21517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橢圓 87">
            <a:extLst>
              <a:ext uri="{FF2B5EF4-FFF2-40B4-BE49-F238E27FC236}">
                <a16:creationId xmlns:a16="http://schemas.microsoft.com/office/drawing/2014/main" id="{4456544C-4890-6E47-AD83-C88F8E1D6889}"/>
              </a:ext>
            </a:extLst>
          </p:cNvPr>
          <p:cNvSpPr/>
          <p:nvPr/>
        </p:nvSpPr>
        <p:spPr>
          <a:xfrm>
            <a:off x="3366420" y="2115977"/>
            <a:ext cx="1087724" cy="184274"/>
          </a:xfrm>
          <a:prstGeom prst="ellipse">
            <a:avLst/>
          </a:prstGeom>
          <a:solidFill>
            <a:schemeClr val="accent4">
              <a:lumMod val="75000"/>
              <a:alpha val="40000"/>
            </a:schemeClr>
          </a:solidFill>
          <a:ln>
            <a:noFill/>
          </a:ln>
          <a:effectLst>
            <a:glow rad="127000">
              <a:schemeClr val="accent4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95503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F4FC17-28F5-8341-A1AF-BAE2E767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0" y="-263525"/>
            <a:ext cx="10515600" cy="1325563"/>
          </a:xfrm>
        </p:spPr>
        <p:txBody>
          <a:bodyPr/>
          <a:lstStyle/>
          <a:p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6FCEFE4-7BBE-3F49-82C1-5D3DC2F9CA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0" y="76200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70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F4FC17-28F5-8341-A1AF-BAE2E767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0" y="-263525"/>
            <a:ext cx="10515600" cy="1325563"/>
          </a:xfrm>
        </p:spPr>
        <p:txBody>
          <a:bodyPr/>
          <a:lstStyle/>
          <a:p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6FDA7D5-B2B6-0341-9A76-526CE2224C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963" y="714375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10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F4FC17-28F5-8341-A1AF-BAE2E767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0" y="-263525"/>
            <a:ext cx="10515600" cy="1325563"/>
          </a:xfrm>
        </p:spPr>
        <p:txBody>
          <a:bodyPr/>
          <a:lstStyle/>
          <a:p>
            <a:endParaRPr kumimoji="1"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2C1C64E-D5E2-4948-9F71-018A1BF6FC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25" y="733425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0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F4FC17-28F5-8341-A1AF-BAE2E767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0" y="-263525"/>
            <a:ext cx="10515600" cy="1325563"/>
          </a:xfrm>
        </p:spPr>
        <p:txBody>
          <a:bodyPr/>
          <a:lstStyle/>
          <a:p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6B98908-16E3-DA49-8B8B-B84B1922D4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38" y="1062038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753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E616CED-EBE7-154D-BABC-72A7D06B6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18" y="1822965"/>
            <a:ext cx="12913370" cy="408622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AF4FC17-28F5-8341-A1AF-BAE2E767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0" y="-263525"/>
            <a:ext cx="10515600" cy="1325563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A80698E-8703-0E41-8D45-0D98F9295379}"/>
              </a:ext>
            </a:extLst>
          </p:cNvPr>
          <p:cNvSpPr txBox="1"/>
          <p:nvPr/>
        </p:nvSpPr>
        <p:spPr>
          <a:xfrm>
            <a:off x="2216984" y="2573020"/>
            <a:ext cx="2114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000" dirty="0">
                <a:solidFill>
                  <a:schemeClr val="bg2">
                    <a:lumMod val="50000"/>
                  </a:schemeClr>
                </a:solidFill>
              </a:rPr>
              <a:t>Input Single </a:t>
            </a:r>
          </a:p>
          <a:p>
            <a:r>
              <a:rPr kumimoji="1" lang="en-US" altLang="zh-TW" sz="3000" dirty="0">
                <a:solidFill>
                  <a:schemeClr val="bg2">
                    <a:lumMod val="50000"/>
                  </a:schemeClr>
                </a:solidFill>
              </a:rPr>
              <a:t>Photon</a:t>
            </a:r>
            <a:endParaRPr kumimoji="1" lang="zh-TW" altLang="en-US" sz="3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46F9D59-BF30-BD41-90C0-485B7BE51141}"/>
              </a:ext>
            </a:extLst>
          </p:cNvPr>
          <p:cNvSpPr txBox="1"/>
          <p:nvPr/>
        </p:nvSpPr>
        <p:spPr>
          <a:xfrm>
            <a:off x="238918" y="76090"/>
            <a:ext cx="3485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dirty="0"/>
              <a:t>Quantum Storage</a:t>
            </a:r>
            <a:endParaRPr kumimoji="1" lang="zh-TW" altLang="en-US" sz="3600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D850C67-4223-F948-8F05-366ADD731CF7}"/>
              </a:ext>
            </a:extLst>
          </p:cNvPr>
          <p:cNvGrpSpPr/>
          <p:nvPr/>
        </p:nvGrpSpPr>
        <p:grpSpPr>
          <a:xfrm>
            <a:off x="5042694" y="2180076"/>
            <a:ext cx="2505075" cy="2889347"/>
            <a:chOff x="5442994" y="2342883"/>
            <a:chExt cx="1671637" cy="211289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5D5635E-BBF6-424A-AE8A-967B637AACC0}"/>
                </a:ext>
              </a:extLst>
            </p:cNvPr>
            <p:cNvSpPr/>
            <p:nvPr/>
          </p:nvSpPr>
          <p:spPr>
            <a:xfrm>
              <a:off x="5442994" y="2535271"/>
              <a:ext cx="1671637" cy="1920506"/>
            </a:xfrm>
            <a:prstGeom prst="rect">
              <a:avLst/>
            </a:prstGeom>
            <a:pattFill prst="wdDnDiag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76C47C42-0928-304D-81DB-1FDB0FABE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1820" y="3281344"/>
              <a:ext cx="509514" cy="420638"/>
            </a:xfrm>
            <a:prstGeom prst="rect">
              <a:avLst/>
            </a:prstGeom>
            <a:effectLst>
              <a:softEdge rad="101600"/>
            </a:effectLst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EB470568-0FA8-5A40-995B-D26590727041}"/>
                </a:ext>
              </a:extLst>
            </p:cNvPr>
            <p:cNvSpPr txBox="1"/>
            <p:nvPr/>
          </p:nvSpPr>
          <p:spPr>
            <a:xfrm>
              <a:off x="5961820" y="2342883"/>
              <a:ext cx="895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Storage</a:t>
              </a:r>
              <a:endParaRPr kumimoji="1" lang="zh-TW" altLang="en-US" dirty="0"/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8E1A86-CE24-CB40-A13A-131256A70D7F}"/>
              </a:ext>
            </a:extLst>
          </p:cNvPr>
          <p:cNvSpPr txBox="1"/>
          <p:nvPr/>
        </p:nvSpPr>
        <p:spPr>
          <a:xfrm>
            <a:off x="7594933" y="3311684"/>
            <a:ext cx="3788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000" dirty="0"/>
              <a:t>Retrieval Single Photon</a:t>
            </a:r>
            <a:endParaRPr kumimoji="1" lang="zh-TW" altLang="en-US" sz="30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28EA008-A81C-E74C-91F6-D6D5EE8D5F0F}"/>
              </a:ext>
            </a:extLst>
          </p:cNvPr>
          <p:cNvSpPr/>
          <p:nvPr/>
        </p:nvSpPr>
        <p:spPr>
          <a:xfrm>
            <a:off x="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AutoNum type="arabicPeriod"/>
            </a:pPr>
            <a:r>
              <a:rPr lang="de-DE" altLang="zh-TW" sz="1200" dirty="0"/>
              <a:t>Graph </a:t>
            </a:r>
            <a:r>
              <a:rPr lang="de-DE" altLang="zh-TW" sz="1200" dirty="0" err="1"/>
              <a:t>Ref</a:t>
            </a:r>
            <a:r>
              <a:rPr lang="de-DE" altLang="zh-TW" sz="1200" dirty="0"/>
              <a:t> : </a:t>
            </a:r>
            <a:r>
              <a:rPr lang="de-DE" altLang="zh-TW" sz="1200" dirty="0">
                <a:hlinkClick r:id="rId4"/>
              </a:rPr>
              <a:t>https://www.conceptdraw.com/examples/diagram-of-a-stop-watch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004863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1E102D7-BDF8-D843-BAEF-F0829CD531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2" y="1115520"/>
            <a:ext cx="10366124" cy="551625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2BD24BC-813F-2745-A207-9BB6086B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" y="-249238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Shaping single photon waveform</a:t>
            </a:r>
            <a:endParaRPr kumimoji="1" lang="zh-TW" alt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C39A10B6-AD9A-F049-8040-48BEB0F7C4E6}"/>
              </a:ext>
            </a:extLst>
          </p:cNvPr>
          <p:cNvGrpSpPr/>
          <p:nvPr/>
        </p:nvGrpSpPr>
        <p:grpSpPr>
          <a:xfrm>
            <a:off x="7296813" y="1115520"/>
            <a:ext cx="4454656" cy="1539352"/>
            <a:chOff x="-381596" y="783193"/>
            <a:chExt cx="6688983" cy="2098121"/>
          </a:xfrm>
        </p:grpSpPr>
        <p:cxnSp>
          <p:nvCxnSpPr>
            <p:cNvPr id="5" name="直線箭頭接點 4">
              <a:extLst>
                <a:ext uri="{FF2B5EF4-FFF2-40B4-BE49-F238E27FC236}">
                  <a16:creationId xmlns:a16="http://schemas.microsoft.com/office/drawing/2014/main" id="{2D5246A4-F23E-3544-B0BE-B3539810A840}"/>
                </a:ext>
              </a:extLst>
            </p:cNvPr>
            <p:cNvCxnSpPr>
              <a:cxnSpLocks/>
            </p:cNvCxnSpPr>
            <p:nvPr/>
          </p:nvCxnSpPr>
          <p:spPr>
            <a:xfrm>
              <a:off x="138112" y="2728914"/>
              <a:ext cx="551973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0BC6944-45AB-E241-A4FB-3BEF6D50276F}"/>
                </a:ext>
              </a:extLst>
            </p:cNvPr>
            <p:cNvSpPr/>
            <p:nvPr/>
          </p:nvSpPr>
          <p:spPr>
            <a:xfrm>
              <a:off x="276253" y="2326245"/>
              <a:ext cx="1790702" cy="3714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/>
                <a:t>Store</a:t>
              </a:r>
              <a:endParaRPr kumimoji="1"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33D04FB-6726-F142-ADE6-C527D7382013}"/>
                </a:ext>
              </a:extLst>
            </p:cNvPr>
            <p:cNvSpPr/>
            <p:nvPr/>
          </p:nvSpPr>
          <p:spPr>
            <a:xfrm>
              <a:off x="3028950" y="1657350"/>
              <a:ext cx="2057400" cy="10715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/>
                <a:t>retrieval</a:t>
              </a:r>
              <a:endParaRPr kumimoji="1" lang="zh-TW" altLang="en-US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2515CC4D-91CC-C44E-9E84-4177B2E32149}"/>
                </a:ext>
              </a:extLst>
            </p:cNvPr>
            <p:cNvSpPr txBox="1"/>
            <p:nvPr/>
          </p:nvSpPr>
          <p:spPr>
            <a:xfrm>
              <a:off x="-381596" y="783193"/>
              <a:ext cx="1344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Control field</a:t>
              </a:r>
              <a:endParaRPr kumimoji="1" lang="zh-TW" altLang="en-US" dirty="0"/>
            </a:p>
          </p:txBody>
        </p:sp>
        <p:cxnSp>
          <p:nvCxnSpPr>
            <p:cNvPr id="11" name="直線箭頭接點 10">
              <a:extLst>
                <a:ext uri="{FF2B5EF4-FFF2-40B4-BE49-F238E27FC236}">
                  <a16:creationId xmlns:a16="http://schemas.microsoft.com/office/drawing/2014/main" id="{5ECDA0DC-3D68-5E42-8634-52ACB4C5EE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512" y="1260991"/>
              <a:ext cx="0" cy="16203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7BC095D1-9A23-4547-88EA-C06847A9615B}"/>
                </a:ext>
              </a:extLst>
            </p:cNvPr>
            <p:cNvSpPr txBox="1"/>
            <p:nvPr/>
          </p:nvSpPr>
          <p:spPr>
            <a:xfrm>
              <a:off x="5657850" y="2511982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Time</a:t>
              </a:r>
              <a:endParaRPr kumimoji="1" lang="zh-TW" altLang="en-US" dirty="0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1370C84F-57EE-884E-8D7F-C1A9A2EAF7B7}"/>
              </a:ext>
            </a:extLst>
          </p:cNvPr>
          <p:cNvSpPr/>
          <p:nvPr/>
        </p:nvSpPr>
        <p:spPr>
          <a:xfrm rot="3403208">
            <a:off x="7848591" y="4023852"/>
            <a:ext cx="2157760" cy="4256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C7F8BCA-737E-B744-90EE-873E248579AE}"/>
              </a:ext>
            </a:extLst>
          </p:cNvPr>
          <p:cNvSpPr txBox="1"/>
          <p:nvPr/>
        </p:nvSpPr>
        <p:spPr>
          <a:xfrm>
            <a:off x="7208862" y="5845624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Input Field</a:t>
            </a:r>
            <a:endParaRPr kumimoji="1"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08B5785-E70D-6B49-861E-72D1E325030C}"/>
              </a:ext>
            </a:extLst>
          </p:cNvPr>
          <p:cNvSpPr txBox="1"/>
          <p:nvPr/>
        </p:nvSpPr>
        <p:spPr>
          <a:xfrm>
            <a:off x="7605059" y="5509951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Without shaping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6A929691-C4F7-C84A-A138-DA5AF45D39A3}"/>
                  </a:ext>
                </a:extLst>
              </p:cNvPr>
              <p:cNvSpPr txBox="1"/>
              <p:nvPr/>
            </p:nvSpPr>
            <p:spPr>
              <a:xfrm>
                <a:off x="8275177" y="4927950"/>
                <a:ext cx="1304588" cy="635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5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zh-TW" sz="15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5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kumimoji="1" lang="en-US" altLang="zh-TW" sz="15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𝒓𝒆𝒂𝒅</m:t>
                              </m:r>
                            </m:sub>
                            <m:sup>
                              <m:r>
                                <a:rPr kumimoji="1" lang="en-US" altLang="zh-TW" sz="15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kumimoji="1" lang="en-US" altLang="zh-TW" sz="15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5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kumimoji="1" lang="en-US" altLang="zh-TW" sz="15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𝒘𝒓𝒊𝒕𝒆</m:t>
                              </m:r>
                            </m:sub>
                            <m:sup>
                              <m:r>
                                <a:rPr kumimoji="1" lang="en-US" altLang="zh-TW" sz="15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r>
                        <a:rPr kumimoji="1" lang="en-US" altLang="zh-TW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TW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TW" sz="15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kumimoji="1" lang="zh-TW" altLang="en-US" sz="15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6A929691-C4F7-C84A-A138-DA5AF45D3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177" y="4927950"/>
                <a:ext cx="1304588" cy="6355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9D4A830B-2BB8-B84E-BF56-45746953A2B9}"/>
                  </a:ext>
                </a:extLst>
              </p:cNvPr>
              <p:cNvSpPr txBox="1"/>
              <p:nvPr/>
            </p:nvSpPr>
            <p:spPr>
              <a:xfrm>
                <a:off x="8997606" y="4500664"/>
                <a:ext cx="1304588" cy="635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5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zh-TW" sz="15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kumimoji="1" lang="en-US" altLang="zh-TW" sz="1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𝒓𝒆𝒂𝒅</m:t>
                              </m:r>
                            </m:sub>
                            <m:sup>
                              <m:r>
                                <a:rPr kumimoji="1" lang="en-US" altLang="zh-TW" sz="15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kumimoji="1" lang="en-US" altLang="zh-TW" sz="15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kumimoji="1" lang="en-US" altLang="zh-TW" sz="1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𝒘𝒓𝒊𝒕𝒆</m:t>
                              </m:r>
                            </m:sub>
                            <m:sup>
                              <m:r>
                                <a:rPr kumimoji="1" lang="en-US" altLang="zh-TW" sz="15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r>
                        <a:rPr kumimoji="1" lang="en-US" altLang="zh-TW" sz="15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5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kumimoji="1" lang="en-US" altLang="zh-TW" sz="15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TW" sz="15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kumimoji="1" lang="zh-TW" altLang="en-US" sz="15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9D4A830B-2BB8-B84E-BF56-45746953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606" y="4500664"/>
                <a:ext cx="1304588" cy="6355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3A277EC-7A21-DE40-ACD5-D18A9441E1F2}"/>
                  </a:ext>
                </a:extLst>
              </p:cNvPr>
              <p:cNvSpPr txBox="1"/>
              <p:nvPr/>
            </p:nvSpPr>
            <p:spPr>
              <a:xfrm>
                <a:off x="9685968" y="4043216"/>
                <a:ext cx="1232453" cy="635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5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zh-TW" sz="15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5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kumimoji="1" lang="en-US" altLang="zh-TW" sz="15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𝒓𝒆𝒂𝒅</m:t>
                              </m:r>
                            </m:sub>
                            <m:sup>
                              <m:r>
                                <a:rPr kumimoji="1" lang="en-US" altLang="zh-TW" sz="15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kumimoji="1" lang="en-US" altLang="zh-TW" sz="15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5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kumimoji="1" lang="en-US" altLang="zh-TW" sz="15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𝒘𝒓𝒊𝒕𝒆</m:t>
                              </m:r>
                            </m:sub>
                            <m:sup>
                              <m:r>
                                <a:rPr kumimoji="1" lang="en-US" altLang="zh-TW" sz="15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r>
                        <a:rPr kumimoji="1" lang="en-US" altLang="zh-TW" sz="15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5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kumimoji="1" lang="zh-TW" altLang="en-US" sz="15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3A277EC-7A21-DE40-ACD5-D18A9441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968" y="4043216"/>
                <a:ext cx="1232453" cy="6355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8770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F4C496B-7E1D-E84B-9C57-33009A49BD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24" y="254552"/>
            <a:ext cx="6196703" cy="341745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5F3B21B-8264-B348-B02A-C831242B4F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631" y="728138"/>
            <a:ext cx="6772754" cy="287842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44C4128-33F9-5C47-9B09-AEC125B0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7A20E15-FA1F-F943-8EF8-7CC1DF75EAAA}"/>
                  </a:ext>
                </a:extLst>
              </p:cNvPr>
              <p:cNvSpPr txBox="1"/>
              <p:nvPr/>
            </p:nvSpPr>
            <p:spPr>
              <a:xfrm rot="16200000">
                <a:off x="-1363985" y="1564300"/>
                <a:ext cx="3564181" cy="5203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𝑠𝑖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TW" sz="2000" b="1" i="1" smtClean="0">
                              <a:latin typeface="Cambria Math" panose="02040503050406030204" pitchFamily="18" charset="0"/>
                            </a:rPr>
                            <m:t>𝒂𝒇𝒕𝒆𝒓</m:t>
                          </m:r>
                          <m:r>
                            <a:rPr kumimoji="1" lang="en-US" altLang="zh-TW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TW" sz="2000" b="1" i="1" smtClean="0">
                              <a:latin typeface="Cambria Math" panose="02040503050406030204" pitchFamily="18" charset="0"/>
                            </a:rPr>
                            <m:t>𝒔𝒕𝒐𝒓𝒂𝒈𝒆</m:t>
                          </m:r>
                          <m:r>
                            <a:rPr kumimoji="1" lang="en-US" altLang="zh-TW" sz="2000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𝑟𝑒𝑡𝑟𝑖𝑒𝑣𝑎𝑙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7A20E15-FA1F-F943-8EF8-7CC1DF75E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363985" y="1564300"/>
                <a:ext cx="3564181" cy="520335"/>
              </a:xfrm>
              <a:prstGeom prst="rect">
                <a:avLst/>
              </a:prstGeom>
              <a:blipFill>
                <a:blip r:embed="rId4"/>
                <a:stretch>
                  <a:fillRect r="-97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DC5DD1D-4CA2-624C-9AD8-716A7A2049B3}"/>
                  </a:ext>
                </a:extLst>
              </p:cNvPr>
              <p:cNvSpPr txBox="1"/>
              <p:nvPr/>
            </p:nvSpPr>
            <p:spPr>
              <a:xfrm>
                <a:off x="1232504" y="1140544"/>
                <a:ext cx="1421608" cy="471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TW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  <m:sup>
                        <m:d>
                          <m:dPr>
                            <m:ctrlPr>
                              <a:rPr kumimoji="1" lang="en-US" altLang="zh-TW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1"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Range</a:t>
                </a:r>
                <a:endParaRPr kumimoji="1" lang="zh-TW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DC5DD1D-4CA2-624C-9AD8-716A7A204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4" y="1140544"/>
                <a:ext cx="1421608" cy="471796"/>
              </a:xfrm>
              <a:prstGeom prst="rect">
                <a:avLst/>
              </a:prstGeom>
              <a:blipFill>
                <a:blip r:embed="rId5"/>
                <a:stretch>
                  <a:fillRect r="-2655"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46D53365-3287-C74F-926B-8E5BF831E13A}"/>
              </a:ext>
            </a:extLst>
          </p:cNvPr>
          <p:cNvSpPr txBox="1"/>
          <p:nvPr/>
        </p:nvSpPr>
        <p:spPr>
          <a:xfrm>
            <a:off x="4139569" y="2809367"/>
            <a:ext cx="17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7030A0"/>
                </a:solidFill>
              </a:rPr>
              <a:t>Classical Regime</a:t>
            </a:r>
            <a:endParaRPr kumimoji="1"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1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0D0290-FCC1-FC4E-B50D-07D80ADC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7279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Quantum Repeater</a:t>
            </a:r>
            <a:endParaRPr kumimoji="1" lang="zh-TW" altLang="en-US" dirty="0"/>
          </a:p>
        </p:txBody>
      </p:sp>
      <p:sp>
        <p:nvSpPr>
          <p:cNvPr id="18" name="手繪多邊形 17">
            <a:extLst>
              <a:ext uri="{FF2B5EF4-FFF2-40B4-BE49-F238E27FC236}">
                <a16:creationId xmlns:a16="http://schemas.microsoft.com/office/drawing/2014/main" id="{4615183A-B26E-E04F-AFA0-5DCC06D21283}"/>
              </a:ext>
            </a:extLst>
          </p:cNvPr>
          <p:cNvSpPr/>
          <p:nvPr/>
        </p:nvSpPr>
        <p:spPr>
          <a:xfrm>
            <a:off x="1286345" y="0"/>
            <a:ext cx="10101262" cy="1864576"/>
          </a:xfrm>
          <a:custGeom>
            <a:avLst/>
            <a:gdLst>
              <a:gd name="connsiteX0" fmla="*/ 4929188 w 4929188"/>
              <a:gd name="connsiteY0" fmla="*/ 671725 h 671725"/>
              <a:gd name="connsiteX1" fmla="*/ 2528888 w 4929188"/>
              <a:gd name="connsiteY1" fmla="*/ 212 h 671725"/>
              <a:gd name="connsiteX2" fmla="*/ 0 w 4929188"/>
              <a:gd name="connsiteY2" fmla="*/ 614575 h 6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9188" h="671725">
                <a:moveTo>
                  <a:pt x="4929188" y="671725"/>
                </a:moveTo>
                <a:cubicBezTo>
                  <a:pt x="4139803" y="340731"/>
                  <a:pt x="3350419" y="9737"/>
                  <a:pt x="2528888" y="212"/>
                </a:cubicBezTo>
                <a:cubicBezTo>
                  <a:pt x="1707357" y="-9313"/>
                  <a:pt x="853678" y="302631"/>
                  <a:pt x="0" y="614575"/>
                </a:cubicBezTo>
              </a:path>
            </a:pathLst>
          </a:custGeom>
          <a:noFill/>
          <a:ln w="25400">
            <a:solidFill>
              <a:srgbClr val="7030A0"/>
            </a:solidFill>
            <a:prstDash val="lgDash"/>
            <a:headEnd type="stealth" w="lg" len="lg"/>
            <a:tailEnd type="stealth" w="lg" len="lg"/>
          </a:ln>
          <a:effectLst>
            <a:glow rad="254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9BFE3E4-68A7-454C-88C0-5D4846BB7C56}"/>
              </a:ext>
            </a:extLst>
          </p:cNvPr>
          <p:cNvSpPr/>
          <p:nvPr/>
        </p:nvSpPr>
        <p:spPr>
          <a:xfrm>
            <a:off x="-88643" y="1941194"/>
            <a:ext cx="1459934" cy="7761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Sender</a:t>
            </a:r>
            <a:endParaRPr kumimoji="1" lang="zh-TW" altLang="en-US" dirty="0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D7F150FA-40EC-7147-A154-067A0EDD3AAB}"/>
              </a:ext>
            </a:extLst>
          </p:cNvPr>
          <p:cNvSpPr/>
          <p:nvPr/>
        </p:nvSpPr>
        <p:spPr>
          <a:xfrm>
            <a:off x="10938865" y="1956379"/>
            <a:ext cx="1459934" cy="7761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Receiver</a:t>
            </a:r>
            <a:endParaRPr kumimoji="1" lang="zh-TW" altLang="en-US" dirty="0"/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98E560BC-883B-8F41-A6F3-8A14CF1B131D}"/>
              </a:ext>
            </a:extLst>
          </p:cNvPr>
          <p:cNvSpPr/>
          <p:nvPr/>
        </p:nvSpPr>
        <p:spPr>
          <a:xfrm>
            <a:off x="3371321" y="2922963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37FD9CB-66BA-4147-BE36-FDB88AB1F2CF}"/>
              </a:ext>
            </a:extLst>
          </p:cNvPr>
          <p:cNvSpPr txBox="1"/>
          <p:nvPr/>
        </p:nvSpPr>
        <p:spPr>
          <a:xfrm>
            <a:off x="3413242" y="2680356"/>
            <a:ext cx="630230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44" name="圓角矩形 43">
            <a:extLst>
              <a:ext uri="{FF2B5EF4-FFF2-40B4-BE49-F238E27FC236}">
                <a16:creationId xmlns:a16="http://schemas.microsoft.com/office/drawing/2014/main" id="{9080FD15-CBE8-0442-B904-D00DFA92F61E}"/>
              </a:ext>
            </a:extLst>
          </p:cNvPr>
          <p:cNvSpPr/>
          <p:nvPr/>
        </p:nvSpPr>
        <p:spPr>
          <a:xfrm>
            <a:off x="2906839" y="3586571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sp>
        <p:nvSpPr>
          <p:cNvPr id="45" name="圓角矩形 44">
            <a:extLst>
              <a:ext uri="{FF2B5EF4-FFF2-40B4-BE49-F238E27FC236}">
                <a16:creationId xmlns:a16="http://schemas.microsoft.com/office/drawing/2014/main" id="{84467BD2-A134-0F47-B42F-4BBCE1B3A114}"/>
              </a:ext>
            </a:extLst>
          </p:cNvPr>
          <p:cNvSpPr/>
          <p:nvPr/>
        </p:nvSpPr>
        <p:spPr>
          <a:xfrm>
            <a:off x="3897012" y="3572656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8CB32A5D-8F22-0C42-B563-27974EA306C6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3184768" y="3077324"/>
            <a:ext cx="359942" cy="50924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D96C3F30-3950-614A-85BA-B1A8B6A23C0A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3897012" y="3077324"/>
            <a:ext cx="277928" cy="495332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8F6602AC-53DA-FE47-825A-578889218ACB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2178071" y="2301477"/>
            <a:ext cx="1006697" cy="128509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3365558B-E19D-0746-8CA0-2534939FC5D4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4174940" y="2244219"/>
            <a:ext cx="1074857" cy="132843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圓角矩形 38">
            <a:extLst>
              <a:ext uri="{FF2B5EF4-FFF2-40B4-BE49-F238E27FC236}">
                <a16:creationId xmlns:a16="http://schemas.microsoft.com/office/drawing/2014/main" id="{F6C487A2-05F1-C54A-8B71-404591C095A5}"/>
              </a:ext>
            </a:extLst>
          </p:cNvPr>
          <p:cNvSpPr/>
          <p:nvPr/>
        </p:nvSpPr>
        <p:spPr>
          <a:xfrm>
            <a:off x="6801458" y="2894924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  <a:tailEnd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01147DF-90C1-E443-B029-7C8F0B0341C4}"/>
              </a:ext>
            </a:extLst>
          </p:cNvPr>
          <p:cNvSpPr txBox="1"/>
          <p:nvPr/>
        </p:nvSpPr>
        <p:spPr>
          <a:xfrm>
            <a:off x="6822521" y="2667288"/>
            <a:ext cx="630230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41" name="圓角矩形 40">
            <a:extLst>
              <a:ext uri="{FF2B5EF4-FFF2-40B4-BE49-F238E27FC236}">
                <a16:creationId xmlns:a16="http://schemas.microsoft.com/office/drawing/2014/main" id="{5AE92EE5-B0DB-AB4B-B407-F0522275BF88}"/>
              </a:ext>
            </a:extLst>
          </p:cNvPr>
          <p:cNvSpPr/>
          <p:nvPr/>
        </p:nvSpPr>
        <p:spPr>
          <a:xfrm>
            <a:off x="6336976" y="3558532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sp>
        <p:nvSpPr>
          <p:cNvPr id="42" name="圓角矩形 41">
            <a:extLst>
              <a:ext uri="{FF2B5EF4-FFF2-40B4-BE49-F238E27FC236}">
                <a16:creationId xmlns:a16="http://schemas.microsoft.com/office/drawing/2014/main" id="{115C0B5F-5233-5D4A-82FC-D66C49925088}"/>
              </a:ext>
            </a:extLst>
          </p:cNvPr>
          <p:cNvSpPr/>
          <p:nvPr/>
        </p:nvSpPr>
        <p:spPr>
          <a:xfrm>
            <a:off x="7327149" y="3544617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CD57C95A-85B9-204B-833F-A93B56FC6BF2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6614905" y="3049285"/>
            <a:ext cx="359942" cy="50924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94E2DE73-1FC1-8442-8F6E-12DC2D7B8178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7327149" y="3049285"/>
            <a:ext cx="277928" cy="495332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49315A3C-DEB4-4441-AC76-93FEB32FEA96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5608208" y="2273438"/>
            <a:ext cx="1006697" cy="128509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B8697D55-5307-A140-9C3E-4FBE4E1D9AD1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7605077" y="2216180"/>
            <a:ext cx="1074857" cy="132843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圓角矩形 20">
            <a:extLst>
              <a:ext uri="{FF2B5EF4-FFF2-40B4-BE49-F238E27FC236}">
                <a16:creationId xmlns:a16="http://schemas.microsoft.com/office/drawing/2014/main" id="{83DD87BF-472F-724A-AADE-8D26D8D5431D}"/>
              </a:ext>
            </a:extLst>
          </p:cNvPr>
          <p:cNvSpPr/>
          <p:nvPr/>
        </p:nvSpPr>
        <p:spPr>
          <a:xfrm>
            <a:off x="5107128" y="2106384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65E165D-94C3-F642-A372-F41E4E4D7016}"/>
              </a:ext>
            </a:extLst>
          </p:cNvPr>
          <p:cNvSpPr txBox="1"/>
          <p:nvPr/>
        </p:nvSpPr>
        <p:spPr>
          <a:xfrm>
            <a:off x="5138535" y="1879358"/>
            <a:ext cx="635561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27" name="圓角矩形 26">
            <a:extLst>
              <a:ext uri="{FF2B5EF4-FFF2-40B4-BE49-F238E27FC236}">
                <a16:creationId xmlns:a16="http://schemas.microsoft.com/office/drawing/2014/main" id="{3352FDA6-DD79-F542-8321-FBFA72D55B9A}"/>
              </a:ext>
            </a:extLst>
          </p:cNvPr>
          <p:cNvSpPr/>
          <p:nvPr/>
        </p:nvSpPr>
        <p:spPr>
          <a:xfrm>
            <a:off x="8483073" y="2058576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6819C868-7E2A-7748-8B84-C1A95631B819}"/>
              </a:ext>
            </a:extLst>
          </p:cNvPr>
          <p:cNvSpPr txBox="1"/>
          <p:nvPr/>
        </p:nvSpPr>
        <p:spPr>
          <a:xfrm>
            <a:off x="8514480" y="1831550"/>
            <a:ext cx="635561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29" name="圓角矩形 28">
            <a:extLst>
              <a:ext uri="{FF2B5EF4-FFF2-40B4-BE49-F238E27FC236}">
                <a16:creationId xmlns:a16="http://schemas.microsoft.com/office/drawing/2014/main" id="{FE9003FC-D79F-6046-8F0C-EAADE5F2D9ED}"/>
              </a:ext>
            </a:extLst>
          </p:cNvPr>
          <p:cNvSpPr/>
          <p:nvPr/>
        </p:nvSpPr>
        <p:spPr>
          <a:xfrm>
            <a:off x="9407501" y="3544616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C07195D9-0782-4C47-A6CE-ED61E0D4C878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9011078" y="2212522"/>
            <a:ext cx="674351" cy="133209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781A2A35-87B8-5949-BA37-94EFBA544BEE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9685429" y="3076885"/>
            <a:ext cx="519001" cy="467731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左大括弧 11">
            <a:extLst>
              <a:ext uri="{FF2B5EF4-FFF2-40B4-BE49-F238E27FC236}">
                <a16:creationId xmlns:a16="http://schemas.microsoft.com/office/drawing/2014/main" id="{0FBBE903-822F-AC4A-BE5F-4252869B2585}"/>
              </a:ext>
            </a:extLst>
          </p:cNvPr>
          <p:cNvSpPr/>
          <p:nvPr/>
        </p:nvSpPr>
        <p:spPr>
          <a:xfrm rot="16200000">
            <a:off x="4496428" y="2269248"/>
            <a:ext cx="302843" cy="3934109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60F49A8-E33C-1348-81B9-282CA215FB2A}"/>
              </a:ext>
            </a:extLst>
          </p:cNvPr>
          <p:cNvSpPr txBox="1"/>
          <p:nvPr/>
        </p:nvSpPr>
        <p:spPr>
          <a:xfrm>
            <a:off x="3720508" y="4438433"/>
            <a:ext cx="1847704" cy="24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Quantum Repeater</a:t>
            </a:r>
            <a:endParaRPr kumimoji="1" lang="zh-TW" altLang="en-US" dirty="0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1B75A2E8-03AB-C547-958D-B155F1EE3AB6}"/>
              </a:ext>
            </a:extLst>
          </p:cNvPr>
          <p:cNvCxnSpPr/>
          <p:nvPr/>
        </p:nvCxnSpPr>
        <p:spPr>
          <a:xfrm>
            <a:off x="7223065" y="4159658"/>
            <a:ext cx="2794284" cy="0"/>
          </a:xfrm>
          <a:prstGeom prst="line">
            <a:avLst/>
          </a:prstGeom>
          <a:ln w="127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圓角矩形 45">
            <a:extLst>
              <a:ext uri="{FF2B5EF4-FFF2-40B4-BE49-F238E27FC236}">
                <a16:creationId xmlns:a16="http://schemas.microsoft.com/office/drawing/2014/main" id="{645190AC-6663-DD43-A20B-60567D069AF0}"/>
              </a:ext>
            </a:extLst>
          </p:cNvPr>
          <p:cNvSpPr/>
          <p:nvPr/>
        </p:nvSpPr>
        <p:spPr>
          <a:xfrm>
            <a:off x="641324" y="3531852"/>
            <a:ext cx="595800" cy="2360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C411D3B-C61D-7343-B1C5-37CCAA8A17C2}"/>
              </a:ext>
            </a:extLst>
          </p:cNvPr>
          <p:cNvCxnSpPr>
            <a:cxnSpLocks/>
            <a:stCxn id="46" idx="0"/>
            <a:endCxn id="6" idx="4"/>
          </p:cNvCxnSpPr>
          <p:nvPr/>
        </p:nvCxnSpPr>
        <p:spPr>
          <a:xfrm flipH="1" flipV="1">
            <a:off x="641324" y="2717313"/>
            <a:ext cx="297900" cy="814539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1A74453B-1952-8544-8C08-CD4A23C1C3DB}"/>
              </a:ext>
            </a:extLst>
          </p:cNvPr>
          <p:cNvCxnSpPr>
            <a:cxnSpLocks/>
            <a:stCxn id="53" idx="0"/>
            <a:endCxn id="26" idx="4"/>
          </p:cNvCxnSpPr>
          <p:nvPr/>
        </p:nvCxnSpPr>
        <p:spPr>
          <a:xfrm flipV="1">
            <a:off x="11236765" y="2732498"/>
            <a:ext cx="432067" cy="74442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圓角矩形 52">
            <a:extLst>
              <a:ext uri="{FF2B5EF4-FFF2-40B4-BE49-F238E27FC236}">
                <a16:creationId xmlns:a16="http://schemas.microsoft.com/office/drawing/2014/main" id="{C35D7B93-B29C-6443-BB7B-052849D34887}"/>
              </a:ext>
            </a:extLst>
          </p:cNvPr>
          <p:cNvSpPr/>
          <p:nvPr/>
        </p:nvSpPr>
        <p:spPr>
          <a:xfrm>
            <a:off x="10938865" y="3476925"/>
            <a:ext cx="595800" cy="2360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0B07D0DC-1F42-5640-85C2-0E059CEFF067}"/>
              </a:ext>
            </a:extLst>
          </p:cNvPr>
          <p:cNvCxnSpPr>
            <a:cxnSpLocks/>
          </p:cNvCxnSpPr>
          <p:nvPr/>
        </p:nvCxnSpPr>
        <p:spPr>
          <a:xfrm>
            <a:off x="814388" y="4222436"/>
            <a:ext cx="1363683" cy="0"/>
          </a:xfrm>
          <a:prstGeom prst="line">
            <a:avLst/>
          </a:prstGeom>
          <a:ln w="127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橢圓 2">
            <a:extLst>
              <a:ext uri="{FF2B5EF4-FFF2-40B4-BE49-F238E27FC236}">
                <a16:creationId xmlns:a16="http://schemas.microsoft.com/office/drawing/2014/main" id="{970F7320-7439-9B4C-9ACA-E4E857464703}"/>
              </a:ext>
            </a:extLst>
          </p:cNvPr>
          <p:cNvSpPr/>
          <p:nvPr/>
        </p:nvSpPr>
        <p:spPr>
          <a:xfrm>
            <a:off x="4829175" y="1657350"/>
            <a:ext cx="1243013" cy="107514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B15657AD-8F60-C54E-BD37-6917E117665C}"/>
              </a:ext>
            </a:extLst>
          </p:cNvPr>
          <p:cNvSpPr/>
          <p:nvPr/>
        </p:nvSpPr>
        <p:spPr>
          <a:xfrm>
            <a:off x="8195637" y="1635757"/>
            <a:ext cx="1243013" cy="107514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39DE95B4-7CBC-CB4A-96E7-282CC25DC8A3}"/>
              </a:ext>
            </a:extLst>
          </p:cNvPr>
          <p:cNvCxnSpPr>
            <a:cxnSpLocks/>
          </p:cNvCxnSpPr>
          <p:nvPr/>
        </p:nvCxnSpPr>
        <p:spPr>
          <a:xfrm>
            <a:off x="1066800" y="3076885"/>
            <a:ext cx="1363683" cy="0"/>
          </a:xfrm>
          <a:prstGeom prst="line">
            <a:avLst/>
          </a:prstGeom>
          <a:ln w="635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A596F28A-2536-514E-A7BB-A913CE6083F6}"/>
              </a:ext>
            </a:extLst>
          </p:cNvPr>
          <p:cNvCxnSpPr>
            <a:cxnSpLocks/>
          </p:cNvCxnSpPr>
          <p:nvPr/>
        </p:nvCxnSpPr>
        <p:spPr>
          <a:xfrm>
            <a:off x="10244138" y="2930829"/>
            <a:ext cx="798289" cy="0"/>
          </a:xfrm>
          <a:prstGeom prst="line">
            <a:avLst/>
          </a:prstGeom>
          <a:ln w="635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1517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F4C496B-7E1D-E84B-9C57-33009A49BD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24" y="254552"/>
            <a:ext cx="6196703" cy="341745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5F3B21B-8264-B348-B02A-C831242B4F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631" y="728138"/>
            <a:ext cx="6772754" cy="287842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44C4128-33F9-5C47-9B09-AEC125B0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E49C29F-81F6-554D-84B4-440A22CA3A7B}"/>
                  </a:ext>
                </a:extLst>
              </p:cNvPr>
              <p:cNvSpPr txBox="1"/>
              <p:nvPr/>
            </p:nvSpPr>
            <p:spPr>
              <a:xfrm>
                <a:off x="0" y="5139597"/>
                <a:ext cx="6268445" cy="1257332"/>
              </a:xfrm>
              <a:prstGeom prst="rect">
                <a:avLst/>
              </a:prstGeom>
              <a:noFill/>
              <a:ln w="25400"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TW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kumimoji="1" lang="en-US" altLang="zh-TW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3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3000" b="0" i="1" smtClean="0">
                                          <a:latin typeface="Cambria Math" panose="02040503050406030204" pitchFamily="18" charset="0"/>
                                        </a:rPr>
                                        <m:t>𝑟𝑒𝑡𝑟𝑖𝑒𝑣𝑎𝑙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kumimoji="1" lang="en-US" altLang="zh-TW" sz="3000" b="1" i="1" smtClean="0">
                                  <a:latin typeface="Cambria Math" panose="02040503050406030204" pitchFamily="18" charset="0"/>
                                </a:rPr>
                                <m:t>𝑨𝒇𝒕𝒆𝒓</m:t>
                              </m:r>
                              <m:r>
                                <a:rPr kumimoji="1" lang="en-US" altLang="zh-TW" sz="3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TW" sz="3000" b="1" i="1" smtClean="0">
                                  <a:latin typeface="Cambria Math" panose="02040503050406030204" pitchFamily="18" charset="0"/>
                                </a:rPr>
                                <m:t>𝑺𝒕𝒐𝒓𝒂𝒈𝒆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TW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kumimoji="1" lang="en-US" altLang="zh-TW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3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3000" b="0" i="1" smtClean="0">
                                          <a:latin typeface="Cambria Math" panose="02040503050406030204" pitchFamily="18" charset="0"/>
                                        </a:rPr>
                                        <m:t>𝑖𝑛𝑝𝑢𝑡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kumimoji="1" lang="en-US" altLang="zh-TW" sz="3000" b="1" i="1" smtClean="0">
                                  <a:latin typeface="Cambria Math" panose="02040503050406030204" pitchFamily="18" charset="0"/>
                                </a:rPr>
                                <m:t>𝒊𝒏𝒑𝒖𝒕</m:t>
                              </m:r>
                            </m:sub>
                          </m:sSub>
                        </m:den>
                      </m:f>
                      <m:r>
                        <a:rPr kumimoji="1" lang="en-US" altLang="zh-TW" sz="3000" b="0" i="1" smtClean="0">
                          <a:latin typeface="Cambria Math" panose="02040503050406030204" pitchFamily="18" charset="0"/>
                        </a:rPr>
                        <m:t>≈1</m:t>
                      </m:r>
                    </m:oMath>
                  </m:oMathPara>
                </a14:m>
                <a:endParaRPr kumimoji="1" lang="zh-TW" altLang="en-US" sz="3000" dirty="0"/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E49C29F-81F6-554D-84B4-440A22CA3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9597"/>
                <a:ext cx="6268445" cy="1257332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  <a:ln w="25400"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3805FB27-1B36-7342-B3C6-B61244D7A68A}"/>
              </a:ext>
            </a:extLst>
          </p:cNvPr>
          <p:cNvSpPr txBox="1"/>
          <p:nvPr/>
        </p:nvSpPr>
        <p:spPr>
          <a:xfrm>
            <a:off x="130175" y="4136109"/>
            <a:ext cx="3844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Free from N-type photon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SE remains constant, g2 keeps rising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16E8B86-F17C-AF43-9B2E-63033CA496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824" y="4267200"/>
            <a:ext cx="4102100" cy="25908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81BF8E5-34E3-D94F-96D4-730FC11EB2C4}"/>
              </a:ext>
            </a:extLst>
          </p:cNvPr>
          <p:cNvSpPr/>
          <p:nvPr/>
        </p:nvSpPr>
        <p:spPr>
          <a:xfrm>
            <a:off x="4198874" y="644889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AutoNum type="arabicPeriod"/>
            </a:pPr>
            <a:r>
              <a:rPr lang="de-DE" altLang="zh-TW" sz="1200" dirty="0"/>
              <a:t>Pin-</a:t>
            </a:r>
            <a:r>
              <a:rPr lang="de-DE" altLang="zh-TW" sz="1200" dirty="0" err="1"/>
              <a:t>Ju</a:t>
            </a:r>
            <a:r>
              <a:rPr lang="de-DE" altLang="zh-TW" sz="1200" dirty="0"/>
              <a:t> </a:t>
            </a:r>
            <a:r>
              <a:rPr lang="de-DE" altLang="zh-TW" sz="1200" dirty="0" err="1"/>
              <a:t>Tsai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Ya-Fen</a:t>
            </a:r>
            <a:r>
              <a:rPr lang="de-DE" altLang="zh-TW" sz="1200" dirty="0"/>
              <a:t> </a:t>
            </a:r>
            <a:r>
              <a:rPr lang="de-DE" altLang="zh-TW" sz="1200" dirty="0" err="1"/>
              <a:t>Hsiao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Ying-Cheng Chen, Phys. </a:t>
            </a:r>
            <a:r>
              <a:rPr lang="de-DE" altLang="zh-TW" sz="1200" dirty="0" err="1"/>
              <a:t>Rev</a:t>
            </a:r>
            <a:r>
              <a:rPr lang="de-DE" altLang="zh-TW" sz="1200" dirty="0"/>
              <a:t>. Research </a:t>
            </a:r>
            <a:r>
              <a:rPr lang="de-DE" altLang="zh-TW" sz="1200" b="1" dirty="0"/>
              <a:t>2</a:t>
            </a:r>
            <a:r>
              <a:rPr lang="de-DE" altLang="zh-TW" sz="1200" dirty="0"/>
              <a:t>, 033155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FBB6D8C-6D91-EF40-8761-8CF3CE93AF97}"/>
              </a:ext>
            </a:extLst>
          </p:cNvPr>
          <p:cNvSpPr txBox="1"/>
          <p:nvPr/>
        </p:nvSpPr>
        <p:spPr>
          <a:xfrm>
            <a:off x="11003066" y="5882966"/>
            <a:ext cx="84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Ref. [1]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3581EF1-A0A7-F344-A68D-761BDDD1F868}"/>
                  </a:ext>
                </a:extLst>
              </p:cNvPr>
              <p:cNvSpPr txBox="1"/>
              <p:nvPr/>
            </p:nvSpPr>
            <p:spPr>
              <a:xfrm>
                <a:off x="8660740" y="3824082"/>
                <a:ext cx="3268268" cy="670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𝑟𝑒𝑡𝑟𝑖𝑒𝑣𝑎𝑙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kumimoji="1" lang="en-US" altLang="zh-TW" sz="1600" b="1" i="1">
                                  <a:latin typeface="Cambria Math" panose="02040503050406030204" pitchFamily="18" charset="0"/>
                                </a:rPr>
                                <m:t>𝑨𝒇𝒕𝒆𝒓</m:t>
                              </m:r>
                              <m:r>
                                <a:rPr kumimoji="1" lang="en-US" altLang="zh-TW" sz="16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TW" sz="1600" b="1" i="1">
                                  <a:latin typeface="Cambria Math" panose="02040503050406030204" pitchFamily="18" charset="0"/>
                                </a:rPr>
                                <m:t>𝑺𝒕𝒐𝒓𝒂𝒈𝒆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kumimoji="1"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kumimoji="1"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𝑖𝑛𝑝𝑢𝑡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kumimoji="1" lang="en-US" altLang="zh-TW" sz="1600" b="1" i="1">
                                  <a:latin typeface="Cambria Math" panose="02040503050406030204" pitchFamily="18" charset="0"/>
                                </a:rPr>
                                <m:t>𝒊𝒏𝒑𝒖𝒕</m:t>
                              </m:r>
                            </m:sub>
                          </m:sSub>
                        </m:den>
                      </m:f>
                      <m:r>
                        <a:rPr kumimoji="1" lang="en-US" altLang="zh-TW" sz="1500" b="0" i="1" smtClean="0">
                          <a:latin typeface="Cambria Math" panose="02040503050406030204" pitchFamily="18" charset="0"/>
                        </a:rPr>
                        <m:t>≈0.17</m:t>
                      </m:r>
                    </m:oMath>
                  </m:oMathPara>
                </a14:m>
                <a:endParaRPr kumimoji="1" lang="zh-TW" altLang="en-US" sz="1500" dirty="0"/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3581EF1-A0A7-F344-A68D-761BDDD1F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740" y="3824082"/>
                <a:ext cx="3268268" cy="670440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7A20E15-FA1F-F943-8EF8-7CC1DF75EAAA}"/>
                  </a:ext>
                </a:extLst>
              </p:cNvPr>
              <p:cNvSpPr txBox="1"/>
              <p:nvPr/>
            </p:nvSpPr>
            <p:spPr>
              <a:xfrm rot="16200000">
                <a:off x="-1363985" y="1564300"/>
                <a:ext cx="3564181" cy="5203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𝑠𝑖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TW" sz="2000" b="1" i="1" smtClean="0">
                              <a:latin typeface="Cambria Math" panose="02040503050406030204" pitchFamily="18" charset="0"/>
                            </a:rPr>
                            <m:t>𝒂𝒇𝒕𝒆𝒓</m:t>
                          </m:r>
                          <m:r>
                            <a:rPr kumimoji="1" lang="en-US" altLang="zh-TW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TW" sz="2000" b="1" i="1" smtClean="0">
                              <a:latin typeface="Cambria Math" panose="02040503050406030204" pitchFamily="18" charset="0"/>
                            </a:rPr>
                            <m:t>𝒔𝒕𝒐𝒓𝒂𝒈𝒆</m:t>
                          </m:r>
                          <m:r>
                            <a:rPr kumimoji="1" lang="en-US" altLang="zh-TW" sz="2000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𝑟𝑒𝑡𝑟𝑖𝑒𝑣𝑎𝑙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7A20E15-FA1F-F943-8EF8-7CC1DF75E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363985" y="1564300"/>
                <a:ext cx="3564181" cy="520335"/>
              </a:xfrm>
              <a:prstGeom prst="rect">
                <a:avLst/>
              </a:prstGeom>
              <a:blipFill>
                <a:blip r:embed="rId7"/>
                <a:stretch>
                  <a:fillRect r="-97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DC5DD1D-4CA2-624C-9AD8-716A7A2049B3}"/>
                  </a:ext>
                </a:extLst>
              </p:cNvPr>
              <p:cNvSpPr txBox="1"/>
              <p:nvPr/>
            </p:nvSpPr>
            <p:spPr>
              <a:xfrm>
                <a:off x="1232504" y="1140544"/>
                <a:ext cx="1421608" cy="471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TW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  <m:sup>
                        <m:d>
                          <m:dPr>
                            <m:ctrlPr>
                              <a:rPr kumimoji="1" lang="en-US" altLang="zh-TW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1"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Range</a:t>
                </a:r>
                <a:endParaRPr kumimoji="1" lang="zh-TW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DC5DD1D-4CA2-624C-9AD8-716A7A204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4" y="1140544"/>
                <a:ext cx="1421608" cy="471796"/>
              </a:xfrm>
              <a:prstGeom prst="rect">
                <a:avLst/>
              </a:prstGeom>
              <a:blipFill>
                <a:blip r:embed="rId8"/>
                <a:stretch>
                  <a:fillRect r="-2655"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46D53365-3287-C74F-926B-8E5BF831E13A}"/>
              </a:ext>
            </a:extLst>
          </p:cNvPr>
          <p:cNvSpPr txBox="1"/>
          <p:nvPr/>
        </p:nvSpPr>
        <p:spPr>
          <a:xfrm>
            <a:off x="4139569" y="2809367"/>
            <a:ext cx="17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7030A0"/>
                </a:solidFill>
              </a:rPr>
              <a:t>Classical Regime</a:t>
            </a:r>
            <a:endParaRPr kumimoji="1"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805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9B586A-A8D2-3745-9B49-F452118E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4950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Longer times storage</a:t>
            </a:r>
            <a:endParaRPr kumimoji="1"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E34AF003-3AD8-C34E-93CC-6F7CCC126F6A}"/>
              </a:ext>
            </a:extLst>
          </p:cNvPr>
          <p:cNvSpPr/>
          <p:nvPr/>
        </p:nvSpPr>
        <p:spPr>
          <a:xfrm>
            <a:off x="2057399" y="1585916"/>
            <a:ext cx="1757362" cy="4857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cxnSp>
        <p:nvCxnSpPr>
          <p:cNvPr id="6" name="直線箭頭接點 5">
            <a:extLst>
              <a:ext uri="{FF2B5EF4-FFF2-40B4-BE49-F238E27FC236}">
                <a16:creationId xmlns:a16="http://schemas.microsoft.com/office/drawing/2014/main" id="{E485AB49-C4B1-F842-A87C-302E261DB866}"/>
              </a:ext>
            </a:extLst>
          </p:cNvPr>
          <p:cNvCxnSpPr/>
          <p:nvPr/>
        </p:nvCxnSpPr>
        <p:spPr>
          <a:xfrm>
            <a:off x="700086" y="1828803"/>
            <a:ext cx="1357313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0B4C5B3-DEA0-B34C-96FD-665052279C5D}"/>
              </a:ext>
            </a:extLst>
          </p:cNvPr>
          <p:cNvCxnSpPr/>
          <p:nvPr/>
        </p:nvCxnSpPr>
        <p:spPr>
          <a:xfrm>
            <a:off x="1057274" y="1476379"/>
            <a:ext cx="0" cy="352424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94D84E8A-70DD-D242-B09B-A961242DD2F2}"/>
              </a:ext>
            </a:extLst>
          </p:cNvPr>
          <p:cNvSpPr/>
          <p:nvPr/>
        </p:nvSpPr>
        <p:spPr>
          <a:xfrm>
            <a:off x="2057399" y="3124203"/>
            <a:ext cx="1757362" cy="4857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DE0A061F-D30D-2B44-8FA8-2D799C871436}"/>
              </a:ext>
            </a:extLst>
          </p:cNvPr>
          <p:cNvSpPr/>
          <p:nvPr/>
        </p:nvSpPr>
        <p:spPr>
          <a:xfrm>
            <a:off x="2057399" y="4745832"/>
            <a:ext cx="1757362" cy="4857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13576F3C-909F-464C-9A70-F3A7B00DFDC5}"/>
              </a:ext>
            </a:extLst>
          </p:cNvPr>
          <p:cNvCxnSpPr/>
          <p:nvPr/>
        </p:nvCxnSpPr>
        <p:spPr>
          <a:xfrm>
            <a:off x="3814761" y="4988719"/>
            <a:ext cx="1357313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9BFC0514-197F-8845-93C9-8B7C357FA2FC}"/>
              </a:ext>
            </a:extLst>
          </p:cNvPr>
          <p:cNvCxnSpPr/>
          <p:nvPr/>
        </p:nvCxnSpPr>
        <p:spPr>
          <a:xfrm>
            <a:off x="4243387" y="4636295"/>
            <a:ext cx="0" cy="352424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334E73A9-4D59-6947-B2EE-72114141F244}"/>
              </a:ext>
            </a:extLst>
          </p:cNvPr>
          <p:cNvSpPr/>
          <p:nvPr/>
        </p:nvSpPr>
        <p:spPr>
          <a:xfrm>
            <a:off x="2386010" y="3307558"/>
            <a:ext cx="1014413" cy="135733"/>
          </a:xfrm>
          <a:prstGeom prst="ellipse">
            <a:avLst/>
          </a:prstGeom>
          <a:solidFill>
            <a:schemeClr val="accent4">
              <a:lumMod val="75000"/>
              <a:alpha val="43000"/>
            </a:schemeClr>
          </a:solidFill>
          <a:ln>
            <a:noFill/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1C6F0E4-6931-CE43-BB7C-189EAB98451D}"/>
              </a:ext>
            </a:extLst>
          </p:cNvPr>
          <p:cNvSpPr/>
          <p:nvPr/>
        </p:nvSpPr>
        <p:spPr>
          <a:xfrm>
            <a:off x="685798" y="813597"/>
            <a:ext cx="4714875" cy="1714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6AD42A2-E96C-6E4B-9840-F09BF7074380}"/>
              </a:ext>
            </a:extLst>
          </p:cNvPr>
          <p:cNvSpPr/>
          <p:nvPr/>
        </p:nvSpPr>
        <p:spPr>
          <a:xfrm>
            <a:off x="685798" y="4238629"/>
            <a:ext cx="4714875" cy="1714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43FAB19-F879-9E48-A69C-D9643560E7B3}"/>
              </a:ext>
            </a:extLst>
          </p:cNvPr>
          <p:cNvSpPr/>
          <p:nvPr/>
        </p:nvSpPr>
        <p:spPr>
          <a:xfrm>
            <a:off x="692942" y="2530479"/>
            <a:ext cx="4714875" cy="1714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42" name="直線箭頭接點 41">
            <a:extLst>
              <a:ext uri="{FF2B5EF4-FFF2-40B4-BE49-F238E27FC236}">
                <a16:creationId xmlns:a16="http://schemas.microsoft.com/office/drawing/2014/main" id="{778D4CD7-8C43-A64F-9AED-C3166BC6C113}"/>
              </a:ext>
            </a:extLst>
          </p:cNvPr>
          <p:cNvCxnSpPr/>
          <p:nvPr/>
        </p:nvCxnSpPr>
        <p:spPr>
          <a:xfrm>
            <a:off x="957258" y="1369371"/>
            <a:ext cx="2160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B6575E1-B08B-1243-9A97-CA6E936984DF}"/>
                  </a:ext>
                </a:extLst>
              </p:cNvPr>
              <p:cNvSpPr txBox="1"/>
              <p:nvPr/>
            </p:nvSpPr>
            <p:spPr>
              <a:xfrm>
                <a:off x="995335" y="1037755"/>
                <a:ext cx="163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B6575E1-B08B-1243-9A97-CA6E93698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35" y="1037755"/>
                <a:ext cx="163635" cy="276999"/>
              </a:xfrm>
              <a:prstGeom prst="rect">
                <a:avLst/>
              </a:prstGeom>
              <a:blipFill>
                <a:blip r:embed="rId3"/>
                <a:stretch>
                  <a:fillRect l="-7143" r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DF22D4E3-7067-F94C-A9EE-6996A79A72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635" y="2614716"/>
            <a:ext cx="659166" cy="62254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FF290D49-8D7C-7041-9720-6914FE6521DE}"/>
              </a:ext>
            </a:extLst>
          </p:cNvPr>
          <p:cNvSpPr/>
          <p:nvPr/>
        </p:nvSpPr>
        <p:spPr>
          <a:xfrm>
            <a:off x="6316493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AutoNum type="arabicPeriod"/>
            </a:pPr>
            <a:r>
              <a:rPr lang="de-DE" altLang="zh-TW" sz="1200" dirty="0"/>
              <a:t>Graph </a:t>
            </a:r>
            <a:r>
              <a:rPr lang="de-DE" altLang="zh-TW" sz="1200" dirty="0" err="1"/>
              <a:t>Ref</a:t>
            </a:r>
            <a:r>
              <a:rPr lang="de-DE" altLang="zh-TW" sz="1200" dirty="0"/>
              <a:t> : </a:t>
            </a:r>
            <a:r>
              <a:rPr lang="de-DE" altLang="zh-TW" sz="1200" dirty="0">
                <a:hlinkClick r:id="rId5"/>
              </a:rPr>
              <a:t>https://www.conceptdraw.com/examples/diagram-of-a-stop-watch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918296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53A718-15FA-A745-808C-60AF11E4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0662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Longer times storage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FAA6DCF-01D3-0344-A606-EDC3E4DDB9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192" y="806449"/>
            <a:ext cx="12512097" cy="50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034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50DD9B-11FD-3944-976B-812E98C0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9D81B27-FC46-1943-B93E-377E384D91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9212"/>
            <a:ext cx="7162800" cy="34798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6C34EF0-C654-FE4C-B2D0-DA1B537932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813" y="3009316"/>
            <a:ext cx="7043585" cy="38486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DA70F91-634D-7547-8B7D-BDEFC164C88B}"/>
                  </a:ext>
                </a:extLst>
              </p:cNvPr>
              <p:cNvSpPr txBox="1"/>
              <p:nvPr/>
            </p:nvSpPr>
            <p:spPr>
              <a:xfrm>
                <a:off x="4038898" y="350043"/>
                <a:ext cx="2057102" cy="787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=18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DA70F91-634D-7547-8B7D-BDEFC164C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898" y="350043"/>
                <a:ext cx="2057102" cy="787588"/>
              </a:xfrm>
              <a:prstGeom prst="rect">
                <a:avLst/>
              </a:prstGeom>
              <a:blipFill>
                <a:blip r:embed="rId4"/>
                <a:stretch>
                  <a:fillRect l="-1840" r="-1227" b="-95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2631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9B586A-A8D2-3745-9B49-F452118E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4950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Longer times storage</a:t>
            </a:r>
            <a:endParaRPr kumimoji="1"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E34AF003-3AD8-C34E-93CC-6F7CCC126F6A}"/>
              </a:ext>
            </a:extLst>
          </p:cNvPr>
          <p:cNvSpPr/>
          <p:nvPr/>
        </p:nvSpPr>
        <p:spPr>
          <a:xfrm>
            <a:off x="2057399" y="1585916"/>
            <a:ext cx="1757362" cy="4857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cxnSp>
        <p:nvCxnSpPr>
          <p:cNvPr id="6" name="直線箭頭接點 5">
            <a:extLst>
              <a:ext uri="{FF2B5EF4-FFF2-40B4-BE49-F238E27FC236}">
                <a16:creationId xmlns:a16="http://schemas.microsoft.com/office/drawing/2014/main" id="{E485AB49-C4B1-F842-A87C-302E261DB866}"/>
              </a:ext>
            </a:extLst>
          </p:cNvPr>
          <p:cNvCxnSpPr/>
          <p:nvPr/>
        </p:nvCxnSpPr>
        <p:spPr>
          <a:xfrm>
            <a:off x="700086" y="1828803"/>
            <a:ext cx="1357313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0B4C5B3-DEA0-B34C-96FD-665052279C5D}"/>
              </a:ext>
            </a:extLst>
          </p:cNvPr>
          <p:cNvCxnSpPr/>
          <p:nvPr/>
        </p:nvCxnSpPr>
        <p:spPr>
          <a:xfrm>
            <a:off x="1057274" y="1476379"/>
            <a:ext cx="0" cy="352424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94D84E8A-70DD-D242-B09B-A961242DD2F2}"/>
              </a:ext>
            </a:extLst>
          </p:cNvPr>
          <p:cNvSpPr/>
          <p:nvPr/>
        </p:nvSpPr>
        <p:spPr>
          <a:xfrm>
            <a:off x="2057399" y="3124203"/>
            <a:ext cx="1757362" cy="4857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DE0A061F-D30D-2B44-8FA8-2D799C871436}"/>
              </a:ext>
            </a:extLst>
          </p:cNvPr>
          <p:cNvSpPr/>
          <p:nvPr/>
        </p:nvSpPr>
        <p:spPr>
          <a:xfrm>
            <a:off x="2057399" y="4745832"/>
            <a:ext cx="1757362" cy="4857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13576F3C-909F-464C-9A70-F3A7B00DFDC5}"/>
              </a:ext>
            </a:extLst>
          </p:cNvPr>
          <p:cNvCxnSpPr/>
          <p:nvPr/>
        </p:nvCxnSpPr>
        <p:spPr>
          <a:xfrm>
            <a:off x="3814761" y="4988719"/>
            <a:ext cx="1357313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9BFC0514-197F-8845-93C9-8B7C357FA2FC}"/>
              </a:ext>
            </a:extLst>
          </p:cNvPr>
          <p:cNvCxnSpPr/>
          <p:nvPr/>
        </p:nvCxnSpPr>
        <p:spPr>
          <a:xfrm>
            <a:off x="4243387" y="4636295"/>
            <a:ext cx="0" cy="352424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334E73A9-4D59-6947-B2EE-72114141F244}"/>
              </a:ext>
            </a:extLst>
          </p:cNvPr>
          <p:cNvSpPr/>
          <p:nvPr/>
        </p:nvSpPr>
        <p:spPr>
          <a:xfrm>
            <a:off x="2386010" y="3307558"/>
            <a:ext cx="1014413" cy="135733"/>
          </a:xfrm>
          <a:prstGeom prst="ellipse">
            <a:avLst/>
          </a:prstGeom>
          <a:solidFill>
            <a:schemeClr val="accent4">
              <a:lumMod val="75000"/>
              <a:alpha val="43000"/>
            </a:schemeClr>
          </a:solidFill>
          <a:ln>
            <a:noFill/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1C6F0E4-6931-CE43-BB7C-189EAB98451D}"/>
              </a:ext>
            </a:extLst>
          </p:cNvPr>
          <p:cNvSpPr/>
          <p:nvPr/>
        </p:nvSpPr>
        <p:spPr>
          <a:xfrm>
            <a:off x="685798" y="813597"/>
            <a:ext cx="4714875" cy="1714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6AD42A2-E96C-6E4B-9840-F09BF7074380}"/>
              </a:ext>
            </a:extLst>
          </p:cNvPr>
          <p:cNvSpPr/>
          <p:nvPr/>
        </p:nvSpPr>
        <p:spPr>
          <a:xfrm>
            <a:off x="685798" y="4238629"/>
            <a:ext cx="4714875" cy="1714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43FAB19-F879-9E48-A69C-D9643560E7B3}"/>
              </a:ext>
            </a:extLst>
          </p:cNvPr>
          <p:cNvSpPr/>
          <p:nvPr/>
        </p:nvSpPr>
        <p:spPr>
          <a:xfrm>
            <a:off x="692942" y="2530479"/>
            <a:ext cx="4714875" cy="1714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7DFAFC4-19FD-764E-8F7C-8E113C560389}"/>
              </a:ext>
            </a:extLst>
          </p:cNvPr>
          <p:cNvSpPr/>
          <p:nvPr/>
        </p:nvSpPr>
        <p:spPr>
          <a:xfrm>
            <a:off x="5473531" y="55425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AutoNum type="arabicPeriod"/>
            </a:pPr>
            <a:r>
              <a:rPr lang="de-DE" altLang="zh-TW" sz="1200" b="0" i="0" dirty="0" err="1">
                <a:solidFill>
                  <a:srgbClr val="222222"/>
                </a:solidFill>
                <a:effectLst/>
                <a:latin typeface="-apple-system"/>
              </a:rPr>
              <a:t>Lvovsky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, A., Sanders, B. &amp; Tittel, W. Optical </a:t>
            </a:r>
            <a:r>
              <a:rPr lang="de-DE" altLang="zh-TW" sz="1200" b="0" i="0" dirty="0" err="1">
                <a:solidFill>
                  <a:srgbClr val="222222"/>
                </a:solidFill>
                <a:effectLst/>
                <a:latin typeface="-apple-system"/>
              </a:rPr>
              <a:t>quantum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de-DE" altLang="zh-TW" sz="1200" b="0" i="0" dirty="0" err="1">
                <a:solidFill>
                  <a:srgbClr val="222222"/>
                </a:solidFill>
                <a:effectLst/>
                <a:latin typeface="-apple-system"/>
              </a:rPr>
              <a:t>memory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. </a:t>
            </a:r>
            <a:r>
              <a:rPr lang="de-DE" altLang="zh-TW" sz="1200" b="0" i="1" dirty="0">
                <a:solidFill>
                  <a:srgbClr val="222222"/>
                </a:solidFill>
                <a:effectLst/>
                <a:latin typeface="-apple-system"/>
              </a:rPr>
              <a:t>Nature Photon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de-DE" altLang="zh-TW" sz="1200" b="1" i="0" dirty="0">
                <a:solidFill>
                  <a:srgbClr val="222222"/>
                </a:solidFill>
                <a:effectLst/>
                <a:latin typeface="-apple-system"/>
              </a:rPr>
              <a:t>3, 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706–714 (2009)</a:t>
            </a:r>
          </a:p>
          <a:p>
            <a:pPr marL="228600" indent="-228600">
              <a:buAutoNum type="arabicPeriod"/>
            </a:pPr>
            <a:r>
              <a:rPr lang="de-DE" altLang="zh-TW" sz="1200" dirty="0"/>
              <a:t>Y.-C. Wei, Y.-F. </a:t>
            </a:r>
            <a:r>
              <a:rPr lang="de-DE" altLang="zh-TW" sz="1200" dirty="0" err="1"/>
              <a:t>Hsiao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Y.-C. Chen, Demonstration </a:t>
            </a:r>
            <a:r>
              <a:rPr lang="de-DE" altLang="zh-TW" sz="1200" dirty="0" err="1"/>
              <a:t>of</a:t>
            </a:r>
            <a:r>
              <a:rPr lang="de-DE" altLang="zh-TW" sz="1200" dirty="0"/>
              <a:t> high </a:t>
            </a:r>
            <a:r>
              <a:rPr lang="de-DE" altLang="zh-TW" sz="1200" dirty="0" err="1"/>
              <a:t>performance</a:t>
            </a:r>
            <a:r>
              <a:rPr lang="de-DE" altLang="zh-TW" sz="1200" dirty="0"/>
              <a:t> on </a:t>
            </a:r>
            <a:r>
              <a:rPr lang="de-DE" altLang="zh-TW" sz="1200" dirty="0" err="1"/>
              <a:t>broadband</a:t>
            </a:r>
            <a:r>
              <a:rPr lang="de-DE" altLang="zh-TW" sz="1200" dirty="0"/>
              <a:t> </a:t>
            </a:r>
            <a:r>
              <a:rPr lang="de-DE" altLang="zh-TW" sz="1200" dirty="0" err="1"/>
              <a:t>storage</a:t>
            </a:r>
            <a:r>
              <a:rPr lang="de-DE" altLang="zh-TW" sz="1200" dirty="0"/>
              <a:t> </a:t>
            </a:r>
            <a:r>
              <a:rPr lang="de-DE" altLang="zh-TW" sz="1200" dirty="0" err="1"/>
              <a:t>with</a:t>
            </a:r>
            <a:r>
              <a:rPr lang="de-DE" altLang="zh-TW" sz="1200" dirty="0"/>
              <a:t> </a:t>
            </a:r>
            <a:r>
              <a:rPr lang="de-DE" altLang="zh-TW" sz="1200" dirty="0" err="1"/>
              <a:t>Electromagnetically</a:t>
            </a:r>
            <a:r>
              <a:rPr lang="de-DE" altLang="zh-TW" sz="1200" dirty="0"/>
              <a:t> </a:t>
            </a:r>
            <a:r>
              <a:rPr lang="de-DE" altLang="zh-TW" sz="1200" dirty="0" err="1"/>
              <a:t>induced</a:t>
            </a:r>
            <a:r>
              <a:rPr lang="de-DE" altLang="zh-TW" sz="1200" dirty="0"/>
              <a:t> </a:t>
            </a:r>
            <a:r>
              <a:rPr lang="de-DE" altLang="zh-TW" sz="1200" dirty="0" err="1"/>
              <a:t>transparency</a:t>
            </a:r>
            <a:r>
              <a:rPr lang="de-DE" altLang="zh-TW" sz="1200" dirty="0"/>
              <a:t> </a:t>
            </a:r>
            <a:r>
              <a:rPr lang="de-DE" altLang="zh-TW" sz="1200" dirty="0" err="1"/>
              <a:t>based</a:t>
            </a:r>
            <a:r>
              <a:rPr lang="de-DE" altLang="zh-TW" sz="1200" dirty="0"/>
              <a:t> </a:t>
            </a:r>
            <a:r>
              <a:rPr lang="de-DE" altLang="zh-TW" sz="1200" dirty="0" err="1"/>
              <a:t>cold</a:t>
            </a:r>
            <a:r>
              <a:rPr lang="de-DE" altLang="zh-TW" sz="1200" dirty="0"/>
              <a:t> </a:t>
            </a:r>
            <a:r>
              <a:rPr lang="de-DE" altLang="zh-TW" sz="1200" dirty="0" err="1"/>
              <a:t>atom</a:t>
            </a:r>
            <a:r>
              <a:rPr lang="de-DE" altLang="zh-TW" sz="1200" dirty="0"/>
              <a:t> </a:t>
            </a:r>
            <a:r>
              <a:rPr lang="de-DE" altLang="zh-TW" sz="1200" dirty="0" err="1"/>
              <a:t>memory</a:t>
            </a:r>
            <a:r>
              <a:rPr lang="de-DE" altLang="zh-TW" sz="1200" dirty="0"/>
              <a:t>, arXiv:2003.00945 [</a:t>
            </a:r>
            <a:r>
              <a:rPr lang="de-DE" altLang="zh-TW" sz="1200" dirty="0" err="1"/>
              <a:t>physics.atom-ph</a:t>
            </a:r>
            <a:r>
              <a:rPr lang="de-DE" altLang="zh-TW" sz="1200" dirty="0"/>
              <a:t>].</a:t>
            </a:r>
          </a:p>
          <a:p>
            <a:pPr marL="228600" indent="-228600">
              <a:buAutoNum type="arabicPeriod"/>
            </a:pPr>
            <a:r>
              <a:rPr lang="de-DE" altLang="zh-TW" sz="1200" dirty="0"/>
              <a:t>Graph </a:t>
            </a:r>
            <a:r>
              <a:rPr lang="de-DE" altLang="zh-TW" sz="1200" dirty="0" err="1"/>
              <a:t>Ref</a:t>
            </a:r>
            <a:r>
              <a:rPr lang="de-DE" altLang="zh-TW" sz="1200" dirty="0"/>
              <a:t> : </a:t>
            </a:r>
            <a:r>
              <a:rPr lang="de-DE" altLang="zh-TW" sz="1200" dirty="0">
                <a:hlinkClick r:id="rId2"/>
              </a:rPr>
              <a:t>https://www.conceptdraw.com/examples/diagram-of-a-stop-watch</a:t>
            </a:r>
            <a:endParaRPr lang="zh-TW" alt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910673CE-9CCC-C240-96C0-C168FC182AFF}"/>
                  </a:ext>
                </a:extLst>
              </p:cNvPr>
              <p:cNvSpPr txBox="1"/>
              <p:nvPr/>
            </p:nvSpPr>
            <p:spPr>
              <a:xfrm>
                <a:off x="5473531" y="357455"/>
                <a:ext cx="5839804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400" dirty="0"/>
                  <a:t>A figure of merit: Delay Bandwidth Product</a:t>
                </a:r>
              </a:p>
              <a:p>
                <a:endParaRPr kumimoji="1" lang="en-US" altLang="zh-TW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400" dirty="0"/>
                  <a:t>DBP </a:t>
                </a:r>
                <a14:m>
                  <m:oMath xmlns:m="http://schemas.openxmlformats.org/officeDocument/2006/math">
                    <m:r>
                      <a:rPr kumimoji="1" lang="en-US" altLang="zh-TW" sz="240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126</m:t>
                    </m:r>
                  </m:oMath>
                </a14:m>
                <a:endParaRPr kumimoji="1" lang="en-US" altLang="zh-TW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400" dirty="0"/>
                  <a:t>Previous work, DBP=457 [2] </a:t>
                </a:r>
              </a:p>
              <a:p>
                <a:r>
                  <a:rPr kumimoji="1" lang="en-US" altLang="zh-TW" sz="2400" dirty="0"/>
                  <a:t>    (attenuated coherent light)</a:t>
                </a:r>
              </a:p>
              <a:p>
                <a:endParaRPr kumimoji="1" lang="en-US" altLang="zh-TW" sz="2400" dirty="0"/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910673CE-9CCC-C240-96C0-C168FC182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31" y="357455"/>
                <a:ext cx="5839804" cy="2308324"/>
              </a:xfrm>
              <a:prstGeom prst="rect">
                <a:avLst/>
              </a:prstGeom>
              <a:blipFill>
                <a:blip r:embed="rId3"/>
                <a:stretch>
                  <a:fillRect l="-1302" t="-1639" r="-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箭頭接點 41">
            <a:extLst>
              <a:ext uri="{FF2B5EF4-FFF2-40B4-BE49-F238E27FC236}">
                <a16:creationId xmlns:a16="http://schemas.microsoft.com/office/drawing/2014/main" id="{778D4CD7-8C43-A64F-9AED-C3166BC6C113}"/>
              </a:ext>
            </a:extLst>
          </p:cNvPr>
          <p:cNvCxnSpPr/>
          <p:nvPr/>
        </p:nvCxnSpPr>
        <p:spPr>
          <a:xfrm>
            <a:off x="957258" y="1369371"/>
            <a:ext cx="2160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B6575E1-B08B-1243-9A97-CA6E936984DF}"/>
                  </a:ext>
                </a:extLst>
              </p:cNvPr>
              <p:cNvSpPr txBox="1"/>
              <p:nvPr/>
            </p:nvSpPr>
            <p:spPr>
              <a:xfrm>
                <a:off x="995335" y="1037755"/>
                <a:ext cx="163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B6575E1-B08B-1243-9A97-CA6E93698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35" y="1037755"/>
                <a:ext cx="163635" cy="276999"/>
              </a:xfrm>
              <a:prstGeom prst="rect">
                <a:avLst/>
              </a:prstGeom>
              <a:blipFill>
                <a:blip r:embed="rId4"/>
                <a:stretch>
                  <a:fillRect l="-7143" r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66D6A9C-E3FF-8B41-BB84-8C686B55264A}"/>
                  </a:ext>
                </a:extLst>
              </p:cNvPr>
              <p:cNvSpPr txBox="1"/>
              <p:nvPr/>
            </p:nvSpPr>
            <p:spPr>
              <a:xfrm>
                <a:off x="5835303" y="787402"/>
                <a:ext cx="3586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 {</m:t>
                    </m:r>
                    <m:sSub>
                      <m:sSub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𝑠𝑡𝑜𝑟𝑒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}×</m:t>
                    </m:r>
                  </m:oMath>
                </a14:m>
                <a:r>
                  <a:rPr kumimoji="1" lang="en-US" altLang="zh-TW" sz="2400" dirty="0"/>
                  <a:t> Bandwidth</a:t>
                </a:r>
                <a:endParaRPr kumimoji="1"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66D6A9C-E3FF-8B41-BB84-8C686B552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303" y="787402"/>
                <a:ext cx="3586751" cy="369332"/>
              </a:xfrm>
              <a:prstGeom prst="rect">
                <a:avLst/>
              </a:prstGeom>
              <a:blipFill>
                <a:blip r:embed="rId5"/>
                <a:stretch>
                  <a:fillRect l="-2113" t="-20000" r="-4225" b="-4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122376EA-014C-E644-9E2C-31C01EF3B902}"/>
              </a:ext>
            </a:extLst>
          </p:cNvPr>
          <p:cNvSpPr txBox="1"/>
          <p:nvPr/>
        </p:nvSpPr>
        <p:spPr>
          <a:xfrm>
            <a:off x="651510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20F610D-31FC-8E41-9D07-1B1D072D3BE5}"/>
              </a:ext>
            </a:extLst>
          </p:cNvPr>
          <p:cNvSpPr txBox="1"/>
          <p:nvPr/>
        </p:nvSpPr>
        <p:spPr>
          <a:xfrm>
            <a:off x="90021" y="5965183"/>
            <a:ext cx="4606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/>
              <a:t>[Note] </a:t>
            </a:r>
          </a:p>
          <a:p>
            <a:r>
              <a:rPr kumimoji="1" lang="en-US" altLang="zh-TW" sz="1200" dirty="0"/>
              <a:t>1. Here, we define the maximum storage time </a:t>
            </a:r>
          </a:p>
          <a:p>
            <a:r>
              <a:rPr kumimoji="1" lang="en-US" altLang="zh-TW" sz="1200" dirty="0"/>
              <a:t>as when non-classical property decreases to half of its maximum value</a:t>
            </a:r>
          </a:p>
          <a:p>
            <a:r>
              <a:rPr kumimoji="1" lang="en-US" altLang="zh-TW" sz="1200" dirty="0"/>
              <a:t>2. DBP in classical light is defined by Storage efficiency.</a:t>
            </a:r>
            <a:endParaRPr kumimoji="1" lang="zh-TW" altLang="en-US" sz="12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F22D4E3-7067-F94C-A9EE-6996A79A72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635" y="2614716"/>
            <a:ext cx="659166" cy="6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691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9B586A-A8D2-3745-9B49-F452118E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4950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Longer times storage</a:t>
            </a:r>
            <a:endParaRPr kumimoji="1"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E34AF003-3AD8-C34E-93CC-6F7CCC126F6A}"/>
              </a:ext>
            </a:extLst>
          </p:cNvPr>
          <p:cNvSpPr/>
          <p:nvPr/>
        </p:nvSpPr>
        <p:spPr>
          <a:xfrm>
            <a:off x="2057399" y="1585916"/>
            <a:ext cx="1757362" cy="4857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cxnSp>
        <p:nvCxnSpPr>
          <p:cNvPr id="6" name="直線箭頭接點 5">
            <a:extLst>
              <a:ext uri="{FF2B5EF4-FFF2-40B4-BE49-F238E27FC236}">
                <a16:creationId xmlns:a16="http://schemas.microsoft.com/office/drawing/2014/main" id="{E485AB49-C4B1-F842-A87C-302E261DB866}"/>
              </a:ext>
            </a:extLst>
          </p:cNvPr>
          <p:cNvCxnSpPr/>
          <p:nvPr/>
        </p:nvCxnSpPr>
        <p:spPr>
          <a:xfrm>
            <a:off x="700086" y="1828803"/>
            <a:ext cx="1357313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0B4C5B3-DEA0-B34C-96FD-665052279C5D}"/>
              </a:ext>
            </a:extLst>
          </p:cNvPr>
          <p:cNvCxnSpPr/>
          <p:nvPr/>
        </p:nvCxnSpPr>
        <p:spPr>
          <a:xfrm>
            <a:off x="1057274" y="1476379"/>
            <a:ext cx="0" cy="352424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94D84E8A-70DD-D242-B09B-A961242DD2F2}"/>
              </a:ext>
            </a:extLst>
          </p:cNvPr>
          <p:cNvSpPr/>
          <p:nvPr/>
        </p:nvSpPr>
        <p:spPr>
          <a:xfrm>
            <a:off x="2057399" y="3124203"/>
            <a:ext cx="1757362" cy="4857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DE0A061F-D30D-2B44-8FA8-2D799C871436}"/>
              </a:ext>
            </a:extLst>
          </p:cNvPr>
          <p:cNvSpPr/>
          <p:nvPr/>
        </p:nvSpPr>
        <p:spPr>
          <a:xfrm>
            <a:off x="2057399" y="4745832"/>
            <a:ext cx="1757362" cy="4857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13576F3C-909F-464C-9A70-F3A7B00DFDC5}"/>
              </a:ext>
            </a:extLst>
          </p:cNvPr>
          <p:cNvCxnSpPr/>
          <p:nvPr/>
        </p:nvCxnSpPr>
        <p:spPr>
          <a:xfrm>
            <a:off x="3814761" y="4988719"/>
            <a:ext cx="1357313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9BFC0514-197F-8845-93C9-8B7C357FA2FC}"/>
              </a:ext>
            </a:extLst>
          </p:cNvPr>
          <p:cNvCxnSpPr/>
          <p:nvPr/>
        </p:nvCxnSpPr>
        <p:spPr>
          <a:xfrm>
            <a:off x="4243387" y="4636295"/>
            <a:ext cx="0" cy="352424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334E73A9-4D59-6947-B2EE-72114141F244}"/>
              </a:ext>
            </a:extLst>
          </p:cNvPr>
          <p:cNvSpPr/>
          <p:nvPr/>
        </p:nvSpPr>
        <p:spPr>
          <a:xfrm>
            <a:off x="2386010" y="3307558"/>
            <a:ext cx="1014413" cy="135733"/>
          </a:xfrm>
          <a:prstGeom prst="ellipse">
            <a:avLst/>
          </a:prstGeom>
          <a:solidFill>
            <a:schemeClr val="accent4">
              <a:lumMod val="75000"/>
              <a:alpha val="43000"/>
            </a:schemeClr>
          </a:solidFill>
          <a:ln>
            <a:noFill/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1C6F0E4-6931-CE43-BB7C-189EAB98451D}"/>
              </a:ext>
            </a:extLst>
          </p:cNvPr>
          <p:cNvSpPr/>
          <p:nvPr/>
        </p:nvSpPr>
        <p:spPr>
          <a:xfrm>
            <a:off x="685798" y="813597"/>
            <a:ext cx="4714875" cy="1714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6AD42A2-E96C-6E4B-9840-F09BF7074380}"/>
              </a:ext>
            </a:extLst>
          </p:cNvPr>
          <p:cNvSpPr/>
          <p:nvPr/>
        </p:nvSpPr>
        <p:spPr>
          <a:xfrm>
            <a:off x="685798" y="4238629"/>
            <a:ext cx="4714875" cy="1714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43FAB19-F879-9E48-A69C-D9643560E7B3}"/>
              </a:ext>
            </a:extLst>
          </p:cNvPr>
          <p:cNvSpPr/>
          <p:nvPr/>
        </p:nvSpPr>
        <p:spPr>
          <a:xfrm>
            <a:off x="692942" y="2530479"/>
            <a:ext cx="4714875" cy="1714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7DFAFC4-19FD-764E-8F7C-8E113C560389}"/>
              </a:ext>
            </a:extLst>
          </p:cNvPr>
          <p:cNvSpPr/>
          <p:nvPr/>
        </p:nvSpPr>
        <p:spPr>
          <a:xfrm>
            <a:off x="5473531" y="55425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AutoNum type="arabicPeriod"/>
            </a:pPr>
            <a:r>
              <a:rPr lang="de-DE" altLang="zh-TW" sz="1200" b="0" i="0" dirty="0" err="1">
                <a:solidFill>
                  <a:srgbClr val="222222"/>
                </a:solidFill>
                <a:effectLst/>
                <a:latin typeface="-apple-system"/>
              </a:rPr>
              <a:t>Lvovsky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, A., Sanders, B. &amp; Tittel, W. Optical </a:t>
            </a:r>
            <a:r>
              <a:rPr lang="de-DE" altLang="zh-TW" sz="1200" b="0" i="0" dirty="0" err="1">
                <a:solidFill>
                  <a:srgbClr val="222222"/>
                </a:solidFill>
                <a:effectLst/>
                <a:latin typeface="-apple-system"/>
              </a:rPr>
              <a:t>quantum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de-DE" altLang="zh-TW" sz="1200" b="0" i="0" dirty="0" err="1">
                <a:solidFill>
                  <a:srgbClr val="222222"/>
                </a:solidFill>
                <a:effectLst/>
                <a:latin typeface="-apple-system"/>
              </a:rPr>
              <a:t>memory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. </a:t>
            </a:r>
            <a:r>
              <a:rPr lang="de-DE" altLang="zh-TW" sz="1200" b="0" i="1" dirty="0">
                <a:solidFill>
                  <a:srgbClr val="222222"/>
                </a:solidFill>
                <a:effectLst/>
                <a:latin typeface="-apple-system"/>
              </a:rPr>
              <a:t>Nature Photon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de-DE" altLang="zh-TW" sz="1200" b="1" i="0" dirty="0">
                <a:solidFill>
                  <a:srgbClr val="222222"/>
                </a:solidFill>
                <a:effectLst/>
                <a:latin typeface="-apple-system"/>
              </a:rPr>
              <a:t>3, </a:t>
            </a:r>
            <a:r>
              <a:rPr lang="de-DE" altLang="zh-TW" sz="1200" b="0" i="0" dirty="0">
                <a:solidFill>
                  <a:srgbClr val="222222"/>
                </a:solidFill>
                <a:effectLst/>
                <a:latin typeface="-apple-system"/>
              </a:rPr>
              <a:t>706–714 (2009)</a:t>
            </a:r>
          </a:p>
          <a:p>
            <a:pPr marL="228600" indent="-228600">
              <a:buAutoNum type="arabicPeriod"/>
            </a:pPr>
            <a:r>
              <a:rPr lang="de-DE" altLang="zh-TW" sz="1200" dirty="0"/>
              <a:t>Y.-C. Wei, Y.-F. </a:t>
            </a:r>
            <a:r>
              <a:rPr lang="de-DE" altLang="zh-TW" sz="1200" dirty="0" err="1"/>
              <a:t>Hsiao</a:t>
            </a:r>
            <a:r>
              <a:rPr lang="de-DE" altLang="zh-TW" sz="1200" dirty="0"/>
              <a:t>, </a:t>
            </a:r>
            <a:r>
              <a:rPr lang="de-DE" altLang="zh-TW" sz="1200" dirty="0" err="1"/>
              <a:t>and</a:t>
            </a:r>
            <a:r>
              <a:rPr lang="de-DE" altLang="zh-TW" sz="1200" dirty="0"/>
              <a:t> Y.-C. Chen, Demonstration </a:t>
            </a:r>
            <a:r>
              <a:rPr lang="de-DE" altLang="zh-TW" sz="1200" dirty="0" err="1"/>
              <a:t>of</a:t>
            </a:r>
            <a:r>
              <a:rPr lang="de-DE" altLang="zh-TW" sz="1200" dirty="0"/>
              <a:t> high </a:t>
            </a:r>
            <a:r>
              <a:rPr lang="de-DE" altLang="zh-TW" sz="1200" dirty="0" err="1"/>
              <a:t>performance</a:t>
            </a:r>
            <a:r>
              <a:rPr lang="de-DE" altLang="zh-TW" sz="1200" dirty="0"/>
              <a:t> on </a:t>
            </a:r>
            <a:r>
              <a:rPr lang="de-DE" altLang="zh-TW" sz="1200" dirty="0" err="1"/>
              <a:t>broadband</a:t>
            </a:r>
            <a:r>
              <a:rPr lang="de-DE" altLang="zh-TW" sz="1200" dirty="0"/>
              <a:t> </a:t>
            </a:r>
            <a:r>
              <a:rPr lang="de-DE" altLang="zh-TW" sz="1200" dirty="0" err="1"/>
              <a:t>storage</a:t>
            </a:r>
            <a:r>
              <a:rPr lang="de-DE" altLang="zh-TW" sz="1200" dirty="0"/>
              <a:t> </a:t>
            </a:r>
            <a:r>
              <a:rPr lang="de-DE" altLang="zh-TW" sz="1200" dirty="0" err="1"/>
              <a:t>with</a:t>
            </a:r>
            <a:r>
              <a:rPr lang="de-DE" altLang="zh-TW" sz="1200" dirty="0"/>
              <a:t> </a:t>
            </a:r>
            <a:r>
              <a:rPr lang="de-DE" altLang="zh-TW" sz="1200" dirty="0" err="1"/>
              <a:t>Electromagnetically</a:t>
            </a:r>
            <a:r>
              <a:rPr lang="de-DE" altLang="zh-TW" sz="1200" dirty="0"/>
              <a:t> </a:t>
            </a:r>
            <a:r>
              <a:rPr lang="de-DE" altLang="zh-TW" sz="1200" dirty="0" err="1"/>
              <a:t>induced</a:t>
            </a:r>
            <a:r>
              <a:rPr lang="de-DE" altLang="zh-TW" sz="1200" dirty="0"/>
              <a:t> </a:t>
            </a:r>
            <a:r>
              <a:rPr lang="de-DE" altLang="zh-TW" sz="1200" dirty="0" err="1"/>
              <a:t>transparency</a:t>
            </a:r>
            <a:r>
              <a:rPr lang="de-DE" altLang="zh-TW" sz="1200" dirty="0"/>
              <a:t> </a:t>
            </a:r>
            <a:r>
              <a:rPr lang="de-DE" altLang="zh-TW" sz="1200" dirty="0" err="1"/>
              <a:t>based</a:t>
            </a:r>
            <a:r>
              <a:rPr lang="de-DE" altLang="zh-TW" sz="1200" dirty="0"/>
              <a:t> </a:t>
            </a:r>
            <a:r>
              <a:rPr lang="de-DE" altLang="zh-TW" sz="1200" dirty="0" err="1"/>
              <a:t>cold</a:t>
            </a:r>
            <a:r>
              <a:rPr lang="de-DE" altLang="zh-TW" sz="1200" dirty="0"/>
              <a:t> </a:t>
            </a:r>
            <a:r>
              <a:rPr lang="de-DE" altLang="zh-TW" sz="1200" dirty="0" err="1"/>
              <a:t>atom</a:t>
            </a:r>
            <a:r>
              <a:rPr lang="de-DE" altLang="zh-TW" sz="1200" dirty="0"/>
              <a:t> </a:t>
            </a:r>
            <a:r>
              <a:rPr lang="de-DE" altLang="zh-TW" sz="1200" dirty="0" err="1"/>
              <a:t>memory</a:t>
            </a:r>
            <a:r>
              <a:rPr lang="de-DE" altLang="zh-TW" sz="1200" dirty="0"/>
              <a:t>, arXiv:2003.00945 [</a:t>
            </a:r>
            <a:r>
              <a:rPr lang="de-DE" altLang="zh-TW" sz="1200" dirty="0" err="1"/>
              <a:t>physics.atom-ph</a:t>
            </a:r>
            <a:r>
              <a:rPr lang="de-DE" altLang="zh-TW" sz="1200" dirty="0"/>
              <a:t>].</a:t>
            </a:r>
          </a:p>
          <a:p>
            <a:pPr marL="228600" indent="-228600">
              <a:buAutoNum type="arabicPeriod"/>
            </a:pPr>
            <a:r>
              <a:rPr lang="de-DE" altLang="zh-TW" sz="1200" dirty="0"/>
              <a:t>Graph </a:t>
            </a:r>
            <a:r>
              <a:rPr lang="de-DE" altLang="zh-TW" sz="1200" dirty="0" err="1"/>
              <a:t>Ref</a:t>
            </a:r>
            <a:r>
              <a:rPr lang="de-DE" altLang="zh-TW" sz="1200" dirty="0"/>
              <a:t> : </a:t>
            </a:r>
            <a:r>
              <a:rPr lang="de-DE" altLang="zh-TW" sz="1200" dirty="0">
                <a:hlinkClick r:id="rId2"/>
              </a:rPr>
              <a:t>https://www.conceptdraw.com/examples/diagram-of-a-stop-watch</a:t>
            </a:r>
            <a:endParaRPr lang="zh-TW" alt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910673CE-9CCC-C240-96C0-C168FC182AFF}"/>
                  </a:ext>
                </a:extLst>
              </p:cNvPr>
              <p:cNvSpPr txBox="1"/>
              <p:nvPr/>
            </p:nvSpPr>
            <p:spPr>
              <a:xfrm>
                <a:off x="5473531" y="357455"/>
                <a:ext cx="5839804" cy="526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400" dirty="0"/>
                  <a:t>A figure of merit: Delay Bandwidth Product</a:t>
                </a:r>
              </a:p>
              <a:p>
                <a:endParaRPr kumimoji="1" lang="en-US" altLang="zh-TW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400" dirty="0"/>
                  <a:t>DBP </a:t>
                </a:r>
                <a14:m>
                  <m:oMath xmlns:m="http://schemas.openxmlformats.org/officeDocument/2006/math">
                    <m:r>
                      <a:rPr kumimoji="1" lang="en-US" altLang="zh-TW" sz="240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126</m:t>
                    </m:r>
                  </m:oMath>
                </a14:m>
                <a:endParaRPr kumimoji="1" lang="en-US" altLang="zh-TW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400" dirty="0"/>
                  <a:t>Previous work, DBP=457 [2] </a:t>
                </a:r>
              </a:p>
              <a:p>
                <a:r>
                  <a:rPr kumimoji="1" lang="en-US" altLang="zh-TW" sz="2400" dirty="0"/>
                  <a:t>    (attenuated coherent light)</a:t>
                </a:r>
              </a:p>
              <a:p>
                <a:endParaRPr kumimoji="1" lang="en-US" altLang="zh-TW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TW" sz="2400" dirty="0"/>
                  <a:t>Issue: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TW" sz="2400" dirty="0"/>
                  <a:t>Raman noises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TW" sz="2400" dirty="0"/>
                  <a:t>Very long time average signal:</a:t>
                </a:r>
              </a:p>
              <a:p>
                <a:pPr lvl="1"/>
                <a:r>
                  <a:rPr kumimoji="1" lang="en-US" altLang="zh-TW" sz="2400" dirty="0"/>
                  <a:t>	 systematic influence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en-US" altLang="zh-TW" sz="2400" dirty="0"/>
                  <a:t>Classical light ~ 16 seconds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en-US" altLang="zh-TW" sz="2400" dirty="0"/>
                  <a:t>Single photon ~ 1 week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TW" sz="2400" dirty="0"/>
                  <a:t>Sequential multiplexing</a:t>
                </a:r>
                <a:r>
                  <a:rPr kumimoji="1" lang="zh-TW" altLang="en-US" sz="2400" dirty="0"/>
                  <a:t> </a:t>
                </a:r>
                <a:r>
                  <a:rPr kumimoji="1" lang="en-US" altLang="zh-TW" sz="2400" dirty="0"/>
                  <a:t> (max: 60 </a:t>
                </a: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TW" sz="24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zh-TW" altLang="en-US" sz="2400" dirty="0"/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910673CE-9CCC-C240-96C0-C168FC182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31" y="357455"/>
                <a:ext cx="5839804" cy="5262979"/>
              </a:xfrm>
              <a:prstGeom prst="rect">
                <a:avLst/>
              </a:prstGeom>
              <a:blipFill>
                <a:blip r:embed="rId3"/>
                <a:stretch>
                  <a:fillRect l="-1302" t="-721" r="-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箭頭接點 41">
            <a:extLst>
              <a:ext uri="{FF2B5EF4-FFF2-40B4-BE49-F238E27FC236}">
                <a16:creationId xmlns:a16="http://schemas.microsoft.com/office/drawing/2014/main" id="{778D4CD7-8C43-A64F-9AED-C3166BC6C113}"/>
              </a:ext>
            </a:extLst>
          </p:cNvPr>
          <p:cNvCxnSpPr/>
          <p:nvPr/>
        </p:nvCxnSpPr>
        <p:spPr>
          <a:xfrm>
            <a:off x="957258" y="1369371"/>
            <a:ext cx="2160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B6575E1-B08B-1243-9A97-CA6E936984DF}"/>
                  </a:ext>
                </a:extLst>
              </p:cNvPr>
              <p:cNvSpPr txBox="1"/>
              <p:nvPr/>
            </p:nvSpPr>
            <p:spPr>
              <a:xfrm>
                <a:off x="995335" y="1037755"/>
                <a:ext cx="163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B6575E1-B08B-1243-9A97-CA6E93698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35" y="1037755"/>
                <a:ext cx="163635" cy="276999"/>
              </a:xfrm>
              <a:prstGeom prst="rect">
                <a:avLst/>
              </a:prstGeom>
              <a:blipFill>
                <a:blip r:embed="rId4"/>
                <a:stretch>
                  <a:fillRect l="-7143" r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66D6A9C-E3FF-8B41-BB84-8C686B55264A}"/>
                  </a:ext>
                </a:extLst>
              </p:cNvPr>
              <p:cNvSpPr txBox="1"/>
              <p:nvPr/>
            </p:nvSpPr>
            <p:spPr>
              <a:xfrm>
                <a:off x="5835303" y="787402"/>
                <a:ext cx="3586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 {</m:t>
                    </m:r>
                    <m:sSub>
                      <m:sSub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𝑠𝑡𝑜𝑟𝑒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}×</m:t>
                    </m:r>
                  </m:oMath>
                </a14:m>
                <a:r>
                  <a:rPr kumimoji="1" lang="en-US" altLang="zh-TW" sz="2400" dirty="0"/>
                  <a:t> Bandwidth</a:t>
                </a:r>
                <a:endParaRPr kumimoji="1"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66D6A9C-E3FF-8B41-BB84-8C686B552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303" y="787402"/>
                <a:ext cx="3586751" cy="369332"/>
              </a:xfrm>
              <a:prstGeom prst="rect">
                <a:avLst/>
              </a:prstGeom>
              <a:blipFill>
                <a:blip r:embed="rId5"/>
                <a:stretch>
                  <a:fillRect l="-2113" t="-20000" r="-4225" b="-4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122376EA-014C-E644-9E2C-31C01EF3B902}"/>
              </a:ext>
            </a:extLst>
          </p:cNvPr>
          <p:cNvSpPr txBox="1"/>
          <p:nvPr/>
        </p:nvSpPr>
        <p:spPr>
          <a:xfrm>
            <a:off x="651510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20F610D-31FC-8E41-9D07-1B1D072D3BE5}"/>
              </a:ext>
            </a:extLst>
          </p:cNvPr>
          <p:cNvSpPr txBox="1"/>
          <p:nvPr/>
        </p:nvSpPr>
        <p:spPr>
          <a:xfrm>
            <a:off x="90021" y="5965183"/>
            <a:ext cx="4606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/>
              <a:t>[Note] </a:t>
            </a:r>
          </a:p>
          <a:p>
            <a:r>
              <a:rPr kumimoji="1" lang="en-US" altLang="zh-TW" sz="1200" dirty="0"/>
              <a:t>1. Here, we define the maximum storage time </a:t>
            </a:r>
          </a:p>
          <a:p>
            <a:r>
              <a:rPr kumimoji="1" lang="en-US" altLang="zh-TW" sz="1200" dirty="0"/>
              <a:t>as when non-classical property decreases to half of its maximum value</a:t>
            </a:r>
          </a:p>
          <a:p>
            <a:r>
              <a:rPr kumimoji="1" lang="en-US" altLang="zh-TW" sz="1200" dirty="0"/>
              <a:t>2. DBP in classical light is defined by Storage efficiency.</a:t>
            </a:r>
            <a:endParaRPr kumimoji="1" lang="zh-TW" altLang="en-US" sz="12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F22D4E3-7067-F94C-A9EE-6996A79A72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635" y="2614716"/>
            <a:ext cx="659166" cy="6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313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9BB9044-5981-654A-8BEA-37D7609AF3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01"/>
            <a:ext cx="5267324" cy="395049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01C178D-6F5A-3840-A750-421387952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6362"/>
            <a:ext cx="12192000" cy="1325563"/>
          </a:xfrm>
        </p:spPr>
        <p:txBody>
          <a:bodyPr>
            <a:normAutofit/>
          </a:bodyPr>
          <a:lstStyle/>
          <a:p>
            <a:r>
              <a:rPr lang="de-DE" altLang="zh-TW" dirty="0" err="1"/>
              <a:t>Comparison</a:t>
            </a:r>
            <a:r>
              <a:rPr lang="de-DE" altLang="zh-TW" dirty="0"/>
              <a:t> </a:t>
            </a:r>
            <a:r>
              <a:rPr lang="de-DE" altLang="zh-TW" dirty="0" err="1"/>
              <a:t>of</a:t>
            </a:r>
            <a:r>
              <a:rPr lang="de-DE" altLang="zh-TW" dirty="0"/>
              <a:t> </a:t>
            </a:r>
            <a:r>
              <a:rPr lang="de-DE" altLang="zh-TW" dirty="0" err="1"/>
              <a:t>quantum</a:t>
            </a:r>
            <a:r>
              <a:rPr lang="de-DE" altLang="zh-TW" dirty="0"/>
              <a:t> </a:t>
            </a:r>
            <a:r>
              <a:rPr lang="de-DE" altLang="zh-TW" dirty="0" err="1"/>
              <a:t>storage</a:t>
            </a:r>
            <a:r>
              <a:rPr lang="de-DE" altLang="zh-TW" dirty="0"/>
              <a:t> </a:t>
            </a:r>
            <a:r>
              <a:rPr lang="de-DE" altLang="zh-TW" dirty="0" err="1"/>
              <a:t>of</a:t>
            </a:r>
            <a:r>
              <a:rPr lang="de-DE" altLang="zh-TW" dirty="0"/>
              <a:t> </a:t>
            </a:r>
            <a:r>
              <a:rPr lang="de-DE" altLang="zh-TW" dirty="0" err="1"/>
              <a:t>heralded</a:t>
            </a:r>
            <a:r>
              <a:rPr lang="de-DE" altLang="zh-TW" dirty="0"/>
              <a:t> </a:t>
            </a:r>
            <a:r>
              <a:rPr lang="de-DE" altLang="zh-TW" dirty="0" err="1"/>
              <a:t>single</a:t>
            </a:r>
            <a:r>
              <a:rPr lang="de-DE" altLang="zh-TW" dirty="0"/>
              <a:t> </a:t>
            </a:r>
            <a:r>
              <a:rPr lang="de-DE" altLang="zh-TW" dirty="0" err="1"/>
              <a:t>photons</a:t>
            </a:r>
            <a:r>
              <a:rPr lang="de-DE" altLang="zh-TW" dirty="0"/>
              <a:t> </a:t>
            </a:r>
            <a:r>
              <a:rPr lang="de-DE" altLang="zh-TW" dirty="0" err="1"/>
              <a:t>generated</a:t>
            </a:r>
            <a:r>
              <a:rPr lang="de-DE" altLang="zh-TW" dirty="0"/>
              <a:t> </a:t>
            </a:r>
            <a:r>
              <a:rPr lang="de-DE" altLang="zh-TW" dirty="0" err="1"/>
              <a:t>by</a:t>
            </a:r>
            <a:r>
              <a:rPr lang="de-DE" altLang="zh-TW" dirty="0"/>
              <a:t> </a:t>
            </a:r>
            <a:r>
              <a:rPr lang="de-DE" altLang="zh-TW" b="1" i="1" dirty="0" err="1"/>
              <a:t>cavity-enhanced</a:t>
            </a:r>
            <a:r>
              <a:rPr lang="de-DE" altLang="zh-TW" b="1" i="1" dirty="0"/>
              <a:t> SPDC </a:t>
            </a:r>
            <a:r>
              <a:rPr lang="de-DE" altLang="zh-TW" b="1" i="1" dirty="0" err="1"/>
              <a:t>source</a:t>
            </a:r>
            <a:endParaRPr kumimoji="1" lang="zh-TW" altLang="en-US" b="1" i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D66686F-C5C1-124B-B15F-8EE07C54C127}"/>
              </a:ext>
            </a:extLst>
          </p:cNvPr>
          <p:cNvSpPr txBox="1"/>
          <p:nvPr/>
        </p:nvSpPr>
        <p:spPr>
          <a:xfrm>
            <a:off x="44503" y="5500688"/>
            <a:ext cx="1210299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altLang="zh-TW" sz="1100" dirty="0"/>
              <a:t>K. </a:t>
            </a:r>
            <a:r>
              <a:rPr lang="de-DE" altLang="zh-TW" sz="1100" dirty="0" err="1"/>
              <a:t>Akiba</a:t>
            </a:r>
            <a:r>
              <a:rPr lang="de-DE" altLang="zh-TW" sz="1100" dirty="0"/>
              <a:t>, K. </a:t>
            </a:r>
            <a:r>
              <a:rPr lang="de-DE" altLang="zh-TW" sz="1100" dirty="0" err="1"/>
              <a:t>Kashiwagi</a:t>
            </a:r>
            <a:r>
              <a:rPr lang="de-DE" altLang="zh-TW" sz="1100" dirty="0"/>
              <a:t>, M. </a:t>
            </a:r>
            <a:r>
              <a:rPr lang="de-DE" altLang="zh-TW" sz="1100" dirty="0" err="1"/>
              <a:t>Arikawa</a:t>
            </a:r>
            <a:r>
              <a:rPr lang="de-DE" altLang="zh-TW" sz="1100" dirty="0"/>
              <a:t>, </a:t>
            </a:r>
            <a:r>
              <a:rPr lang="de-DE" altLang="zh-TW" sz="1100" dirty="0" err="1"/>
              <a:t>and</a:t>
            </a:r>
            <a:r>
              <a:rPr lang="de-DE" altLang="zh-TW" sz="1100" dirty="0"/>
              <a:t> M. </a:t>
            </a:r>
            <a:r>
              <a:rPr lang="de-DE" altLang="zh-TW" sz="1100" dirty="0" err="1"/>
              <a:t>Kozuma</a:t>
            </a:r>
            <a:r>
              <a:rPr lang="de-DE" altLang="zh-TW" sz="1100" dirty="0"/>
              <a:t>, New J. Phys. 11, 013049 (2009).</a:t>
            </a:r>
          </a:p>
          <a:p>
            <a:pPr marL="342900" indent="-342900">
              <a:buAutoNum type="arabicPeriod"/>
            </a:pPr>
            <a:r>
              <a:rPr lang="de-DE" altLang="zh-TW" sz="1100" dirty="0"/>
              <a:t>C. Clausen, I. </a:t>
            </a:r>
            <a:r>
              <a:rPr lang="de-DE" altLang="zh-TW" sz="1100" dirty="0" err="1"/>
              <a:t>Usmani</a:t>
            </a:r>
            <a:r>
              <a:rPr lang="de-DE" altLang="zh-TW" sz="1100" dirty="0"/>
              <a:t>, F. </a:t>
            </a:r>
            <a:r>
              <a:rPr lang="de-DE" altLang="zh-TW" sz="1100" dirty="0" err="1"/>
              <a:t>Bussières</a:t>
            </a:r>
            <a:r>
              <a:rPr lang="de-DE" altLang="zh-TW" sz="1100" dirty="0"/>
              <a:t>, N. </a:t>
            </a:r>
            <a:r>
              <a:rPr lang="de-DE" altLang="zh-TW" sz="1100" dirty="0" err="1"/>
              <a:t>Sangouard</a:t>
            </a:r>
            <a:r>
              <a:rPr lang="de-DE" altLang="zh-TW" sz="1100" dirty="0"/>
              <a:t>, M. </a:t>
            </a:r>
            <a:r>
              <a:rPr lang="de-DE" altLang="zh-TW" sz="1100" dirty="0" err="1"/>
              <a:t>Afzlius</a:t>
            </a:r>
            <a:r>
              <a:rPr lang="de-DE" altLang="zh-TW" sz="1100" dirty="0"/>
              <a:t>, </a:t>
            </a:r>
            <a:r>
              <a:rPr lang="de-DE" altLang="zh-TW" sz="1100" dirty="0" err="1"/>
              <a:t>and</a:t>
            </a:r>
            <a:r>
              <a:rPr lang="de-DE" altLang="zh-TW" sz="1100" dirty="0"/>
              <a:t> H. de Riedmatten, Nature (London) 469, 508 (2011).</a:t>
            </a:r>
          </a:p>
          <a:p>
            <a:pPr marL="342900" indent="-342900">
              <a:buAutoNum type="arabicPeriod"/>
            </a:pPr>
            <a:r>
              <a:rPr lang="de-DE" altLang="zh-TW" sz="1100" dirty="0"/>
              <a:t>H. Zhang, X.-M. Jin, J. Yang, H.-N. Dai, S.-J. Yang, T.-M. Zhao, J. Rui, Y. He, X. Jiang, F. Yang, G.-S. Pan, Z.-S. Yuan, Y. Deng, Z.-B. Chen, X.-H. Bao, S. Chen, B. Zhao, </a:t>
            </a:r>
            <a:r>
              <a:rPr lang="de-DE" altLang="zh-TW" sz="1100" dirty="0" err="1"/>
              <a:t>and</a:t>
            </a:r>
            <a:r>
              <a:rPr lang="de-DE" altLang="zh-TW" sz="1100" dirty="0"/>
              <a:t> J.-W. Pan, Nat. </a:t>
            </a:r>
            <a:r>
              <a:rPr lang="de-DE" altLang="zh-TW" sz="1100" dirty="0" err="1"/>
              <a:t>Photonics</a:t>
            </a:r>
            <a:r>
              <a:rPr lang="de-DE" altLang="zh-TW" sz="1100" dirty="0"/>
              <a:t> 5, 628 (2011).</a:t>
            </a:r>
          </a:p>
          <a:p>
            <a:pPr marL="342900" indent="-342900">
              <a:buAutoNum type="arabicPeriod"/>
            </a:pPr>
            <a:r>
              <a:rPr lang="de-DE" altLang="zh-TW" sz="1100" dirty="0"/>
              <a:t>D. </a:t>
            </a:r>
            <a:r>
              <a:rPr lang="de-DE" altLang="zh-TW" sz="1100" dirty="0" err="1"/>
              <a:t>Rieländer</a:t>
            </a:r>
            <a:r>
              <a:rPr lang="de-DE" altLang="zh-TW" sz="1100" dirty="0"/>
              <a:t>, K. </a:t>
            </a:r>
            <a:r>
              <a:rPr lang="de-DE" altLang="zh-TW" sz="1100" dirty="0" err="1"/>
              <a:t>Kutluer</a:t>
            </a:r>
            <a:r>
              <a:rPr lang="de-DE" altLang="zh-TW" sz="1100" dirty="0"/>
              <a:t>, P. M. </a:t>
            </a:r>
            <a:r>
              <a:rPr lang="de-DE" altLang="zh-TW" sz="1100" dirty="0" err="1"/>
              <a:t>Ledingham</a:t>
            </a:r>
            <a:r>
              <a:rPr lang="de-DE" altLang="zh-TW" sz="1100" dirty="0"/>
              <a:t>, M. </a:t>
            </a:r>
            <a:r>
              <a:rPr lang="de-DE" altLang="zh-TW" sz="1100" dirty="0" err="1"/>
              <a:t>Gündogan</a:t>
            </a:r>
            <a:r>
              <a:rPr lang="de-DE" altLang="zh-TW" sz="1100" dirty="0"/>
              <a:t>, ˘ J. </a:t>
            </a:r>
            <a:r>
              <a:rPr lang="de-DE" altLang="zh-TW" sz="1100" dirty="0" err="1"/>
              <a:t>Fekete</a:t>
            </a:r>
            <a:r>
              <a:rPr lang="de-DE" altLang="zh-TW" sz="1100" dirty="0"/>
              <a:t>, M. </a:t>
            </a:r>
            <a:r>
              <a:rPr lang="de-DE" altLang="zh-TW" sz="1100" dirty="0" err="1"/>
              <a:t>Mazzera</a:t>
            </a:r>
            <a:r>
              <a:rPr lang="de-DE" altLang="zh-TW" sz="1100" dirty="0"/>
              <a:t>, </a:t>
            </a:r>
            <a:r>
              <a:rPr lang="de-DE" altLang="zh-TW" sz="1100" dirty="0" err="1"/>
              <a:t>and</a:t>
            </a:r>
            <a:r>
              <a:rPr lang="de-DE" altLang="zh-TW" sz="1100" dirty="0"/>
              <a:t> H. de Riedmatten, Phys. </a:t>
            </a:r>
            <a:r>
              <a:rPr lang="de-DE" altLang="zh-TW" sz="1100" dirty="0" err="1"/>
              <a:t>Rev</a:t>
            </a:r>
            <a:r>
              <a:rPr lang="de-DE" altLang="zh-TW" sz="1100" dirty="0"/>
              <a:t>. </a:t>
            </a:r>
            <a:r>
              <a:rPr lang="de-DE" altLang="zh-TW" sz="1100" dirty="0" err="1"/>
              <a:t>Lett</a:t>
            </a:r>
            <a:r>
              <a:rPr lang="de-DE" altLang="zh-TW" sz="1100" dirty="0"/>
              <a:t>. 112, 040504 (2014).</a:t>
            </a:r>
          </a:p>
          <a:p>
            <a:pPr marL="342900" indent="-342900">
              <a:buAutoNum type="arabicPeriod"/>
            </a:pPr>
            <a:r>
              <a:rPr lang="de-DE" altLang="zh-TW" sz="1100" dirty="0"/>
              <a:t>A. Seri, G. </a:t>
            </a:r>
            <a:r>
              <a:rPr lang="de-DE" altLang="zh-TW" sz="1100" dirty="0" err="1"/>
              <a:t>Corrielli</a:t>
            </a:r>
            <a:r>
              <a:rPr lang="de-DE" altLang="zh-TW" sz="1100" dirty="0"/>
              <a:t>, D. Lago-Rivera, A. </a:t>
            </a:r>
            <a:r>
              <a:rPr lang="de-DE" altLang="zh-TW" sz="1100" dirty="0" err="1"/>
              <a:t>Lenhard</a:t>
            </a:r>
            <a:r>
              <a:rPr lang="de-DE" altLang="zh-TW" sz="1100" dirty="0"/>
              <a:t>, H. de Riedmatten, R. </a:t>
            </a:r>
            <a:r>
              <a:rPr lang="de-DE" altLang="zh-TW" sz="1100" dirty="0" err="1"/>
              <a:t>Osellame</a:t>
            </a:r>
            <a:r>
              <a:rPr lang="de-DE" altLang="zh-TW" sz="1100" dirty="0"/>
              <a:t>, </a:t>
            </a:r>
            <a:r>
              <a:rPr lang="de-DE" altLang="zh-TW" sz="1100" dirty="0" err="1"/>
              <a:t>and</a:t>
            </a:r>
            <a:r>
              <a:rPr lang="de-DE" altLang="zh-TW" sz="1100" dirty="0"/>
              <a:t> M. </a:t>
            </a:r>
            <a:r>
              <a:rPr lang="de-DE" altLang="zh-TW" sz="1100" dirty="0" err="1"/>
              <a:t>Mazzera</a:t>
            </a:r>
            <a:r>
              <a:rPr lang="de-DE" altLang="zh-TW" sz="1100" dirty="0"/>
              <a:t>, </a:t>
            </a:r>
            <a:r>
              <a:rPr lang="de-DE" altLang="zh-TW" sz="1100" dirty="0" err="1"/>
              <a:t>Optica</a:t>
            </a:r>
            <a:r>
              <a:rPr lang="de-DE" altLang="zh-TW" sz="1100" dirty="0"/>
              <a:t> 5, 934 (2018).</a:t>
            </a:r>
          </a:p>
          <a:p>
            <a:pPr marL="342900" indent="-342900">
              <a:buAutoNum type="arabicPeriod"/>
            </a:pPr>
            <a:r>
              <a:rPr lang="de-DE" altLang="zh-TW" sz="1100" dirty="0"/>
              <a:t>A. Seri, D. Lago-Rivera, A. </a:t>
            </a:r>
            <a:r>
              <a:rPr lang="de-DE" altLang="zh-TW" sz="1100" dirty="0" err="1"/>
              <a:t>Lenhard</a:t>
            </a:r>
            <a:r>
              <a:rPr lang="de-DE" altLang="zh-TW" sz="1100" dirty="0"/>
              <a:t>, G. </a:t>
            </a:r>
            <a:r>
              <a:rPr lang="de-DE" altLang="zh-TW" sz="1100" dirty="0" err="1"/>
              <a:t>Corrielli</a:t>
            </a:r>
            <a:r>
              <a:rPr lang="de-DE" altLang="zh-TW" sz="1100" dirty="0"/>
              <a:t>, R. </a:t>
            </a:r>
            <a:r>
              <a:rPr lang="de-DE" altLang="zh-TW" sz="1100" dirty="0" err="1"/>
              <a:t>Osellame</a:t>
            </a:r>
            <a:r>
              <a:rPr lang="de-DE" altLang="zh-TW" sz="1100" dirty="0"/>
              <a:t>, M. </a:t>
            </a:r>
            <a:r>
              <a:rPr lang="de-DE" altLang="zh-TW" sz="1100" dirty="0" err="1"/>
              <a:t>Mazzera</a:t>
            </a:r>
            <a:r>
              <a:rPr lang="de-DE" altLang="zh-TW" sz="1100" dirty="0"/>
              <a:t>, </a:t>
            </a:r>
            <a:r>
              <a:rPr lang="de-DE" altLang="zh-TW" sz="1100" dirty="0" err="1"/>
              <a:t>and</a:t>
            </a:r>
            <a:r>
              <a:rPr lang="de-DE" altLang="zh-TW" sz="1100" dirty="0"/>
              <a:t> H. de Riedmatten, Phys. </a:t>
            </a:r>
            <a:r>
              <a:rPr lang="de-DE" altLang="zh-TW" sz="1100" dirty="0" err="1"/>
              <a:t>Rev</a:t>
            </a:r>
            <a:r>
              <a:rPr lang="de-DE" altLang="zh-TW" sz="1100" dirty="0"/>
              <a:t>. </a:t>
            </a:r>
            <a:r>
              <a:rPr lang="de-DE" altLang="zh-TW" sz="1100" dirty="0" err="1"/>
              <a:t>Lett</a:t>
            </a:r>
            <a:r>
              <a:rPr lang="de-DE" altLang="zh-TW" sz="1100" dirty="0"/>
              <a:t>. 123, 080502 (2019).</a:t>
            </a:r>
          </a:p>
          <a:p>
            <a:pPr marL="342900" indent="-342900">
              <a:buAutoNum type="arabicPeriod"/>
            </a:pPr>
            <a:r>
              <a:rPr lang="de-DE" altLang="zh-TW" sz="1100" dirty="0"/>
              <a:t>Pin-</a:t>
            </a:r>
            <a:r>
              <a:rPr lang="de-DE" altLang="zh-TW" sz="1100" dirty="0" err="1"/>
              <a:t>Ju</a:t>
            </a:r>
            <a:r>
              <a:rPr lang="de-DE" altLang="zh-TW" sz="1100" dirty="0"/>
              <a:t> </a:t>
            </a:r>
            <a:r>
              <a:rPr lang="de-DE" altLang="zh-TW" sz="1100" dirty="0" err="1"/>
              <a:t>Tsai</a:t>
            </a:r>
            <a:r>
              <a:rPr lang="de-DE" altLang="zh-TW" sz="1100" dirty="0"/>
              <a:t>, </a:t>
            </a:r>
            <a:r>
              <a:rPr lang="de-DE" altLang="zh-TW" sz="1100" dirty="0" err="1"/>
              <a:t>Ya-Fen</a:t>
            </a:r>
            <a:r>
              <a:rPr lang="de-DE" altLang="zh-TW" sz="1100" dirty="0"/>
              <a:t> </a:t>
            </a:r>
            <a:r>
              <a:rPr lang="de-DE" altLang="zh-TW" sz="1100" dirty="0" err="1"/>
              <a:t>Hsiao</a:t>
            </a:r>
            <a:r>
              <a:rPr lang="de-DE" altLang="zh-TW" sz="1100" dirty="0"/>
              <a:t>, </a:t>
            </a:r>
            <a:r>
              <a:rPr lang="de-DE" altLang="zh-TW" sz="1100" dirty="0" err="1"/>
              <a:t>and</a:t>
            </a:r>
            <a:r>
              <a:rPr lang="de-DE" altLang="zh-TW" sz="1100" dirty="0"/>
              <a:t> Ying-Cheng Chen, Phys. </a:t>
            </a:r>
            <a:r>
              <a:rPr lang="de-DE" altLang="zh-TW" sz="1100" dirty="0" err="1"/>
              <a:t>Rev</a:t>
            </a:r>
            <a:r>
              <a:rPr lang="de-DE" altLang="zh-TW" sz="1100" dirty="0"/>
              <a:t>. Research </a:t>
            </a:r>
            <a:r>
              <a:rPr lang="de-DE" altLang="zh-TW" sz="1100" b="1" dirty="0"/>
              <a:t>2</a:t>
            </a:r>
            <a:r>
              <a:rPr lang="de-DE" altLang="zh-TW" sz="1100" dirty="0"/>
              <a:t>, 033155 (2020)</a:t>
            </a:r>
          </a:p>
          <a:p>
            <a:pPr marL="342900" indent="-342900">
              <a:buAutoNum type="arabicPeriod"/>
            </a:pPr>
            <a:endParaRPr lang="de-DE" altLang="zh-TW" sz="1100" dirty="0"/>
          </a:p>
          <a:p>
            <a:pPr marL="342900" indent="-342900">
              <a:buAutoNum type="arabicPeriod"/>
            </a:pPr>
            <a:endParaRPr kumimoji="1" lang="zh-TW" altLang="en-US" sz="11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E0E1849-AC6C-EE4C-8261-F281FC702103}"/>
              </a:ext>
            </a:extLst>
          </p:cNvPr>
          <p:cNvSpPr txBox="1"/>
          <p:nvPr/>
        </p:nvSpPr>
        <p:spPr>
          <a:xfrm>
            <a:off x="893703" y="41079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</a:t>
            </a:r>
            <a:endParaRPr kumimoji="1"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F74A8A7-90CA-8546-B651-90F6B64BFF2F}"/>
              </a:ext>
            </a:extLst>
          </p:cNvPr>
          <p:cNvSpPr txBox="1"/>
          <p:nvPr/>
        </p:nvSpPr>
        <p:spPr>
          <a:xfrm>
            <a:off x="1274710" y="31035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</a:t>
            </a:r>
            <a:endParaRPr kumimoji="1"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7854B3A-EFB9-D842-87A4-C84F4D5D5F34}"/>
              </a:ext>
            </a:extLst>
          </p:cNvPr>
          <p:cNvSpPr txBox="1"/>
          <p:nvPr/>
        </p:nvSpPr>
        <p:spPr>
          <a:xfrm>
            <a:off x="824547" y="30166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3</a:t>
            </a:r>
            <a:endParaRPr kumimoji="1"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739084A-5002-B641-A4D5-D00B0B316229}"/>
              </a:ext>
            </a:extLst>
          </p:cNvPr>
          <p:cNvSpPr txBox="1"/>
          <p:nvPr/>
        </p:nvSpPr>
        <p:spPr>
          <a:xfrm>
            <a:off x="742860" y="3415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4</a:t>
            </a:r>
            <a:endParaRPr kumimoji="1"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29BEEF3-9DA6-7149-945B-505F41B4A7FE}"/>
              </a:ext>
            </a:extLst>
          </p:cNvPr>
          <p:cNvSpPr txBox="1"/>
          <p:nvPr/>
        </p:nvSpPr>
        <p:spPr>
          <a:xfrm>
            <a:off x="822095" y="3761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5</a:t>
            </a:r>
            <a:endParaRPr kumimoji="1"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F872FF5-E1AA-CF4E-9996-4EE5F6B370EB}"/>
              </a:ext>
            </a:extLst>
          </p:cNvPr>
          <p:cNvSpPr txBox="1"/>
          <p:nvPr/>
        </p:nvSpPr>
        <p:spPr>
          <a:xfrm>
            <a:off x="1008742" y="34446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6</a:t>
            </a:r>
            <a:endParaRPr kumimoji="1"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6ABA5F7-9777-214B-B18B-FC56F18A8AA2}"/>
              </a:ext>
            </a:extLst>
          </p:cNvPr>
          <p:cNvSpPr txBox="1"/>
          <p:nvPr/>
        </p:nvSpPr>
        <p:spPr>
          <a:xfrm>
            <a:off x="2011516" y="41654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7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BC3DDF6F-F1DA-E340-B355-AEEB9AB0D258}"/>
                  </a:ext>
                </a:extLst>
              </p:cNvPr>
              <p:cNvSpPr txBox="1"/>
              <p:nvPr/>
            </p:nvSpPr>
            <p:spPr>
              <a:xfrm>
                <a:off x="5543550" y="3761629"/>
                <a:ext cx="6268445" cy="1257332"/>
              </a:xfrm>
              <a:prstGeom prst="rect">
                <a:avLst/>
              </a:prstGeom>
              <a:noFill/>
              <a:ln w="25400"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TW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kumimoji="1" lang="en-US" altLang="zh-TW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3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3000" b="0" i="1" smtClean="0">
                                          <a:latin typeface="Cambria Math" panose="02040503050406030204" pitchFamily="18" charset="0"/>
                                        </a:rPr>
                                        <m:t>𝑟𝑒𝑡𝑟𝑖𝑒𝑣𝑎𝑙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kumimoji="1" lang="en-US" altLang="zh-TW" sz="3000" b="1" i="1" smtClean="0">
                                  <a:latin typeface="Cambria Math" panose="02040503050406030204" pitchFamily="18" charset="0"/>
                                </a:rPr>
                                <m:t>𝑨𝒇𝒕𝒆𝒓</m:t>
                              </m:r>
                              <m:r>
                                <a:rPr kumimoji="1" lang="en-US" altLang="zh-TW" sz="3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TW" sz="3000" b="1" i="1" smtClean="0">
                                  <a:latin typeface="Cambria Math" panose="02040503050406030204" pitchFamily="18" charset="0"/>
                                </a:rPr>
                                <m:t>𝑺𝒕𝒐𝒓𝒂𝒈𝒆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TW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kumimoji="1" lang="en-US" altLang="zh-TW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kumimoji="1" lang="en-US" altLang="zh-TW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3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sz="3000" b="0" i="1" smtClean="0">
                                          <a:latin typeface="Cambria Math" panose="02040503050406030204" pitchFamily="18" charset="0"/>
                                        </a:rPr>
                                        <m:t>𝑖𝑛𝑝𝑢𝑡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kumimoji="1" lang="en-US" altLang="zh-TW" sz="3000" b="1" i="1" smtClean="0">
                                  <a:latin typeface="Cambria Math" panose="02040503050406030204" pitchFamily="18" charset="0"/>
                                </a:rPr>
                                <m:t>𝒊𝒏𝒑𝒖𝒕</m:t>
                              </m:r>
                            </m:sub>
                          </m:sSub>
                        </m:den>
                      </m:f>
                      <m:r>
                        <a:rPr kumimoji="1" lang="en-US" altLang="zh-TW" sz="3000" b="0" i="1" smtClean="0">
                          <a:latin typeface="Cambria Math" panose="02040503050406030204" pitchFamily="18" charset="0"/>
                        </a:rPr>
                        <m:t>≈1</m:t>
                      </m:r>
                    </m:oMath>
                  </m:oMathPara>
                </a14:m>
                <a:endParaRPr kumimoji="1" lang="zh-TW" altLang="en-US" sz="3000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BC3DDF6F-F1DA-E340-B355-AEEB9AB0D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3761629"/>
                <a:ext cx="6268445" cy="1257332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  <a:ln w="25400"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3854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6689D0-CABD-F148-8FEC-A7AD6692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2100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Future Plan</a:t>
            </a:r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EE22EE4-957D-DA4A-A07A-664315AD1E71}"/>
              </a:ext>
            </a:extLst>
          </p:cNvPr>
          <p:cNvSpPr txBox="1"/>
          <p:nvPr/>
        </p:nvSpPr>
        <p:spPr>
          <a:xfrm>
            <a:off x="300038" y="828675"/>
            <a:ext cx="67832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3000" dirty="0"/>
              <a:t>Measure Fidelity of  the retrieval photon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3000" dirty="0"/>
              <a:t>Using Dual-rail Method</a:t>
            </a:r>
            <a:endParaRPr kumimoji="1" lang="zh-TW" altLang="en-US" sz="3000" dirty="0"/>
          </a:p>
        </p:txBody>
      </p:sp>
      <p:cxnSp>
        <p:nvCxnSpPr>
          <p:cNvPr id="7" name="直線箭頭接點 6">
            <a:extLst>
              <a:ext uri="{FF2B5EF4-FFF2-40B4-BE49-F238E27FC236}">
                <a16:creationId xmlns:a16="http://schemas.microsoft.com/office/drawing/2014/main" id="{29649A42-7893-884D-B00B-74C909FCB372}"/>
              </a:ext>
            </a:extLst>
          </p:cNvPr>
          <p:cNvCxnSpPr>
            <a:cxnSpLocks/>
          </p:cNvCxnSpPr>
          <p:nvPr/>
        </p:nvCxnSpPr>
        <p:spPr>
          <a:xfrm flipV="1">
            <a:off x="1157288" y="671513"/>
            <a:ext cx="8972550" cy="5300663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箭頭接點 7">
            <a:extLst>
              <a:ext uri="{FF2B5EF4-FFF2-40B4-BE49-F238E27FC236}">
                <a16:creationId xmlns:a16="http://schemas.microsoft.com/office/drawing/2014/main" id="{B07F8B8E-FBFE-F04A-AFA1-5AD04366C988}"/>
              </a:ext>
            </a:extLst>
          </p:cNvPr>
          <p:cNvCxnSpPr>
            <a:cxnSpLocks/>
          </p:cNvCxnSpPr>
          <p:nvPr/>
        </p:nvCxnSpPr>
        <p:spPr>
          <a:xfrm flipV="1">
            <a:off x="300038" y="1151840"/>
            <a:ext cx="10072687" cy="4134536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B5FBED17-D384-C642-BB21-197C569357E1}"/>
              </a:ext>
            </a:extLst>
          </p:cNvPr>
          <p:cNvSpPr txBox="1"/>
          <p:nvPr/>
        </p:nvSpPr>
        <p:spPr>
          <a:xfrm>
            <a:off x="7861492" y="566722"/>
            <a:ext cx="15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Spatial Mode 1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D69A8D7-72E0-4049-9D05-A8D51A7ACB7B}"/>
              </a:ext>
            </a:extLst>
          </p:cNvPr>
          <p:cNvSpPr txBox="1"/>
          <p:nvPr/>
        </p:nvSpPr>
        <p:spPr>
          <a:xfrm>
            <a:off x="8874652" y="1812410"/>
            <a:ext cx="15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Spatial Mode 2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手繪多邊形 10">
            <a:extLst>
              <a:ext uri="{FF2B5EF4-FFF2-40B4-BE49-F238E27FC236}">
                <a16:creationId xmlns:a16="http://schemas.microsoft.com/office/drawing/2014/main" id="{167EA63D-CC8A-5E4E-B575-8BB5BA6BE5A0}"/>
              </a:ext>
            </a:extLst>
          </p:cNvPr>
          <p:cNvSpPr/>
          <p:nvPr/>
        </p:nvSpPr>
        <p:spPr>
          <a:xfrm rot="1881215">
            <a:off x="1236325" y="4667892"/>
            <a:ext cx="982809" cy="579632"/>
          </a:xfrm>
          <a:custGeom>
            <a:avLst/>
            <a:gdLst>
              <a:gd name="connsiteX0" fmla="*/ 4929188 w 4929188"/>
              <a:gd name="connsiteY0" fmla="*/ 671725 h 671725"/>
              <a:gd name="connsiteX1" fmla="*/ 2528888 w 4929188"/>
              <a:gd name="connsiteY1" fmla="*/ 212 h 671725"/>
              <a:gd name="connsiteX2" fmla="*/ 0 w 4929188"/>
              <a:gd name="connsiteY2" fmla="*/ 614575 h 6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9188" h="671725">
                <a:moveTo>
                  <a:pt x="4929188" y="671725"/>
                </a:moveTo>
                <a:cubicBezTo>
                  <a:pt x="4139803" y="340731"/>
                  <a:pt x="3350419" y="9737"/>
                  <a:pt x="2528888" y="212"/>
                </a:cubicBezTo>
                <a:cubicBezTo>
                  <a:pt x="1707357" y="-9313"/>
                  <a:pt x="853678" y="302631"/>
                  <a:pt x="0" y="614575"/>
                </a:cubicBezTo>
              </a:path>
            </a:pathLst>
          </a:custGeom>
          <a:noFill/>
          <a:ln w="25400">
            <a:solidFill>
              <a:srgbClr val="7030A0"/>
            </a:solidFill>
            <a:prstDash val="lgDash"/>
            <a:headEnd type="stealth" w="lg" len="lg"/>
            <a:tailEnd type="stealth" w="lg" len="lg"/>
          </a:ln>
          <a:effectLst>
            <a:glow rad="635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CE17C611-0493-C046-AAE5-FA5701345D1F}"/>
              </a:ext>
            </a:extLst>
          </p:cNvPr>
          <p:cNvSpPr/>
          <p:nvPr/>
        </p:nvSpPr>
        <p:spPr>
          <a:xfrm rot="20239019">
            <a:off x="3014661" y="2495553"/>
            <a:ext cx="5872164" cy="100488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5080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3000" dirty="0"/>
              <a:t>Quantum Memory</a:t>
            </a:r>
            <a:endParaRPr kumimoji="1" lang="zh-TW" altLang="en-US" sz="3000" dirty="0"/>
          </a:p>
        </p:txBody>
      </p:sp>
      <p:sp>
        <p:nvSpPr>
          <p:cNvPr id="20" name="圓角矩形 19">
            <a:extLst>
              <a:ext uri="{FF2B5EF4-FFF2-40B4-BE49-F238E27FC236}">
                <a16:creationId xmlns:a16="http://schemas.microsoft.com/office/drawing/2014/main" id="{2FB0F136-79EB-4B41-A14B-99EB2027811A}"/>
              </a:ext>
            </a:extLst>
          </p:cNvPr>
          <p:cNvSpPr/>
          <p:nvPr/>
        </p:nvSpPr>
        <p:spPr>
          <a:xfrm>
            <a:off x="9944099" y="142875"/>
            <a:ext cx="2076451" cy="1332131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1E2FF36-B16B-9C43-BC6C-7B13E81245AF}"/>
              </a:ext>
            </a:extLst>
          </p:cNvPr>
          <p:cNvSpPr txBox="1"/>
          <p:nvPr/>
        </p:nvSpPr>
        <p:spPr>
          <a:xfrm>
            <a:off x="10238645" y="433550"/>
            <a:ext cx="1496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Entanglement</a:t>
            </a:r>
          </a:p>
          <a:p>
            <a:r>
              <a:rPr kumimoji="1" lang="en-US" altLang="zh-TW" dirty="0"/>
              <a:t>Tomography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19030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3CDC256-9579-9940-9CB5-E24FE6FD6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86" y="3295649"/>
            <a:ext cx="11288003" cy="343376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467F0FB-9984-694A-81F1-E173DA50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-263525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Conclusion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0B4F3EC-CDEB-0F46-A6C1-668078526B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825" y="661192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TW" sz="2000" dirty="0"/>
                  <a:t>Experimental Design</a:t>
                </a:r>
              </a:p>
              <a:p>
                <a:pPr lvl="1"/>
                <a:r>
                  <a:rPr kumimoji="1" lang="en-US" altLang="zh-TW" sz="2000" dirty="0"/>
                  <a:t>Narrowband single photon source</a:t>
                </a:r>
              </a:p>
              <a:p>
                <a:pPr lvl="1"/>
                <a:r>
                  <a:rPr kumimoji="1" lang="en-US" altLang="zh-TW" sz="2000" dirty="0"/>
                  <a:t>Ultrahigh optical depth cold atomic system to reach high storage efficiency</a:t>
                </a:r>
              </a:p>
              <a:p>
                <a:endParaRPr kumimoji="1" lang="en-US" altLang="zh-TW" sz="2000" dirty="0"/>
              </a:p>
              <a:p>
                <a:r>
                  <a:rPr kumimoji="1" lang="en-US" altLang="zh-TW" sz="2000" dirty="0"/>
                  <a:t>EIT-based Quantum Memory</a:t>
                </a:r>
              </a:p>
              <a:p>
                <a:pPr lvl="1"/>
                <a:r>
                  <a:rPr kumimoji="1" lang="en-US" altLang="zh-TW" sz="2000" dirty="0"/>
                  <a:t>Preserve non classical property, </a:t>
                </a:r>
                <a14:m>
                  <m:oMath xmlns:m="http://schemas.openxmlformats.org/officeDocument/2006/math">
                    <m:r>
                      <a:rPr kumimoji="1" lang="en-US" altLang="zh-TW" sz="20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𝑠𝑖</m:t>
                        </m:r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sz="2000" b="1" i="1" smtClean="0">
                            <a:latin typeface="Cambria Math" panose="02040503050406030204" pitchFamily="18" charset="0"/>
                          </a:rPr>
                          <m:t>𝒂𝒇𝒕𝒆𝒓</m:t>
                        </m:r>
                        <m:r>
                          <a:rPr kumimoji="1" lang="en-US" altLang="zh-TW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TW" sz="2000" b="1" i="1" smtClean="0">
                            <a:latin typeface="Cambria Math" panose="02040503050406030204" pitchFamily="18" charset="0"/>
                          </a:rPr>
                          <m:t>𝒔𝒕𝒐𝒓𝒂𝒈𝒆</m:t>
                        </m:r>
                      </m:sub>
                      <m:sup>
                        <m:d>
                          <m:d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  <m:t>𝑟𝑒𝑡𝑟𝑖𝑒𝑣𝑎𝑙</m:t>
                            </m:r>
                          </m:sub>
                        </m:sSub>
                      </m:e>
                    </m:d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𝑠𝑖</m:t>
                        </m:r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TW" sz="2000" b="1" i="1" smtClean="0">
                            <a:latin typeface="Cambria Math" panose="02040503050406030204" pitchFamily="18" charset="0"/>
                          </a:rPr>
                          <m:t>𝒊𝒏𝒑𝒖𝒕</m:t>
                        </m:r>
                      </m:sub>
                      <m:sup>
                        <m:d>
                          <m:dPr>
                            <m:ctrlPr>
                              <a:rPr kumimoji="1"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kumimoji="1"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</a:rPr>
                              <m:t>𝑖𝑑𝑙𝑒𝑟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TW" sz="2000" dirty="0"/>
              </a:p>
              <a:p>
                <a:pPr lvl="1"/>
                <a:r>
                  <a:rPr kumimoji="1" lang="en-US" altLang="zh-TW" sz="2000" dirty="0"/>
                  <a:t>Demonstrate high storage efficiency (70 %), Delay-Bandwidth product = 126</a:t>
                </a:r>
                <a:endParaRPr kumimoji="1" lang="zh-TW" altLang="en-US" sz="20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0B4F3EC-CDEB-0F46-A6C1-668078526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825" y="661192"/>
                <a:ext cx="10515600" cy="4351338"/>
              </a:xfrm>
              <a:blipFill>
                <a:blip r:embed="rId3"/>
                <a:stretch>
                  <a:fillRect l="-483" t="-14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DE253625-9A65-854B-A180-6DF079438090}"/>
              </a:ext>
            </a:extLst>
          </p:cNvPr>
          <p:cNvSpPr txBox="1"/>
          <p:nvPr/>
        </p:nvSpPr>
        <p:spPr>
          <a:xfrm>
            <a:off x="4222609" y="3696495"/>
            <a:ext cx="202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bg2">
                    <a:lumMod val="50000"/>
                  </a:schemeClr>
                </a:solidFill>
              </a:rPr>
              <a:t>Input Single Photon</a:t>
            </a:r>
            <a:endParaRPr kumimoji="1"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D3B185D-088B-EF4D-97E6-66F87FAD94D5}"/>
              </a:ext>
            </a:extLst>
          </p:cNvPr>
          <p:cNvSpPr txBox="1"/>
          <p:nvPr/>
        </p:nvSpPr>
        <p:spPr>
          <a:xfrm>
            <a:off x="7749878" y="3574122"/>
            <a:ext cx="238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bg2">
                    <a:lumMod val="50000"/>
                  </a:schemeClr>
                </a:solidFill>
              </a:rPr>
              <a:t>Retrieval Single Photon </a:t>
            </a:r>
            <a:endParaRPr kumimoji="1"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0341015-394F-7D4F-B27C-16E0D1F9F0F6}"/>
              </a:ext>
            </a:extLst>
          </p:cNvPr>
          <p:cNvSpPr/>
          <p:nvPr/>
        </p:nvSpPr>
        <p:spPr>
          <a:xfrm>
            <a:off x="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AutoNum type="arabicPeriod"/>
            </a:pPr>
            <a:r>
              <a:rPr lang="de-DE" altLang="zh-TW" sz="1200" dirty="0"/>
              <a:t>Graph </a:t>
            </a:r>
            <a:r>
              <a:rPr lang="de-DE" altLang="zh-TW" sz="1200" dirty="0" err="1"/>
              <a:t>Ref</a:t>
            </a:r>
            <a:r>
              <a:rPr lang="de-DE" altLang="zh-TW" sz="1200" dirty="0"/>
              <a:t> : </a:t>
            </a:r>
            <a:r>
              <a:rPr lang="de-DE" altLang="zh-TW" sz="1200" dirty="0">
                <a:hlinkClick r:id="rId4"/>
              </a:rPr>
              <a:t>https://www.conceptdraw.com/examples/diagram-of-a-stop-watch</a:t>
            </a:r>
            <a:endParaRPr lang="zh-TW" altLang="en-US" sz="12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66BFC29-E198-9147-B1C8-99BB350E70F5}"/>
              </a:ext>
            </a:extLst>
          </p:cNvPr>
          <p:cNvSpPr/>
          <p:nvPr/>
        </p:nvSpPr>
        <p:spPr>
          <a:xfrm>
            <a:off x="6372228" y="3839375"/>
            <a:ext cx="1671637" cy="2240752"/>
          </a:xfrm>
          <a:prstGeom prst="rect">
            <a:avLst/>
          </a:prstGeom>
          <a:pattFill prst="wdDnDiag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BB3778B-636F-994A-9A97-AE24AC1847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821" y="4701985"/>
            <a:ext cx="750465" cy="619559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3CD957A0-019C-2D4C-B68C-94C889FF4091}"/>
              </a:ext>
            </a:extLst>
          </p:cNvPr>
          <p:cNvSpPr txBox="1"/>
          <p:nvPr/>
        </p:nvSpPr>
        <p:spPr>
          <a:xfrm>
            <a:off x="6613302" y="3574070"/>
            <a:ext cx="89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Storage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2267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C6E6BC-9E7B-6149-9E23-DCD46091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DBB97B-4805-6042-A141-58B907FE0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5EBE3D5-ED29-B044-9E81-CCC5E00C58A3}"/>
              </a:ext>
            </a:extLst>
          </p:cNvPr>
          <p:cNvSpPr txBox="1">
            <a:spLocks/>
          </p:cNvSpPr>
          <p:nvPr/>
        </p:nvSpPr>
        <p:spPr>
          <a:xfrm>
            <a:off x="0" y="-4325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dirty="0"/>
              <a:t>Acknowledgement</a:t>
            </a:r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8879A5C-1D98-FA4F-B11C-9A98350B8F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002" y="604181"/>
            <a:ext cx="8076411" cy="625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0D0290-FCC1-FC4E-B50D-07D80ADC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7279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Quantum Repeater</a:t>
            </a:r>
            <a:endParaRPr kumimoji="1" lang="zh-TW" altLang="en-US" dirty="0"/>
          </a:p>
        </p:txBody>
      </p:sp>
      <p:sp>
        <p:nvSpPr>
          <p:cNvPr id="18" name="手繪多邊形 17">
            <a:extLst>
              <a:ext uri="{FF2B5EF4-FFF2-40B4-BE49-F238E27FC236}">
                <a16:creationId xmlns:a16="http://schemas.microsoft.com/office/drawing/2014/main" id="{4615183A-B26E-E04F-AFA0-5DCC06D21283}"/>
              </a:ext>
            </a:extLst>
          </p:cNvPr>
          <p:cNvSpPr/>
          <p:nvPr/>
        </p:nvSpPr>
        <p:spPr>
          <a:xfrm>
            <a:off x="1286345" y="76665"/>
            <a:ext cx="10101262" cy="1787911"/>
          </a:xfrm>
          <a:custGeom>
            <a:avLst/>
            <a:gdLst>
              <a:gd name="connsiteX0" fmla="*/ 4929188 w 4929188"/>
              <a:gd name="connsiteY0" fmla="*/ 671725 h 671725"/>
              <a:gd name="connsiteX1" fmla="*/ 2528888 w 4929188"/>
              <a:gd name="connsiteY1" fmla="*/ 212 h 671725"/>
              <a:gd name="connsiteX2" fmla="*/ 0 w 4929188"/>
              <a:gd name="connsiteY2" fmla="*/ 614575 h 6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9188" h="671725">
                <a:moveTo>
                  <a:pt x="4929188" y="671725"/>
                </a:moveTo>
                <a:cubicBezTo>
                  <a:pt x="4139803" y="340731"/>
                  <a:pt x="3350419" y="9737"/>
                  <a:pt x="2528888" y="212"/>
                </a:cubicBezTo>
                <a:cubicBezTo>
                  <a:pt x="1707357" y="-9313"/>
                  <a:pt x="853678" y="302631"/>
                  <a:pt x="0" y="614575"/>
                </a:cubicBezTo>
              </a:path>
            </a:pathLst>
          </a:custGeom>
          <a:noFill/>
          <a:ln w="25400">
            <a:solidFill>
              <a:srgbClr val="7030A0"/>
            </a:solidFill>
            <a:prstDash val="lgDash"/>
            <a:headEnd type="stealth" w="lg" len="lg"/>
            <a:tailEnd type="stealth" w="lg" len="lg"/>
          </a:ln>
          <a:effectLst>
            <a:glow rad="254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9BFE3E4-68A7-454C-88C0-5D4846BB7C56}"/>
              </a:ext>
            </a:extLst>
          </p:cNvPr>
          <p:cNvSpPr/>
          <p:nvPr/>
        </p:nvSpPr>
        <p:spPr>
          <a:xfrm>
            <a:off x="-88643" y="1941194"/>
            <a:ext cx="1459934" cy="7761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Sender</a:t>
            </a:r>
            <a:endParaRPr kumimoji="1" lang="zh-TW" altLang="en-US" dirty="0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D7F150FA-40EC-7147-A154-067A0EDD3AAB}"/>
              </a:ext>
            </a:extLst>
          </p:cNvPr>
          <p:cNvSpPr/>
          <p:nvPr/>
        </p:nvSpPr>
        <p:spPr>
          <a:xfrm>
            <a:off x="10938865" y="1956379"/>
            <a:ext cx="1459934" cy="7761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Receiver</a:t>
            </a:r>
            <a:endParaRPr kumimoji="1" lang="zh-TW" altLang="en-US" dirty="0"/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98E560BC-883B-8F41-A6F3-8A14CF1B131D}"/>
              </a:ext>
            </a:extLst>
          </p:cNvPr>
          <p:cNvSpPr/>
          <p:nvPr/>
        </p:nvSpPr>
        <p:spPr>
          <a:xfrm>
            <a:off x="3371321" y="2922963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37FD9CB-66BA-4147-BE36-FDB88AB1F2CF}"/>
              </a:ext>
            </a:extLst>
          </p:cNvPr>
          <p:cNvSpPr txBox="1"/>
          <p:nvPr/>
        </p:nvSpPr>
        <p:spPr>
          <a:xfrm>
            <a:off x="3413242" y="2680356"/>
            <a:ext cx="630230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44" name="圓角矩形 43">
            <a:extLst>
              <a:ext uri="{FF2B5EF4-FFF2-40B4-BE49-F238E27FC236}">
                <a16:creationId xmlns:a16="http://schemas.microsoft.com/office/drawing/2014/main" id="{9080FD15-CBE8-0442-B904-D00DFA92F61E}"/>
              </a:ext>
            </a:extLst>
          </p:cNvPr>
          <p:cNvSpPr/>
          <p:nvPr/>
        </p:nvSpPr>
        <p:spPr>
          <a:xfrm>
            <a:off x="2906839" y="3586571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sp>
        <p:nvSpPr>
          <p:cNvPr id="45" name="圓角矩形 44">
            <a:extLst>
              <a:ext uri="{FF2B5EF4-FFF2-40B4-BE49-F238E27FC236}">
                <a16:creationId xmlns:a16="http://schemas.microsoft.com/office/drawing/2014/main" id="{84467BD2-A134-0F47-B42F-4BBCE1B3A114}"/>
              </a:ext>
            </a:extLst>
          </p:cNvPr>
          <p:cNvSpPr/>
          <p:nvPr/>
        </p:nvSpPr>
        <p:spPr>
          <a:xfrm>
            <a:off x="3897012" y="3572656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8CB32A5D-8F22-0C42-B563-27974EA306C6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3184768" y="3077324"/>
            <a:ext cx="359942" cy="50924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D96C3F30-3950-614A-85BA-B1A8B6A23C0A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3897012" y="3077324"/>
            <a:ext cx="277928" cy="495332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8F6602AC-53DA-FE47-825A-578889218ACB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2178071" y="2301477"/>
            <a:ext cx="1006697" cy="128509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3365558B-E19D-0746-8CA0-2534939FC5D4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4174940" y="2222400"/>
            <a:ext cx="553711" cy="1350256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圓角矩形 38">
            <a:extLst>
              <a:ext uri="{FF2B5EF4-FFF2-40B4-BE49-F238E27FC236}">
                <a16:creationId xmlns:a16="http://schemas.microsoft.com/office/drawing/2014/main" id="{F6C487A2-05F1-C54A-8B71-404591C095A5}"/>
              </a:ext>
            </a:extLst>
          </p:cNvPr>
          <p:cNvSpPr/>
          <p:nvPr/>
        </p:nvSpPr>
        <p:spPr>
          <a:xfrm>
            <a:off x="6801458" y="2894924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01147DF-90C1-E443-B029-7C8F0B0341C4}"/>
              </a:ext>
            </a:extLst>
          </p:cNvPr>
          <p:cNvSpPr txBox="1"/>
          <p:nvPr/>
        </p:nvSpPr>
        <p:spPr>
          <a:xfrm>
            <a:off x="6822521" y="2667288"/>
            <a:ext cx="630230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41" name="圓角矩形 40">
            <a:extLst>
              <a:ext uri="{FF2B5EF4-FFF2-40B4-BE49-F238E27FC236}">
                <a16:creationId xmlns:a16="http://schemas.microsoft.com/office/drawing/2014/main" id="{5AE92EE5-B0DB-AB4B-B407-F0522275BF88}"/>
              </a:ext>
            </a:extLst>
          </p:cNvPr>
          <p:cNvSpPr/>
          <p:nvPr/>
        </p:nvSpPr>
        <p:spPr>
          <a:xfrm>
            <a:off x="6336976" y="3558532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sp>
        <p:nvSpPr>
          <p:cNvPr id="42" name="圓角矩形 41">
            <a:extLst>
              <a:ext uri="{FF2B5EF4-FFF2-40B4-BE49-F238E27FC236}">
                <a16:creationId xmlns:a16="http://schemas.microsoft.com/office/drawing/2014/main" id="{115C0B5F-5233-5D4A-82FC-D66C49925088}"/>
              </a:ext>
            </a:extLst>
          </p:cNvPr>
          <p:cNvSpPr/>
          <p:nvPr/>
        </p:nvSpPr>
        <p:spPr>
          <a:xfrm>
            <a:off x="7327149" y="3544617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CD57C95A-85B9-204B-833F-A93B56FC6BF2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6614905" y="3049285"/>
            <a:ext cx="359942" cy="50924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94E2DE73-1FC1-8442-8F6E-12DC2D7B8178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7327149" y="3049285"/>
            <a:ext cx="277928" cy="495332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49315A3C-DEB4-4441-AC76-93FEB32FEA96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6017804" y="2197086"/>
            <a:ext cx="597100" cy="1361446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B8697D55-5307-A140-9C3E-4FBE4E1D9AD1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7605077" y="2174443"/>
            <a:ext cx="510652" cy="137017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圓角矩形 20">
            <a:extLst>
              <a:ext uri="{FF2B5EF4-FFF2-40B4-BE49-F238E27FC236}">
                <a16:creationId xmlns:a16="http://schemas.microsoft.com/office/drawing/2014/main" id="{83DD87BF-472F-724A-AADE-8D26D8D5431D}"/>
              </a:ext>
            </a:extLst>
          </p:cNvPr>
          <p:cNvSpPr/>
          <p:nvPr/>
        </p:nvSpPr>
        <p:spPr>
          <a:xfrm>
            <a:off x="5075721" y="1634625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65E165D-94C3-F642-A372-F41E4E4D7016}"/>
              </a:ext>
            </a:extLst>
          </p:cNvPr>
          <p:cNvSpPr txBox="1"/>
          <p:nvPr/>
        </p:nvSpPr>
        <p:spPr>
          <a:xfrm>
            <a:off x="5107127" y="1315107"/>
            <a:ext cx="635561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6819C868-7E2A-7748-8B84-C1A95631B819}"/>
              </a:ext>
            </a:extLst>
          </p:cNvPr>
          <p:cNvSpPr txBox="1"/>
          <p:nvPr/>
        </p:nvSpPr>
        <p:spPr>
          <a:xfrm>
            <a:off x="7906876" y="1474430"/>
            <a:ext cx="635561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29" name="圓角矩形 28">
            <a:extLst>
              <a:ext uri="{FF2B5EF4-FFF2-40B4-BE49-F238E27FC236}">
                <a16:creationId xmlns:a16="http://schemas.microsoft.com/office/drawing/2014/main" id="{FE9003FC-D79F-6046-8F0C-EAADE5F2D9ED}"/>
              </a:ext>
            </a:extLst>
          </p:cNvPr>
          <p:cNvSpPr/>
          <p:nvPr/>
        </p:nvSpPr>
        <p:spPr>
          <a:xfrm>
            <a:off x="9407501" y="3544616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C07195D9-0782-4C47-A6CE-ED61E0D4C878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9467357" y="2212012"/>
            <a:ext cx="218072" cy="133260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781A2A35-87B8-5949-BA37-94EFBA544BEE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9685429" y="3076885"/>
            <a:ext cx="519001" cy="467731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左大括弧 11">
            <a:extLst>
              <a:ext uri="{FF2B5EF4-FFF2-40B4-BE49-F238E27FC236}">
                <a16:creationId xmlns:a16="http://schemas.microsoft.com/office/drawing/2014/main" id="{0FBBE903-822F-AC4A-BE5F-4252869B2585}"/>
              </a:ext>
            </a:extLst>
          </p:cNvPr>
          <p:cNvSpPr/>
          <p:nvPr/>
        </p:nvSpPr>
        <p:spPr>
          <a:xfrm rot="16200000">
            <a:off x="4496428" y="2269248"/>
            <a:ext cx="302843" cy="3934109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60F49A8-E33C-1348-81B9-282CA215FB2A}"/>
              </a:ext>
            </a:extLst>
          </p:cNvPr>
          <p:cNvSpPr txBox="1"/>
          <p:nvPr/>
        </p:nvSpPr>
        <p:spPr>
          <a:xfrm>
            <a:off x="3720508" y="4438433"/>
            <a:ext cx="1847704" cy="24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Quantum Repeater</a:t>
            </a:r>
            <a:endParaRPr kumimoji="1" lang="zh-TW" altLang="en-US" dirty="0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1B75A2E8-03AB-C547-958D-B155F1EE3AB6}"/>
              </a:ext>
            </a:extLst>
          </p:cNvPr>
          <p:cNvCxnSpPr/>
          <p:nvPr/>
        </p:nvCxnSpPr>
        <p:spPr>
          <a:xfrm>
            <a:off x="7223065" y="4159658"/>
            <a:ext cx="2794284" cy="0"/>
          </a:xfrm>
          <a:prstGeom prst="line">
            <a:avLst/>
          </a:prstGeom>
          <a:ln w="127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圓角矩形 45">
            <a:extLst>
              <a:ext uri="{FF2B5EF4-FFF2-40B4-BE49-F238E27FC236}">
                <a16:creationId xmlns:a16="http://schemas.microsoft.com/office/drawing/2014/main" id="{645190AC-6663-DD43-A20B-60567D069AF0}"/>
              </a:ext>
            </a:extLst>
          </p:cNvPr>
          <p:cNvSpPr/>
          <p:nvPr/>
        </p:nvSpPr>
        <p:spPr>
          <a:xfrm>
            <a:off x="641324" y="3531852"/>
            <a:ext cx="595800" cy="2360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C411D3B-C61D-7343-B1C5-37CCAA8A17C2}"/>
              </a:ext>
            </a:extLst>
          </p:cNvPr>
          <p:cNvCxnSpPr>
            <a:cxnSpLocks/>
            <a:stCxn id="46" idx="0"/>
            <a:endCxn id="6" idx="4"/>
          </p:cNvCxnSpPr>
          <p:nvPr/>
        </p:nvCxnSpPr>
        <p:spPr>
          <a:xfrm flipH="1" flipV="1">
            <a:off x="641324" y="2717313"/>
            <a:ext cx="297900" cy="814539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1A74453B-1952-8544-8C08-CD4A23C1C3DB}"/>
              </a:ext>
            </a:extLst>
          </p:cNvPr>
          <p:cNvCxnSpPr>
            <a:cxnSpLocks/>
            <a:stCxn id="53" idx="0"/>
            <a:endCxn id="26" idx="4"/>
          </p:cNvCxnSpPr>
          <p:nvPr/>
        </p:nvCxnSpPr>
        <p:spPr>
          <a:xfrm flipV="1">
            <a:off x="11236765" y="2732498"/>
            <a:ext cx="432067" cy="74442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圓角矩形 52">
            <a:extLst>
              <a:ext uri="{FF2B5EF4-FFF2-40B4-BE49-F238E27FC236}">
                <a16:creationId xmlns:a16="http://schemas.microsoft.com/office/drawing/2014/main" id="{C35D7B93-B29C-6443-BB7B-052849D34887}"/>
              </a:ext>
            </a:extLst>
          </p:cNvPr>
          <p:cNvSpPr/>
          <p:nvPr/>
        </p:nvSpPr>
        <p:spPr>
          <a:xfrm>
            <a:off x="10938865" y="3476925"/>
            <a:ext cx="595800" cy="2360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0B07D0DC-1F42-5640-85C2-0E059CEFF067}"/>
              </a:ext>
            </a:extLst>
          </p:cNvPr>
          <p:cNvCxnSpPr>
            <a:cxnSpLocks/>
          </p:cNvCxnSpPr>
          <p:nvPr/>
        </p:nvCxnSpPr>
        <p:spPr>
          <a:xfrm>
            <a:off x="814388" y="4222436"/>
            <a:ext cx="1363683" cy="0"/>
          </a:xfrm>
          <a:prstGeom prst="line">
            <a:avLst/>
          </a:prstGeom>
          <a:ln w="127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>
            <a:extLst>
              <a:ext uri="{FF2B5EF4-FFF2-40B4-BE49-F238E27FC236}">
                <a16:creationId xmlns:a16="http://schemas.microsoft.com/office/drawing/2014/main" id="{7398A22D-A21A-354C-9936-EB5F9651A2D8}"/>
              </a:ext>
            </a:extLst>
          </p:cNvPr>
          <p:cNvSpPr/>
          <p:nvPr/>
        </p:nvSpPr>
        <p:spPr>
          <a:xfrm>
            <a:off x="4277793" y="2083079"/>
            <a:ext cx="1044506" cy="26472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691D3EE8-1811-1F4E-A25D-BA7368D3C853}"/>
              </a:ext>
            </a:extLst>
          </p:cNvPr>
          <p:cNvSpPr/>
          <p:nvPr/>
        </p:nvSpPr>
        <p:spPr>
          <a:xfrm>
            <a:off x="5464235" y="2079651"/>
            <a:ext cx="1044506" cy="26472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3012D03E-2778-3F4B-BA19-C75BE7C910FF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4800046" y="1800210"/>
            <a:ext cx="383507" cy="282869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ED4BE6A6-D4CB-1944-BA7F-A5C5AA636D89}"/>
              </a:ext>
            </a:extLst>
          </p:cNvPr>
          <p:cNvCxnSpPr>
            <a:cxnSpLocks/>
            <a:stCxn id="55" idx="0"/>
          </p:cNvCxnSpPr>
          <p:nvPr/>
        </p:nvCxnSpPr>
        <p:spPr>
          <a:xfrm flipH="1" flipV="1">
            <a:off x="5662085" y="1765299"/>
            <a:ext cx="324403" cy="314352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圓角矩形 57">
            <a:extLst>
              <a:ext uri="{FF2B5EF4-FFF2-40B4-BE49-F238E27FC236}">
                <a16:creationId xmlns:a16="http://schemas.microsoft.com/office/drawing/2014/main" id="{37337413-5286-2F4B-B9BD-8C3805B6E650}"/>
              </a:ext>
            </a:extLst>
          </p:cNvPr>
          <p:cNvSpPr/>
          <p:nvPr/>
        </p:nvSpPr>
        <p:spPr>
          <a:xfrm>
            <a:off x="8443746" y="1585380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DEE547EA-7A05-224C-8465-D7C3BFE54D25}"/>
              </a:ext>
            </a:extLst>
          </p:cNvPr>
          <p:cNvSpPr/>
          <p:nvPr/>
        </p:nvSpPr>
        <p:spPr>
          <a:xfrm>
            <a:off x="7645818" y="2033834"/>
            <a:ext cx="1044506" cy="26472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sp>
        <p:nvSpPr>
          <p:cNvPr id="60" name="橢圓 59">
            <a:extLst>
              <a:ext uri="{FF2B5EF4-FFF2-40B4-BE49-F238E27FC236}">
                <a16:creationId xmlns:a16="http://schemas.microsoft.com/office/drawing/2014/main" id="{52D3D43D-0AC1-8D44-8A05-9154267812BC}"/>
              </a:ext>
            </a:extLst>
          </p:cNvPr>
          <p:cNvSpPr/>
          <p:nvPr/>
        </p:nvSpPr>
        <p:spPr>
          <a:xfrm>
            <a:off x="8832260" y="2030406"/>
            <a:ext cx="1044506" cy="26472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1894DC05-E783-7047-BBB1-769471A00C98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8168071" y="1750965"/>
            <a:ext cx="383507" cy="282869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8D44F32A-4196-B54F-BA03-AFF7E50AAC24}"/>
              </a:ext>
            </a:extLst>
          </p:cNvPr>
          <p:cNvCxnSpPr>
            <a:cxnSpLocks/>
            <a:stCxn id="60" idx="0"/>
          </p:cNvCxnSpPr>
          <p:nvPr/>
        </p:nvCxnSpPr>
        <p:spPr>
          <a:xfrm flipH="1" flipV="1">
            <a:off x="9030110" y="1716054"/>
            <a:ext cx="324403" cy="314352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B657F4F3-E12A-F64C-A325-90B14BE781CB}"/>
              </a:ext>
            </a:extLst>
          </p:cNvPr>
          <p:cNvCxnSpPr>
            <a:cxnSpLocks/>
          </p:cNvCxnSpPr>
          <p:nvPr/>
        </p:nvCxnSpPr>
        <p:spPr>
          <a:xfrm>
            <a:off x="1066800" y="3076885"/>
            <a:ext cx="1363683" cy="0"/>
          </a:xfrm>
          <a:prstGeom prst="line">
            <a:avLst/>
          </a:prstGeom>
          <a:ln w="635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CD2CD9F6-FAA3-A74D-AF64-D0F1CCBCB217}"/>
              </a:ext>
            </a:extLst>
          </p:cNvPr>
          <p:cNvCxnSpPr>
            <a:cxnSpLocks/>
          </p:cNvCxnSpPr>
          <p:nvPr/>
        </p:nvCxnSpPr>
        <p:spPr>
          <a:xfrm>
            <a:off x="10244138" y="2930829"/>
            <a:ext cx="798289" cy="0"/>
          </a:xfrm>
          <a:prstGeom prst="line">
            <a:avLst/>
          </a:prstGeom>
          <a:ln w="635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063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3D8FCF-DFB1-8D40-9F8B-9272A1DE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622550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Thank you for listening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226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0D0290-FCC1-FC4E-B50D-07D80ADC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7279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Quantum Repeater</a:t>
            </a:r>
            <a:endParaRPr kumimoji="1" lang="zh-TW" altLang="en-US" dirty="0"/>
          </a:p>
        </p:txBody>
      </p:sp>
      <p:sp>
        <p:nvSpPr>
          <p:cNvPr id="18" name="手繪多邊形 17">
            <a:extLst>
              <a:ext uri="{FF2B5EF4-FFF2-40B4-BE49-F238E27FC236}">
                <a16:creationId xmlns:a16="http://schemas.microsoft.com/office/drawing/2014/main" id="{4615183A-B26E-E04F-AFA0-5DCC06D21283}"/>
              </a:ext>
            </a:extLst>
          </p:cNvPr>
          <p:cNvSpPr/>
          <p:nvPr/>
        </p:nvSpPr>
        <p:spPr>
          <a:xfrm>
            <a:off x="1286345" y="53538"/>
            <a:ext cx="10101262" cy="1811038"/>
          </a:xfrm>
          <a:custGeom>
            <a:avLst/>
            <a:gdLst>
              <a:gd name="connsiteX0" fmla="*/ 4929188 w 4929188"/>
              <a:gd name="connsiteY0" fmla="*/ 671725 h 671725"/>
              <a:gd name="connsiteX1" fmla="*/ 2528888 w 4929188"/>
              <a:gd name="connsiteY1" fmla="*/ 212 h 671725"/>
              <a:gd name="connsiteX2" fmla="*/ 0 w 4929188"/>
              <a:gd name="connsiteY2" fmla="*/ 614575 h 6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9188" h="671725">
                <a:moveTo>
                  <a:pt x="4929188" y="671725"/>
                </a:moveTo>
                <a:cubicBezTo>
                  <a:pt x="4139803" y="340731"/>
                  <a:pt x="3350419" y="9737"/>
                  <a:pt x="2528888" y="212"/>
                </a:cubicBezTo>
                <a:cubicBezTo>
                  <a:pt x="1707357" y="-9313"/>
                  <a:pt x="853678" y="302631"/>
                  <a:pt x="0" y="614575"/>
                </a:cubicBezTo>
              </a:path>
            </a:pathLst>
          </a:custGeom>
          <a:noFill/>
          <a:ln w="25400">
            <a:solidFill>
              <a:srgbClr val="7030A0"/>
            </a:solidFill>
            <a:prstDash val="lgDash"/>
            <a:headEnd type="stealth" w="lg" len="lg"/>
            <a:tailEnd type="stealth" w="lg" len="lg"/>
          </a:ln>
          <a:effectLst>
            <a:glow rad="254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9BFE3E4-68A7-454C-88C0-5D4846BB7C56}"/>
              </a:ext>
            </a:extLst>
          </p:cNvPr>
          <p:cNvSpPr/>
          <p:nvPr/>
        </p:nvSpPr>
        <p:spPr>
          <a:xfrm>
            <a:off x="-88643" y="1941194"/>
            <a:ext cx="1459934" cy="7761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Sender</a:t>
            </a:r>
            <a:endParaRPr kumimoji="1" lang="zh-TW" altLang="en-US" dirty="0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D7F150FA-40EC-7147-A154-067A0EDD3AAB}"/>
              </a:ext>
            </a:extLst>
          </p:cNvPr>
          <p:cNvSpPr/>
          <p:nvPr/>
        </p:nvSpPr>
        <p:spPr>
          <a:xfrm>
            <a:off x="10938865" y="1956379"/>
            <a:ext cx="1459934" cy="7761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Receiver</a:t>
            </a:r>
            <a:endParaRPr kumimoji="1" lang="zh-TW" altLang="en-US" dirty="0"/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98E560BC-883B-8F41-A6F3-8A14CF1B131D}"/>
              </a:ext>
            </a:extLst>
          </p:cNvPr>
          <p:cNvSpPr/>
          <p:nvPr/>
        </p:nvSpPr>
        <p:spPr>
          <a:xfrm>
            <a:off x="3371321" y="2922963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37FD9CB-66BA-4147-BE36-FDB88AB1F2CF}"/>
              </a:ext>
            </a:extLst>
          </p:cNvPr>
          <p:cNvSpPr txBox="1"/>
          <p:nvPr/>
        </p:nvSpPr>
        <p:spPr>
          <a:xfrm>
            <a:off x="3413242" y="2680356"/>
            <a:ext cx="630230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44" name="圓角矩形 43">
            <a:extLst>
              <a:ext uri="{FF2B5EF4-FFF2-40B4-BE49-F238E27FC236}">
                <a16:creationId xmlns:a16="http://schemas.microsoft.com/office/drawing/2014/main" id="{9080FD15-CBE8-0442-B904-D00DFA92F61E}"/>
              </a:ext>
            </a:extLst>
          </p:cNvPr>
          <p:cNvSpPr/>
          <p:nvPr/>
        </p:nvSpPr>
        <p:spPr>
          <a:xfrm>
            <a:off x="2906839" y="3586571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sp>
        <p:nvSpPr>
          <p:cNvPr id="45" name="圓角矩形 44">
            <a:extLst>
              <a:ext uri="{FF2B5EF4-FFF2-40B4-BE49-F238E27FC236}">
                <a16:creationId xmlns:a16="http://schemas.microsoft.com/office/drawing/2014/main" id="{84467BD2-A134-0F47-B42F-4BBCE1B3A114}"/>
              </a:ext>
            </a:extLst>
          </p:cNvPr>
          <p:cNvSpPr/>
          <p:nvPr/>
        </p:nvSpPr>
        <p:spPr>
          <a:xfrm>
            <a:off x="3897012" y="3572656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8CB32A5D-8F22-0C42-B563-27974EA306C6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3184768" y="3077324"/>
            <a:ext cx="359942" cy="50924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D96C3F30-3950-614A-85BA-B1A8B6A23C0A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3897012" y="3077324"/>
            <a:ext cx="277928" cy="495332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8F6602AC-53DA-FE47-825A-578889218ACB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2178071" y="2301477"/>
            <a:ext cx="1006697" cy="128509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3365558B-E19D-0746-8CA0-2534939FC5D4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4174940" y="2222400"/>
            <a:ext cx="553711" cy="1350256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圓角矩形 38">
            <a:extLst>
              <a:ext uri="{FF2B5EF4-FFF2-40B4-BE49-F238E27FC236}">
                <a16:creationId xmlns:a16="http://schemas.microsoft.com/office/drawing/2014/main" id="{F6C487A2-05F1-C54A-8B71-404591C095A5}"/>
              </a:ext>
            </a:extLst>
          </p:cNvPr>
          <p:cNvSpPr/>
          <p:nvPr/>
        </p:nvSpPr>
        <p:spPr>
          <a:xfrm>
            <a:off x="6801458" y="2894924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01147DF-90C1-E443-B029-7C8F0B0341C4}"/>
              </a:ext>
            </a:extLst>
          </p:cNvPr>
          <p:cNvSpPr txBox="1"/>
          <p:nvPr/>
        </p:nvSpPr>
        <p:spPr>
          <a:xfrm>
            <a:off x="6822521" y="2667288"/>
            <a:ext cx="630230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41" name="圓角矩形 40">
            <a:extLst>
              <a:ext uri="{FF2B5EF4-FFF2-40B4-BE49-F238E27FC236}">
                <a16:creationId xmlns:a16="http://schemas.microsoft.com/office/drawing/2014/main" id="{5AE92EE5-B0DB-AB4B-B407-F0522275BF88}"/>
              </a:ext>
            </a:extLst>
          </p:cNvPr>
          <p:cNvSpPr/>
          <p:nvPr/>
        </p:nvSpPr>
        <p:spPr>
          <a:xfrm>
            <a:off x="6336976" y="3558532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sp>
        <p:nvSpPr>
          <p:cNvPr id="42" name="圓角矩形 41">
            <a:extLst>
              <a:ext uri="{FF2B5EF4-FFF2-40B4-BE49-F238E27FC236}">
                <a16:creationId xmlns:a16="http://schemas.microsoft.com/office/drawing/2014/main" id="{115C0B5F-5233-5D4A-82FC-D66C49925088}"/>
              </a:ext>
            </a:extLst>
          </p:cNvPr>
          <p:cNvSpPr/>
          <p:nvPr/>
        </p:nvSpPr>
        <p:spPr>
          <a:xfrm>
            <a:off x="7327149" y="3544617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CD57C95A-85B9-204B-833F-A93B56FC6BF2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6614905" y="3049285"/>
            <a:ext cx="359942" cy="50924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94E2DE73-1FC1-8442-8F6E-12DC2D7B8178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7327149" y="3049285"/>
            <a:ext cx="277928" cy="495332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49315A3C-DEB4-4441-AC76-93FEB32FEA96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6017804" y="2197086"/>
            <a:ext cx="597100" cy="1361446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B8697D55-5307-A140-9C3E-4FBE4E1D9AD1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7605077" y="2174443"/>
            <a:ext cx="510652" cy="137017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圓角矩形 20">
            <a:extLst>
              <a:ext uri="{FF2B5EF4-FFF2-40B4-BE49-F238E27FC236}">
                <a16:creationId xmlns:a16="http://schemas.microsoft.com/office/drawing/2014/main" id="{83DD87BF-472F-724A-AADE-8D26D8D5431D}"/>
              </a:ext>
            </a:extLst>
          </p:cNvPr>
          <p:cNvSpPr/>
          <p:nvPr/>
        </p:nvSpPr>
        <p:spPr>
          <a:xfrm>
            <a:off x="5075721" y="1634625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65E165D-94C3-F642-A372-F41E4E4D7016}"/>
              </a:ext>
            </a:extLst>
          </p:cNvPr>
          <p:cNvSpPr txBox="1"/>
          <p:nvPr/>
        </p:nvSpPr>
        <p:spPr>
          <a:xfrm>
            <a:off x="5107127" y="1315107"/>
            <a:ext cx="635561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6819C868-7E2A-7748-8B84-C1A95631B819}"/>
              </a:ext>
            </a:extLst>
          </p:cNvPr>
          <p:cNvSpPr txBox="1"/>
          <p:nvPr/>
        </p:nvSpPr>
        <p:spPr>
          <a:xfrm>
            <a:off x="7906876" y="1474430"/>
            <a:ext cx="635561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sp>
        <p:nvSpPr>
          <p:cNvPr id="29" name="圓角矩形 28">
            <a:extLst>
              <a:ext uri="{FF2B5EF4-FFF2-40B4-BE49-F238E27FC236}">
                <a16:creationId xmlns:a16="http://schemas.microsoft.com/office/drawing/2014/main" id="{FE9003FC-D79F-6046-8F0C-EAADE5F2D9ED}"/>
              </a:ext>
            </a:extLst>
          </p:cNvPr>
          <p:cNvSpPr/>
          <p:nvPr/>
        </p:nvSpPr>
        <p:spPr>
          <a:xfrm>
            <a:off x="9407501" y="3544616"/>
            <a:ext cx="555856" cy="15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C07195D9-0782-4C47-A6CE-ED61E0D4C878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9467357" y="2212012"/>
            <a:ext cx="218072" cy="133260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781A2A35-87B8-5949-BA37-94EFBA544BEE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9685429" y="3076885"/>
            <a:ext cx="519001" cy="467731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左大括弧 11">
            <a:extLst>
              <a:ext uri="{FF2B5EF4-FFF2-40B4-BE49-F238E27FC236}">
                <a16:creationId xmlns:a16="http://schemas.microsoft.com/office/drawing/2014/main" id="{0FBBE903-822F-AC4A-BE5F-4252869B2585}"/>
              </a:ext>
            </a:extLst>
          </p:cNvPr>
          <p:cNvSpPr/>
          <p:nvPr/>
        </p:nvSpPr>
        <p:spPr>
          <a:xfrm rot="16200000">
            <a:off x="4496428" y="2269248"/>
            <a:ext cx="302843" cy="3934109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60F49A8-E33C-1348-81B9-282CA215FB2A}"/>
              </a:ext>
            </a:extLst>
          </p:cNvPr>
          <p:cNvSpPr txBox="1"/>
          <p:nvPr/>
        </p:nvSpPr>
        <p:spPr>
          <a:xfrm>
            <a:off x="3720508" y="4438433"/>
            <a:ext cx="1847704" cy="24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Quantum Repeater</a:t>
            </a:r>
            <a:endParaRPr kumimoji="1" lang="zh-TW" altLang="en-US" dirty="0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1B75A2E8-03AB-C547-958D-B155F1EE3AB6}"/>
              </a:ext>
            </a:extLst>
          </p:cNvPr>
          <p:cNvCxnSpPr/>
          <p:nvPr/>
        </p:nvCxnSpPr>
        <p:spPr>
          <a:xfrm>
            <a:off x="7223065" y="4159658"/>
            <a:ext cx="2794284" cy="0"/>
          </a:xfrm>
          <a:prstGeom prst="line">
            <a:avLst/>
          </a:prstGeom>
          <a:ln w="127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圓角矩形 45">
            <a:extLst>
              <a:ext uri="{FF2B5EF4-FFF2-40B4-BE49-F238E27FC236}">
                <a16:creationId xmlns:a16="http://schemas.microsoft.com/office/drawing/2014/main" id="{645190AC-6663-DD43-A20B-60567D069AF0}"/>
              </a:ext>
            </a:extLst>
          </p:cNvPr>
          <p:cNvSpPr/>
          <p:nvPr/>
        </p:nvSpPr>
        <p:spPr>
          <a:xfrm>
            <a:off x="641324" y="3531852"/>
            <a:ext cx="595800" cy="2360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C411D3B-C61D-7343-B1C5-37CCAA8A17C2}"/>
              </a:ext>
            </a:extLst>
          </p:cNvPr>
          <p:cNvCxnSpPr>
            <a:cxnSpLocks/>
            <a:stCxn id="46" idx="0"/>
            <a:endCxn id="6" idx="4"/>
          </p:cNvCxnSpPr>
          <p:nvPr/>
        </p:nvCxnSpPr>
        <p:spPr>
          <a:xfrm flipH="1" flipV="1">
            <a:off x="641324" y="2717313"/>
            <a:ext cx="297900" cy="814539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1A74453B-1952-8544-8C08-CD4A23C1C3DB}"/>
              </a:ext>
            </a:extLst>
          </p:cNvPr>
          <p:cNvCxnSpPr>
            <a:cxnSpLocks/>
            <a:stCxn id="53" idx="0"/>
            <a:endCxn id="26" idx="4"/>
          </p:cNvCxnSpPr>
          <p:nvPr/>
        </p:nvCxnSpPr>
        <p:spPr>
          <a:xfrm flipV="1">
            <a:off x="11236765" y="2732498"/>
            <a:ext cx="432067" cy="74442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圓角矩形 52">
            <a:extLst>
              <a:ext uri="{FF2B5EF4-FFF2-40B4-BE49-F238E27FC236}">
                <a16:creationId xmlns:a16="http://schemas.microsoft.com/office/drawing/2014/main" id="{C35D7B93-B29C-6443-BB7B-052849D34887}"/>
              </a:ext>
            </a:extLst>
          </p:cNvPr>
          <p:cNvSpPr/>
          <p:nvPr/>
        </p:nvSpPr>
        <p:spPr>
          <a:xfrm>
            <a:off x="10938865" y="3476925"/>
            <a:ext cx="595800" cy="2360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S</a:t>
            </a:r>
            <a:endParaRPr kumimoji="1" lang="zh-TW" altLang="en-US" dirty="0"/>
          </a:p>
        </p:txBody>
      </p: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0B07D0DC-1F42-5640-85C2-0E059CEFF067}"/>
              </a:ext>
            </a:extLst>
          </p:cNvPr>
          <p:cNvCxnSpPr>
            <a:cxnSpLocks/>
          </p:cNvCxnSpPr>
          <p:nvPr/>
        </p:nvCxnSpPr>
        <p:spPr>
          <a:xfrm>
            <a:off x="814388" y="4222436"/>
            <a:ext cx="1363683" cy="0"/>
          </a:xfrm>
          <a:prstGeom prst="line">
            <a:avLst/>
          </a:prstGeom>
          <a:ln w="127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>
            <a:extLst>
              <a:ext uri="{FF2B5EF4-FFF2-40B4-BE49-F238E27FC236}">
                <a16:creationId xmlns:a16="http://schemas.microsoft.com/office/drawing/2014/main" id="{7398A22D-A21A-354C-9936-EB5F9651A2D8}"/>
              </a:ext>
            </a:extLst>
          </p:cNvPr>
          <p:cNvSpPr/>
          <p:nvPr/>
        </p:nvSpPr>
        <p:spPr>
          <a:xfrm>
            <a:off x="4277793" y="2083079"/>
            <a:ext cx="1044506" cy="26472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691D3EE8-1811-1F4E-A25D-BA7368D3C853}"/>
              </a:ext>
            </a:extLst>
          </p:cNvPr>
          <p:cNvSpPr/>
          <p:nvPr/>
        </p:nvSpPr>
        <p:spPr>
          <a:xfrm>
            <a:off x="5464235" y="2079651"/>
            <a:ext cx="1044506" cy="26472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3012D03E-2778-3F4B-BA19-C75BE7C910FF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4800046" y="1800210"/>
            <a:ext cx="383507" cy="282869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ED4BE6A6-D4CB-1944-BA7F-A5C5AA636D89}"/>
              </a:ext>
            </a:extLst>
          </p:cNvPr>
          <p:cNvCxnSpPr>
            <a:cxnSpLocks/>
            <a:stCxn id="55" idx="0"/>
          </p:cNvCxnSpPr>
          <p:nvPr/>
        </p:nvCxnSpPr>
        <p:spPr>
          <a:xfrm flipH="1" flipV="1">
            <a:off x="5662085" y="1765299"/>
            <a:ext cx="324403" cy="314352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圓角矩形 57">
            <a:extLst>
              <a:ext uri="{FF2B5EF4-FFF2-40B4-BE49-F238E27FC236}">
                <a16:creationId xmlns:a16="http://schemas.microsoft.com/office/drawing/2014/main" id="{37337413-5286-2F4B-B9BD-8C3805B6E650}"/>
              </a:ext>
            </a:extLst>
          </p:cNvPr>
          <p:cNvSpPr/>
          <p:nvPr/>
        </p:nvSpPr>
        <p:spPr>
          <a:xfrm>
            <a:off x="8443746" y="1585380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DEE547EA-7A05-224C-8465-D7C3BFE54D25}"/>
              </a:ext>
            </a:extLst>
          </p:cNvPr>
          <p:cNvSpPr/>
          <p:nvPr/>
        </p:nvSpPr>
        <p:spPr>
          <a:xfrm>
            <a:off x="7645818" y="2033834"/>
            <a:ext cx="1044506" cy="26472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sp>
        <p:nvSpPr>
          <p:cNvPr id="60" name="橢圓 59">
            <a:extLst>
              <a:ext uri="{FF2B5EF4-FFF2-40B4-BE49-F238E27FC236}">
                <a16:creationId xmlns:a16="http://schemas.microsoft.com/office/drawing/2014/main" id="{52D3D43D-0AC1-8D44-8A05-9154267812BC}"/>
              </a:ext>
            </a:extLst>
          </p:cNvPr>
          <p:cNvSpPr/>
          <p:nvPr/>
        </p:nvSpPr>
        <p:spPr>
          <a:xfrm>
            <a:off x="8832260" y="2030406"/>
            <a:ext cx="1044506" cy="26472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QM</a:t>
            </a:r>
            <a:endParaRPr kumimoji="1" lang="zh-TW" altLang="en-US" dirty="0"/>
          </a:p>
        </p:txBody>
      </p: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1894DC05-E783-7047-BBB1-769471A00C98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8168071" y="1750965"/>
            <a:ext cx="383507" cy="282869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8D44F32A-4196-B54F-BA03-AFF7E50AAC24}"/>
              </a:ext>
            </a:extLst>
          </p:cNvPr>
          <p:cNvCxnSpPr>
            <a:cxnSpLocks/>
            <a:stCxn id="60" idx="0"/>
          </p:cNvCxnSpPr>
          <p:nvPr/>
        </p:nvCxnSpPr>
        <p:spPr>
          <a:xfrm flipH="1" flipV="1">
            <a:off x="9030110" y="1716054"/>
            <a:ext cx="324403" cy="314352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B657F4F3-E12A-F64C-A325-90B14BE781CB}"/>
              </a:ext>
            </a:extLst>
          </p:cNvPr>
          <p:cNvCxnSpPr>
            <a:cxnSpLocks/>
          </p:cNvCxnSpPr>
          <p:nvPr/>
        </p:nvCxnSpPr>
        <p:spPr>
          <a:xfrm>
            <a:off x="1066800" y="3076885"/>
            <a:ext cx="1363683" cy="0"/>
          </a:xfrm>
          <a:prstGeom prst="line">
            <a:avLst/>
          </a:prstGeom>
          <a:ln w="635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CD2CD9F6-FAA3-A74D-AF64-D0F1CCBCB217}"/>
              </a:ext>
            </a:extLst>
          </p:cNvPr>
          <p:cNvCxnSpPr>
            <a:cxnSpLocks/>
          </p:cNvCxnSpPr>
          <p:nvPr/>
        </p:nvCxnSpPr>
        <p:spPr>
          <a:xfrm>
            <a:off x="10244138" y="2930829"/>
            <a:ext cx="798289" cy="0"/>
          </a:xfrm>
          <a:prstGeom prst="line">
            <a:avLst/>
          </a:prstGeom>
          <a:ln w="635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DB0FCDAF-8C16-894D-A35E-BD499EDDFBC5}"/>
              </a:ext>
            </a:extLst>
          </p:cNvPr>
          <p:cNvSpPr txBox="1"/>
          <p:nvPr/>
        </p:nvSpPr>
        <p:spPr>
          <a:xfrm>
            <a:off x="1500188" y="5672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6EFE604-C56A-824E-90C4-314CB0686BB2}"/>
              </a:ext>
            </a:extLst>
          </p:cNvPr>
          <p:cNvSpPr txBox="1"/>
          <p:nvPr/>
        </p:nvSpPr>
        <p:spPr>
          <a:xfrm>
            <a:off x="1875112" y="5074378"/>
            <a:ext cx="9479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TW" sz="3600" dirty="0"/>
              <a:t>Quantum </a:t>
            </a:r>
            <a:r>
              <a:rPr lang="de-DE" altLang="zh-TW" sz="3600" dirty="0" err="1"/>
              <a:t>memories</a:t>
            </a:r>
            <a:r>
              <a:rPr lang="de-DE" altLang="zh-TW" sz="3600" dirty="0"/>
              <a:t>: </a:t>
            </a:r>
            <a:r>
              <a:rPr lang="de-DE" altLang="zh-TW" sz="3600" dirty="0" err="1"/>
              <a:t>devices</a:t>
            </a:r>
            <a:r>
              <a:rPr lang="de-DE" altLang="zh-TW" sz="3600" dirty="0"/>
              <a:t> </a:t>
            </a:r>
            <a:r>
              <a:rPr lang="de-DE" altLang="zh-TW" sz="3600" dirty="0" err="1"/>
              <a:t>that</a:t>
            </a:r>
            <a:r>
              <a:rPr lang="de-DE" altLang="zh-TW" sz="3600" dirty="0"/>
              <a:t> </a:t>
            </a:r>
            <a:r>
              <a:rPr lang="de-DE" altLang="zh-TW" sz="3600" dirty="0" err="1"/>
              <a:t>can</a:t>
            </a:r>
            <a:r>
              <a:rPr lang="de-DE" altLang="zh-TW" sz="3600" dirty="0"/>
              <a:t> </a:t>
            </a:r>
            <a:r>
              <a:rPr lang="de-DE" altLang="zh-TW" sz="3600" dirty="0" err="1"/>
              <a:t>store</a:t>
            </a:r>
            <a:r>
              <a:rPr lang="de-DE" altLang="zh-TW" sz="3600" dirty="0"/>
              <a:t> </a:t>
            </a:r>
          </a:p>
          <a:p>
            <a:r>
              <a:rPr lang="de-DE" altLang="zh-TW" sz="3600" dirty="0" err="1"/>
              <a:t>and</a:t>
            </a:r>
            <a:r>
              <a:rPr lang="de-DE" altLang="zh-TW" sz="3600" dirty="0"/>
              <a:t> </a:t>
            </a:r>
            <a:r>
              <a:rPr lang="de-DE" altLang="zh-TW" sz="3600" dirty="0" err="1"/>
              <a:t>retrieve</a:t>
            </a:r>
            <a:r>
              <a:rPr lang="de-DE" altLang="zh-TW" sz="3600" dirty="0"/>
              <a:t> </a:t>
            </a:r>
            <a:r>
              <a:rPr lang="de-DE" altLang="zh-TW" sz="3600" dirty="0" err="1"/>
              <a:t>photonic</a:t>
            </a:r>
            <a:r>
              <a:rPr lang="de-DE" altLang="zh-TW" sz="3600" dirty="0"/>
              <a:t> </a:t>
            </a:r>
            <a:r>
              <a:rPr lang="de-DE" altLang="zh-TW" sz="3600" dirty="0" err="1"/>
              <a:t>quantum</a:t>
            </a:r>
            <a:r>
              <a:rPr lang="de-DE" altLang="zh-TW" sz="3600" dirty="0"/>
              <a:t> </a:t>
            </a:r>
            <a:r>
              <a:rPr lang="de-DE" altLang="zh-TW" sz="3600" dirty="0" err="1"/>
              <a:t>states</a:t>
            </a:r>
            <a:r>
              <a:rPr lang="de-DE" altLang="zh-TW" sz="3600" dirty="0"/>
              <a:t> on </a:t>
            </a:r>
            <a:r>
              <a:rPr lang="de-DE" altLang="zh-TW" sz="3600" dirty="0" err="1"/>
              <a:t>demand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9945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E2BB53-8955-774B-A2B0-B844828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4950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Non Classical Property of single photons </a:t>
            </a:r>
            <a:endParaRPr kumimoji="1"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77F371-7A36-974E-B8E1-555C38331C3F}"/>
              </a:ext>
            </a:extLst>
          </p:cNvPr>
          <p:cNvSpPr/>
          <p:nvPr/>
        </p:nvSpPr>
        <p:spPr>
          <a:xfrm>
            <a:off x="43466" y="6294245"/>
            <a:ext cx="116748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TW" sz="1000" dirty="0">
                <a:solidFill>
                  <a:srgbClr val="222222"/>
                </a:solidFill>
                <a:latin typeface="-apple-system"/>
              </a:rPr>
              <a:t>2</a:t>
            </a:r>
            <a:r>
              <a:rPr lang="de-DE" altLang="zh-TW" sz="1000" b="0" i="0" dirty="0">
                <a:solidFill>
                  <a:srgbClr val="222222"/>
                </a:solidFill>
                <a:effectLst/>
                <a:latin typeface="-apple-system"/>
              </a:rPr>
              <a:t>. </a:t>
            </a:r>
            <a:r>
              <a:rPr lang="de-DE" altLang="zh-TW" sz="1000" b="0" i="0" dirty="0" err="1">
                <a:solidFill>
                  <a:srgbClr val="222222"/>
                </a:solidFill>
                <a:effectLst/>
                <a:latin typeface="-apple-system"/>
              </a:rPr>
              <a:t>Lvovsky</a:t>
            </a:r>
            <a:r>
              <a:rPr lang="de-DE" altLang="zh-TW" sz="1000" b="0" i="0" dirty="0">
                <a:solidFill>
                  <a:srgbClr val="222222"/>
                </a:solidFill>
                <a:effectLst/>
                <a:latin typeface="-apple-system"/>
              </a:rPr>
              <a:t>, A., Sanders, B. &amp; Tittel, W. Optical </a:t>
            </a:r>
            <a:r>
              <a:rPr lang="de-DE" altLang="zh-TW" sz="1000" b="0" i="0" dirty="0" err="1">
                <a:solidFill>
                  <a:srgbClr val="222222"/>
                </a:solidFill>
                <a:effectLst/>
                <a:latin typeface="-apple-system"/>
              </a:rPr>
              <a:t>quantum</a:t>
            </a:r>
            <a:r>
              <a:rPr lang="de-DE" altLang="zh-TW" sz="10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de-DE" altLang="zh-TW" sz="1000" b="0" i="0" dirty="0" err="1">
                <a:solidFill>
                  <a:srgbClr val="222222"/>
                </a:solidFill>
                <a:effectLst/>
                <a:latin typeface="-apple-system"/>
              </a:rPr>
              <a:t>memory</a:t>
            </a:r>
            <a:r>
              <a:rPr lang="de-DE" altLang="zh-TW" sz="1000" b="0" i="0" dirty="0">
                <a:solidFill>
                  <a:srgbClr val="222222"/>
                </a:solidFill>
                <a:effectLst/>
                <a:latin typeface="-apple-system"/>
              </a:rPr>
              <a:t>. </a:t>
            </a:r>
            <a:r>
              <a:rPr lang="de-DE" altLang="zh-TW" sz="1000" b="0" i="1" dirty="0">
                <a:solidFill>
                  <a:srgbClr val="222222"/>
                </a:solidFill>
                <a:effectLst/>
                <a:latin typeface="-apple-system"/>
              </a:rPr>
              <a:t>Nature Photon</a:t>
            </a:r>
            <a:r>
              <a:rPr lang="de-DE" altLang="zh-TW" sz="10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de-DE" altLang="zh-TW" sz="1000" b="1" i="0" dirty="0">
                <a:solidFill>
                  <a:srgbClr val="222222"/>
                </a:solidFill>
                <a:effectLst/>
                <a:latin typeface="-apple-system"/>
              </a:rPr>
              <a:t>3, </a:t>
            </a:r>
            <a:r>
              <a:rPr lang="de-DE" altLang="zh-TW" sz="1000" b="0" i="0" dirty="0">
                <a:solidFill>
                  <a:srgbClr val="222222"/>
                </a:solidFill>
                <a:effectLst/>
                <a:latin typeface="-apple-system"/>
              </a:rPr>
              <a:t>706–714 (2009). </a:t>
            </a:r>
            <a:endParaRPr lang="zh-TW" altLang="en-US" sz="1000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ADA7253-B0FF-2A41-9789-147A6BA8C4EC}"/>
              </a:ext>
            </a:extLst>
          </p:cNvPr>
          <p:cNvSpPr/>
          <p:nvPr/>
        </p:nvSpPr>
        <p:spPr>
          <a:xfrm>
            <a:off x="43466" y="6495806"/>
            <a:ext cx="11544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TW" sz="1000" dirty="0">
                <a:solidFill>
                  <a:srgbClr val="2E414F"/>
                </a:solidFill>
                <a:latin typeface="Roboto"/>
              </a:rPr>
              <a:t>3</a:t>
            </a:r>
            <a:r>
              <a:rPr lang="de-DE" altLang="zh-TW" sz="1000" b="0" i="0" dirty="0">
                <a:solidFill>
                  <a:srgbClr val="2E414F"/>
                </a:solidFill>
                <a:effectLst/>
                <a:latin typeface="Roboto"/>
              </a:rPr>
              <a:t>. Cao, M., Felix Hoffet, </a:t>
            </a:r>
            <a:r>
              <a:rPr lang="de-DE" altLang="zh-TW" sz="1000" b="0" i="0" dirty="0" err="1">
                <a:solidFill>
                  <a:srgbClr val="2E414F"/>
                </a:solidFill>
                <a:effectLst/>
                <a:latin typeface="Roboto"/>
              </a:rPr>
              <a:t>Siye</a:t>
            </a:r>
            <a:r>
              <a:rPr lang="de-DE" altLang="zh-TW" sz="1000" b="0" i="0" dirty="0">
                <a:solidFill>
                  <a:srgbClr val="2E414F"/>
                </a:solidFill>
                <a:effectLst/>
                <a:latin typeface="Roboto"/>
              </a:rPr>
              <a:t> Qiu, Alexandra S </a:t>
            </a:r>
            <a:r>
              <a:rPr lang="de-DE" altLang="zh-TW" sz="1000" b="0" i="0" dirty="0" err="1">
                <a:solidFill>
                  <a:srgbClr val="2E414F"/>
                </a:solidFill>
                <a:effectLst/>
                <a:latin typeface="Roboto"/>
              </a:rPr>
              <a:t>Sheremet</a:t>
            </a:r>
            <a:r>
              <a:rPr lang="de-DE" altLang="zh-TW" sz="1000" b="0" i="0" dirty="0">
                <a:solidFill>
                  <a:srgbClr val="2E414F"/>
                </a:solidFill>
                <a:effectLst/>
                <a:latin typeface="Roboto"/>
              </a:rPr>
              <a:t> </a:t>
            </a:r>
            <a:r>
              <a:rPr lang="de-DE" altLang="zh-TW" sz="1000" b="0" i="0" dirty="0" err="1">
                <a:solidFill>
                  <a:srgbClr val="2E414F"/>
                </a:solidFill>
                <a:effectLst/>
                <a:latin typeface="Roboto"/>
              </a:rPr>
              <a:t>and</a:t>
            </a:r>
            <a:r>
              <a:rPr lang="de-DE" altLang="zh-TW" sz="1000" b="0" i="0" dirty="0">
                <a:solidFill>
                  <a:srgbClr val="2E414F"/>
                </a:solidFill>
                <a:effectLst/>
                <a:latin typeface="Roboto"/>
              </a:rPr>
              <a:t> Julien Laurat. “</a:t>
            </a:r>
            <a:r>
              <a:rPr lang="de-DE" altLang="zh-TW" sz="1000" b="0" i="0" dirty="0" err="1">
                <a:solidFill>
                  <a:srgbClr val="2E414F"/>
                </a:solidFill>
                <a:effectLst/>
                <a:latin typeface="Roboto"/>
              </a:rPr>
              <a:t>Efficient</a:t>
            </a:r>
            <a:r>
              <a:rPr lang="de-DE" altLang="zh-TW" sz="1000" b="0" i="0" dirty="0">
                <a:solidFill>
                  <a:srgbClr val="2E414F"/>
                </a:solidFill>
                <a:effectLst/>
                <a:latin typeface="Roboto"/>
              </a:rPr>
              <a:t> reversible </a:t>
            </a:r>
            <a:r>
              <a:rPr lang="de-DE" altLang="zh-TW" sz="1000" b="0" i="0" dirty="0" err="1">
                <a:solidFill>
                  <a:srgbClr val="2E414F"/>
                </a:solidFill>
                <a:effectLst/>
                <a:latin typeface="Roboto"/>
              </a:rPr>
              <a:t>entanglement</a:t>
            </a:r>
            <a:r>
              <a:rPr lang="de-DE" altLang="zh-TW" sz="1000" b="0" i="0" dirty="0">
                <a:solidFill>
                  <a:srgbClr val="2E414F"/>
                </a:solidFill>
                <a:effectLst/>
                <a:latin typeface="Roboto"/>
              </a:rPr>
              <a:t> </a:t>
            </a:r>
            <a:r>
              <a:rPr lang="de-DE" altLang="zh-TW" sz="1000" b="0" i="0" dirty="0" err="1">
                <a:solidFill>
                  <a:srgbClr val="2E414F"/>
                </a:solidFill>
                <a:effectLst/>
                <a:latin typeface="Roboto"/>
              </a:rPr>
              <a:t>transfer</a:t>
            </a:r>
            <a:r>
              <a:rPr lang="de-DE" altLang="zh-TW" sz="1000" b="0" i="0" dirty="0">
                <a:solidFill>
                  <a:srgbClr val="2E414F"/>
                </a:solidFill>
                <a:effectLst/>
                <a:latin typeface="Roboto"/>
              </a:rPr>
              <a:t> </a:t>
            </a:r>
            <a:r>
              <a:rPr lang="de-DE" altLang="zh-TW" sz="1000" b="0" i="0" dirty="0" err="1">
                <a:solidFill>
                  <a:srgbClr val="2E414F"/>
                </a:solidFill>
                <a:effectLst/>
                <a:latin typeface="Roboto"/>
              </a:rPr>
              <a:t>between</a:t>
            </a:r>
            <a:r>
              <a:rPr lang="de-DE" altLang="zh-TW" sz="1000" b="0" i="0" dirty="0">
                <a:solidFill>
                  <a:srgbClr val="2E414F"/>
                </a:solidFill>
                <a:effectLst/>
                <a:latin typeface="Roboto"/>
              </a:rPr>
              <a:t> light </a:t>
            </a:r>
            <a:r>
              <a:rPr lang="de-DE" altLang="zh-TW" sz="1000" b="0" i="0" dirty="0" err="1">
                <a:solidFill>
                  <a:srgbClr val="2E414F"/>
                </a:solidFill>
                <a:effectLst/>
                <a:latin typeface="Roboto"/>
              </a:rPr>
              <a:t>and</a:t>
            </a:r>
            <a:r>
              <a:rPr lang="de-DE" altLang="zh-TW" sz="1000" b="0" i="0" dirty="0">
                <a:solidFill>
                  <a:srgbClr val="2E414F"/>
                </a:solidFill>
                <a:effectLst/>
                <a:latin typeface="Roboto"/>
              </a:rPr>
              <a:t> </a:t>
            </a:r>
            <a:r>
              <a:rPr lang="de-DE" altLang="zh-TW" sz="1000" b="0" i="0" dirty="0" err="1">
                <a:solidFill>
                  <a:srgbClr val="2E414F"/>
                </a:solidFill>
                <a:effectLst/>
                <a:latin typeface="Roboto"/>
              </a:rPr>
              <a:t>quantum</a:t>
            </a:r>
            <a:r>
              <a:rPr lang="de-DE" altLang="zh-TW" sz="1000" b="0" i="0" dirty="0">
                <a:solidFill>
                  <a:srgbClr val="2E414F"/>
                </a:solidFill>
                <a:effectLst/>
                <a:latin typeface="Roboto"/>
              </a:rPr>
              <a:t> </a:t>
            </a:r>
            <a:r>
              <a:rPr lang="de-DE" altLang="zh-TW" sz="1000" b="0" i="0" dirty="0" err="1">
                <a:solidFill>
                  <a:srgbClr val="2E414F"/>
                </a:solidFill>
                <a:effectLst/>
                <a:latin typeface="Roboto"/>
              </a:rPr>
              <a:t>memories</a:t>
            </a:r>
            <a:r>
              <a:rPr lang="de-DE" altLang="zh-TW" sz="1000" b="0" i="0" dirty="0">
                <a:solidFill>
                  <a:srgbClr val="2E414F"/>
                </a:solidFill>
                <a:effectLst/>
                <a:latin typeface="Roboto"/>
              </a:rPr>
              <a:t>.” arXiv:2007.00022 (2020).</a:t>
            </a:r>
            <a:endParaRPr lang="zh-TW" alt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E8659C1E-5603-C947-BB6C-115E1CCB7720}"/>
                  </a:ext>
                </a:extLst>
              </p:cNvPr>
              <p:cNvSpPr txBox="1"/>
              <p:nvPr/>
            </p:nvSpPr>
            <p:spPr>
              <a:xfrm>
                <a:off x="3543083" y="3458383"/>
                <a:ext cx="6926383" cy="1086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d>
                        <m:d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−2</m:t>
                      </m:r>
                      <m:rad>
                        <m:radPr>
                          <m:degHide m:val="on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</m:e>
                      </m:ra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, 0 )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E8659C1E-5603-C947-BB6C-115E1CCB7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83" y="3458383"/>
                <a:ext cx="6926383" cy="1086003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圓角矩形 69">
            <a:extLst>
              <a:ext uri="{FF2B5EF4-FFF2-40B4-BE49-F238E27FC236}">
                <a16:creationId xmlns:a16="http://schemas.microsoft.com/office/drawing/2014/main" id="{033BE4C6-42AC-3149-A5F1-57B5AE2884E2}"/>
              </a:ext>
            </a:extLst>
          </p:cNvPr>
          <p:cNvSpPr/>
          <p:nvPr/>
        </p:nvSpPr>
        <p:spPr>
          <a:xfrm>
            <a:off x="1615096" y="1655835"/>
            <a:ext cx="698375" cy="307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7ECC43B1-9B2C-604D-9370-0C660D11FD16}"/>
              </a:ext>
            </a:extLst>
          </p:cNvPr>
          <p:cNvSpPr txBox="1"/>
          <p:nvPr/>
        </p:nvSpPr>
        <p:spPr>
          <a:xfrm>
            <a:off x="1649168" y="1244974"/>
            <a:ext cx="630230" cy="24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BSM</a:t>
            </a:r>
            <a:endParaRPr kumimoji="1" lang="zh-TW" altLang="en-US" dirty="0"/>
          </a:p>
        </p:txBody>
      </p:sp>
      <p:cxnSp>
        <p:nvCxnSpPr>
          <p:cNvPr id="72" name="直線接點 71">
            <a:extLst>
              <a:ext uri="{FF2B5EF4-FFF2-40B4-BE49-F238E27FC236}">
                <a16:creationId xmlns:a16="http://schemas.microsoft.com/office/drawing/2014/main" id="{3B0F4E23-BEA0-7741-AA69-B49483F2C8EF}"/>
              </a:ext>
            </a:extLst>
          </p:cNvPr>
          <p:cNvCxnSpPr>
            <a:cxnSpLocks/>
          </p:cNvCxnSpPr>
          <p:nvPr/>
        </p:nvCxnSpPr>
        <p:spPr>
          <a:xfrm flipV="1">
            <a:off x="1128713" y="1810197"/>
            <a:ext cx="659772" cy="1061276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>
            <a:extLst>
              <a:ext uri="{FF2B5EF4-FFF2-40B4-BE49-F238E27FC236}">
                <a16:creationId xmlns:a16="http://schemas.microsoft.com/office/drawing/2014/main" id="{C75ECCC7-D9D0-C34C-9CC4-212F44577FF6}"/>
              </a:ext>
            </a:extLst>
          </p:cNvPr>
          <p:cNvCxnSpPr>
            <a:cxnSpLocks/>
          </p:cNvCxnSpPr>
          <p:nvPr/>
        </p:nvCxnSpPr>
        <p:spPr>
          <a:xfrm flipH="1" flipV="1">
            <a:off x="2140787" y="1810196"/>
            <a:ext cx="645276" cy="1061277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CFB5AC19-AE36-6C44-AF11-9E399AEECE28}"/>
              </a:ext>
            </a:extLst>
          </p:cNvPr>
          <p:cNvSpPr txBox="1"/>
          <p:nvPr/>
        </p:nvSpPr>
        <p:spPr>
          <a:xfrm>
            <a:off x="2614613" y="2232390"/>
            <a:ext cx="12945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TW" dirty="0"/>
              <a:t>Single photon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74B74E29-0EC1-4C46-B1BE-44047DF7BEB6}"/>
                  </a:ext>
                </a:extLst>
              </p:cNvPr>
              <p:cNvSpPr txBox="1"/>
              <p:nvPr/>
            </p:nvSpPr>
            <p:spPr>
              <a:xfrm>
                <a:off x="6029463" y="1287249"/>
                <a:ext cx="3017236" cy="51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endChr m:val="⟩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| 2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|2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⟩ )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74B74E29-0EC1-4C46-B1BE-44047DF7B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463" y="1287249"/>
                <a:ext cx="3017236" cy="514885"/>
              </a:xfrm>
              <a:prstGeom prst="rect">
                <a:avLst/>
              </a:prstGeom>
              <a:blipFill>
                <a:blip r:embed="rId3"/>
                <a:stretch>
                  <a:fillRect l="-1681" r="-2941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手繪多邊形 81">
            <a:extLst>
              <a:ext uri="{FF2B5EF4-FFF2-40B4-BE49-F238E27FC236}">
                <a16:creationId xmlns:a16="http://schemas.microsoft.com/office/drawing/2014/main" id="{54F5A479-796C-834D-8B5C-43EEB63B047F}"/>
              </a:ext>
            </a:extLst>
          </p:cNvPr>
          <p:cNvSpPr/>
          <p:nvPr/>
        </p:nvSpPr>
        <p:spPr>
          <a:xfrm>
            <a:off x="2343150" y="1156967"/>
            <a:ext cx="3400425" cy="614683"/>
          </a:xfrm>
          <a:custGeom>
            <a:avLst/>
            <a:gdLst>
              <a:gd name="connsiteX0" fmla="*/ 0 w 3400425"/>
              <a:gd name="connsiteY0" fmla="*/ 614683 h 614683"/>
              <a:gd name="connsiteX1" fmla="*/ 1185863 w 3400425"/>
              <a:gd name="connsiteY1" fmla="*/ 321 h 614683"/>
              <a:gd name="connsiteX2" fmla="*/ 2471738 w 3400425"/>
              <a:gd name="connsiteY2" fmla="*/ 528958 h 614683"/>
              <a:gd name="connsiteX3" fmla="*/ 3400425 w 3400425"/>
              <a:gd name="connsiteY3" fmla="*/ 457521 h 61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0425" h="614683">
                <a:moveTo>
                  <a:pt x="0" y="614683"/>
                </a:moveTo>
                <a:cubicBezTo>
                  <a:pt x="386953" y="314645"/>
                  <a:pt x="773907" y="14608"/>
                  <a:pt x="1185863" y="321"/>
                </a:cubicBezTo>
                <a:cubicBezTo>
                  <a:pt x="1597819" y="-13966"/>
                  <a:pt x="2102644" y="452758"/>
                  <a:pt x="2471738" y="528958"/>
                </a:cubicBezTo>
                <a:cubicBezTo>
                  <a:pt x="2840832" y="605158"/>
                  <a:pt x="3120628" y="531339"/>
                  <a:pt x="3400425" y="457521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8CBDFAEE-E4A0-3E49-BBC4-AF3004225C71}"/>
              </a:ext>
            </a:extLst>
          </p:cNvPr>
          <p:cNvSpPr txBox="1"/>
          <p:nvPr/>
        </p:nvSpPr>
        <p:spPr>
          <a:xfrm>
            <a:off x="91906" y="831465"/>
            <a:ext cx="218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1. Bell Measurement </a:t>
            </a:r>
            <a:endParaRPr kumimoji="1" lang="zh-TW" altLang="en-US" dirty="0"/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FA5B8122-E5C4-C242-A0F3-49465F64FDB6}"/>
              </a:ext>
            </a:extLst>
          </p:cNvPr>
          <p:cNvSpPr txBox="1"/>
          <p:nvPr/>
        </p:nvSpPr>
        <p:spPr>
          <a:xfrm>
            <a:off x="91906" y="3085953"/>
            <a:ext cx="285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2. Maximizing entanglement</a:t>
            </a:r>
            <a:endParaRPr kumimoji="1" lang="zh-TW" altLang="en-US" dirty="0"/>
          </a:p>
        </p:txBody>
      </p: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FEA10847-21EB-2048-8036-AED94962C1DF}"/>
              </a:ext>
            </a:extLst>
          </p:cNvPr>
          <p:cNvCxnSpPr>
            <a:cxnSpLocks/>
          </p:cNvCxnSpPr>
          <p:nvPr/>
        </p:nvCxnSpPr>
        <p:spPr>
          <a:xfrm flipV="1">
            <a:off x="525834" y="3677268"/>
            <a:ext cx="1208048" cy="96048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id="{FE5257E7-062E-0349-8AFA-BF3FEEAB9DBB}"/>
              </a:ext>
            </a:extLst>
          </p:cNvPr>
          <p:cNvCxnSpPr>
            <a:cxnSpLocks/>
          </p:cNvCxnSpPr>
          <p:nvPr/>
        </p:nvCxnSpPr>
        <p:spPr>
          <a:xfrm flipV="1">
            <a:off x="1407485" y="4016890"/>
            <a:ext cx="1208048" cy="960484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1F097EC8-0BA3-B344-B2C5-CCC80ADB1BC8}"/>
                  </a:ext>
                </a:extLst>
              </p:cNvPr>
              <p:cNvSpPr txBox="1"/>
              <p:nvPr/>
            </p:nvSpPr>
            <p:spPr>
              <a:xfrm>
                <a:off x="1824727" y="3408744"/>
                <a:ext cx="1867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1F097EC8-0BA3-B344-B2C5-CCC80ADB1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727" y="3408744"/>
                <a:ext cx="186782" cy="276999"/>
              </a:xfrm>
              <a:prstGeom prst="rect">
                <a:avLst/>
              </a:prstGeom>
              <a:blipFill>
                <a:blip r:embed="rId4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F049D72E-731A-0145-92B7-FEA0B45585F1}"/>
                  </a:ext>
                </a:extLst>
              </p:cNvPr>
              <p:cNvSpPr txBox="1"/>
              <p:nvPr/>
            </p:nvSpPr>
            <p:spPr>
              <a:xfrm>
                <a:off x="2694563" y="3621639"/>
                <a:ext cx="1829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F049D72E-731A-0145-92B7-FEA0B4558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563" y="3621639"/>
                <a:ext cx="182999" cy="276999"/>
              </a:xfrm>
              <a:prstGeom prst="rect">
                <a:avLst/>
              </a:prstGeom>
              <a:blipFill>
                <a:blip r:embed="rId5"/>
                <a:stretch>
                  <a:fillRect l="-25000" r="-18750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手繪多邊形 89">
            <a:extLst>
              <a:ext uri="{FF2B5EF4-FFF2-40B4-BE49-F238E27FC236}">
                <a16:creationId xmlns:a16="http://schemas.microsoft.com/office/drawing/2014/main" id="{E8D343BD-DECD-F747-8966-A021B0A2A62D}"/>
              </a:ext>
            </a:extLst>
          </p:cNvPr>
          <p:cNvSpPr/>
          <p:nvPr/>
        </p:nvSpPr>
        <p:spPr>
          <a:xfrm rot="1881215">
            <a:off x="1246432" y="4060558"/>
            <a:ext cx="603254" cy="378293"/>
          </a:xfrm>
          <a:custGeom>
            <a:avLst/>
            <a:gdLst>
              <a:gd name="connsiteX0" fmla="*/ 4929188 w 4929188"/>
              <a:gd name="connsiteY0" fmla="*/ 671725 h 671725"/>
              <a:gd name="connsiteX1" fmla="*/ 2528888 w 4929188"/>
              <a:gd name="connsiteY1" fmla="*/ 212 h 671725"/>
              <a:gd name="connsiteX2" fmla="*/ 0 w 4929188"/>
              <a:gd name="connsiteY2" fmla="*/ 614575 h 6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9188" h="671725">
                <a:moveTo>
                  <a:pt x="4929188" y="671725"/>
                </a:moveTo>
                <a:cubicBezTo>
                  <a:pt x="4139803" y="340731"/>
                  <a:pt x="3350419" y="9737"/>
                  <a:pt x="2528888" y="212"/>
                </a:cubicBezTo>
                <a:cubicBezTo>
                  <a:pt x="1707357" y="-9313"/>
                  <a:pt x="853678" y="302631"/>
                  <a:pt x="0" y="614575"/>
                </a:cubicBezTo>
              </a:path>
            </a:pathLst>
          </a:custGeom>
          <a:noFill/>
          <a:ln w="25400">
            <a:solidFill>
              <a:srgbClr val="7030A0"/>
            </a:solidFill>
            <a:prstDash val="lgDash"/>
            <a:headEnd type="stealth" w="lg" len="lg"/>
            <a:tailEnd type="stealth" w="lg" len="lg"/>
          </a:ln>
          <a:effectLst>
            <a:glow rad="635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F389526C-6A96-9D4D-BD18-4261765DC641}"/>
              </a:ext>
            </a:extLst>
          </p:cNvPr>
          <p:cNvSpPr txBox="1"/>
          <p:nvPr/>
        </p:nvSpPr>
        <p:spPr>
          <a:xfrm>
            <a:off x="43466" y="6099821"/>
            <a:ext cx="11526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TW" sz="1000" dirty="0"/>
              <a:t>1. C. Simon, H. de Riedmatten, M. </a:t>
            </a:r>
            <a:r>
              <a:rPr lang="de-DE" altLang="zh-TW" sz="1000" dirty="0" err="1"/>
              <a:t>Afzelius</a:t>
            </a:r>
            <a:r>
              <a:rPr lang="de-DE" altLang="zh-TW" sz="1000" dirty="0"/>
              <a:t>, N. </a:t>
            </a:r>
            <a:r>
              <a:rPr lang="de-DE" altLang="zh-TW" sz="1000" dirty="0" err="1"/>
              <a:t>Sangouard,H</a:t>
            </a:r>
            <a:r>
              <a:rPr lang="de-DE" altLang="zh-TW" sz="1000" dirty="0"/>
              <a:t>. Zbinden, </a:t>
            </a:r>
            <a:r>
              <a:rPr lang="de-DE" altLang="zh-TW" sz="1000" dirty="0" err="1"/>
              <a:t>and</a:t>
            </a:r>
            <a:r>
              <a:rPr lang="de-DE" altLang="zh-TW" sz="1000" dirty="0"/>
              <a:t> N. </a:t>
            </a:r>
            <a:r>
              <a:rPr lang="de-DE" altLang="zh-TW" sz="1000" dirty="0" err="1"/>
              <a:t>Gisin</a:t>
            </a:r>
            <a:r>
              <a:rPr lang="de-DE" altLang="zh-TW" sz="1000" dirty="0"/>
              <a:t>, Phys. </a:t>
            </a:r>
            <a:r>
              <a:rPr lang="de-DE" altLang="zh-TW" sz="1000" dirty="0" err="1"/>
              <a:t>Rev</a:t>
            </a:r>
            <a:r>
              <a:rPr lang="de-DE" altLang="zh-TW" sz="1000" dirty="0"/>
              <a:t>. </a:t>
            </a:r>
            <a:r>
              <a:rPr lang="de-DE" altLang="zh-TW" sz="1000" dirty="0" err="1"/>
              <a:t>Lett</a:t>
            </a:r>
            <a:r>
              <a:rPr lang="de-DE" altLang="zh-TW" sz="1000" dirty="0"/>
              <a:t>. 98, 190503 (2007).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E49B523-BDAD-9742-A828-9CCCF427BEB6}"/>
                  </a:ext>
                </a:extLst>
              </p:cNvPr>
              <p:cNvSpPr txBox="1"/>
              <p:nvPr/>
            </p:nvSpPr>
            <p:spPr>
              <a:xfrm>
                <a:off x="1185956" y="2455606"/>
                <a:ext cx="1578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  |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E49B523-BDAD-9742-A828-9CCCF427B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56" y="2455606"/>
                <a:ext cx="1578637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52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12377</TotalTime>
  <Words>4031</Words>
  <Application>Microsoft Macintosh PowerPoint</Application>
  <PresentationFormat>寬螢幕</PresentationFormat>
  <Paragraphs>876</Paragraphs>
  <Slides>70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70</vt:i4>
      </vt:variant>
    </vt:vector>
  </HeadingPairs>
  <TitlesOfParts>
    <vt:vector size="81" baseType="lpstr">
      <vt:lpstr>-apple-system</vt:lpstr>
      <vt:lpstr>新細明體</vt:lpstr>
      <vt:lpstr>Corbel Light</vt:lpstr>
      <vt:lpstr>Proxima Nova</vt:lpstr>
      <vt:lpstr>Roboto</vt:lpstr>
      <vt:lpstr>Arial</vt:lpstr>
      <vt:lpstr>Calibri</vt:lpstr>
      <vt:lpstr>Calibri Light</vt:lpstr>
      <vt:lpstr>Cambria Math</vt:lpstr>
      <vt:lpstr>Helvetica</vt:lpstr>
      <vt:lpstr>Office 佈景主題</vt:lpstr>
      <vt:lpstr>Preservation of Non-Classical Property in Quantum Memories</vt:lpstr>
      <vt:lpstr>Repeater</vt:lpstr>
      <vt:lpstr>Quantum Repeater</vt:lpstr>
      <vt:lpstr>Quantum Repeater</vt:lpstr>
      <vt:lpstr>Quantum Repeater</vt:lpstr>
      <vt:lpstr>Quantum Repeater</vt:lpstr>
      <vt:lpstr>Quantum Repeater</vt:lpstr>
      <vt:lpstr>Quantum Repeater</vt:lpstr>
      <vt:lpstr>Non Classical Property of single photons </vt:lpstr>
      <vt:lpstr>Quantum Memory</vt:lpstr>
      <vt:lpstr>Quantum Memory</vt:lpstr>
      <vt:lpstr>Outline</vt:lpstr>
      <vt:lpstr>Single Photon Source</vt:lpstr>
      <vt:lpstr>Single Photon Source</vt:lpstr>
      <vt:lpstr>Single Photon Source</vt:lpstr>
      <vt:lpstr>Quantum Storage Protocol</vt:lpstr>
      <vt:lpstr>Quantum Storage Protocol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Cavity-enhanced spontaneous parametric down conversion (SPDC)  </vt:lpstr>
      <vt:lpstr>Cavity-enhanced spontaneous parametric down conversion (SPDC)  </vt:lpstr>
      <vt:lpstr>Cavity-enhanced spontaneous parametric down conversion (SPDC)  </vt:lpstr>
      <vt:lpstr>Using Heralded Idler Photon as QM’s control</vt:lpstr>
      <vt:lpstr>Using Heralded Idler Photon as QM’s control</vt:lpstr>
      <vt:lpstr>PowerPoint 簡報</vt:lpstr>
      <vt:lpstr>PowerPoint 簡報</vt:lpstr>
      <vt:lpstr>Issue: low non-classical property of Narrow Bandwidth photon source</vt:lpstr>
      <vt:lpstr>Nonclassical Property and Shaping Technique</vt:lpstr>
      <vt:lpstr>Cross correlation Measurement </vt:lpstr>
      <vt:lpstr>Cross correlation Measurement </vt:lpstr>
      <vt:lpstr>Cross correlation Measurement </vt:lpstr>
      <vt:lpstr>Cross correlation Measurement </vt:lpstr>
      <vt:lpstr>Hanbury Brown and Twiss (HBT) experiment</vt:lpstr>
      <vt:lpstr>PowerPoint 簡報</vt:lpstr>
      <vt:lpstr>Shaping Technique</vt:lpstr>
      <vt:lpstr>Shaping Technique</vt:lpstr>
      <vt:lpstr>Shaping Technique</vt:lpstr>
      <vt:lpstr>Results – Single photon generation, detection</vt:lpstr>
      <vt:lpstr>PowerPoint 簡報</vt:lpstr>
      <vt:lpstr>Raman-induced noises</vt:lpstr>
      <vt:lpstr>PowerPoint 簡報</vt:lpstr>
      <vt:lpstr>Results – Quantum Storage</vt:lpstr>
      <vt:lpstr>Using Heralded Idler Photon as QM’s control</vt:lpstr>
      <vt:lpstr>PowerPoint 簡報</vt:lpstr>
      <vt:lpstr>PowerPoint 簡報</vt:lpstr>
      <vt:lpstr>PowerPoint 簡報</vt:lpstr>
      <vt:lpstr>PowerPoint 簡報</vt:lpstr>
      <vt:lpstr>PowerPoint 簡報</vt:lpstr>
      <vt:lpstr>Shaping single photon waveform</vt:lpstr>
      <vt:lpstr>PowerPoint 簡報</vt:lpstr>
      <vt:lpstr>PowerPoint 簡報</vt:lpstr>
      <vt:lpstr>Longer times storage</vt:lpstr>
      <vt:lpstr>Longer times storage</vt:lpstr>
      <vt:lpstr>PowerPoint 簡報</vt:lpstr>
      <vt:lpstr>Longer times storage</vt:lpstr>
      <vt:lpstr>Longer times storage</vt:lpstr>
      <vt:lpstr>Comparison of quantum storage of heralded single photons generated by cavity-enhanced SPDC source</vt:lpstr>
      <vt:lpstr>Future Plan</vt:lpstr>
      <vt:lpstr>Conclusion</vt:lpstr>
      <vt:lpstr>PowerPoint 簡報</vt:lpstr>
      <vt:lpstr>Thank you for listening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weiyancheng3@gmail.com</dc:creator>
  <cp:lastModifiedBy>weiyancheng3@gmail.com</cp:lastModifiedBy>
  <cp:revision>880</cp:revision>
  <dcterms:created xsi:type="dcterms:W3CDTF">2020-08-11T02:57:51Z</dcterms:created>
  <dcterms:modified xsi:type="dcterms:W3CDTF">2020-08-24T17:06:24Z</dcterms:modified>
</cp:coreProperties>
</file>