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9" r:id="rId3"/>
    <p:sldId id="258" r:id="rId4"/>
    <p:sldId id="265" r:id="rId5"/>
    <p:sldId id="266" r:id="rId6"/>
    <p:sldId id="291" r:id="rId7"/>
    <p:sldId id="278" r:id="rId8"/>
    <p:sldId id="282" r:id="rId9"/>
    <p:sldId id="283" r:id="rId10"/>
    <p:sldId id="284" r:id="rId11"/>
    <p:sldId id="285" r:id="rId12"/>
    <p:sldId id="296" r:id="rId13"/>
    <p:sldId id="290" r:id="rId14"/>
    <p:sldId id="292" r:id="rId15"/>
    <p:sldId id="295" r:id="rId16"/>
    <p:sldId id="293" r:id="rId17"/>
    <p:sldId id="301" r:id="rId18"/>
    <p:sldId id="286" r:id="rId19"/>
    <p:sldId id="294" r:id="rId20"/>
    <p:sldId id="297" r:id="rId21"/>
    <p:sldId id="300" r:id="rId22"/>
    <p:sldId id="262" r:id="rId23"/>
    <p:sldId id="261" r:id="rId24"/>
    <p:sldId id="268" r:id="rId25"/>
    <p:sldId id="269" r:id="rId26"/>
    <p:sldId id="271" r:id="rId27"/>
    <p:sldId id="274" r:id="rId28"/>
    <p:sldId id="275" r:id="rId29"/>
    <p:sldId id="276" r:id="rId30"/>
    <p:sldId id="277" r:id="rId31"/>
    <p:sldId id="270" r:id="rId32"/>
    <p:sldId id="263" r:id="rId33"/>
    <p:sldId id="287" r:id="rId34"/>
    <p:sldId id="281" r:id="rId35"/>
    <p:sldId id="299" r:id="rId36"/>
    <p:sldId id="302" r:id="rId37"/>
    <p:sldId id="288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2422" autoAdjust="0"/>
  </p:normalViewPr>
  <p:slideViewPr>
    <p:cSldViewPr snapToGrid="0">
      <p:cViewPr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9D40-C4A6-40EF-AD85-B7DE0D1E419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F5DE4-4B53-4C83-A186-65BFFD62C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0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Recently with more and more qubits becoming</a:t>
            </a:r>
          </a:p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available and functional, characterizing the errors on qubit operations</a:t>
            </a:r>
          </a:p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become an urgent issue.  Because more qubits and larger circuit length will amplify the noise, </a:t>
            </a:r>
          </a:p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This noise will make our final results unreliable.</a:t>
            </a:r>
          </a:p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To evaluate the error of quantum gates and characterize the noise are necessarily</a:t>
            </a:r>
          </a:p>
          <a:p>
            <a:pPr algn="l"/>
            <a:r>
              <a:rPr lang="en-US" altLang="zh-TW" sz="1800" b="0" i="0" u="none" strike="noStrike" baseline="0" dirty="0">
                <a:latin typeface="NimbusRomNo9L-Regu"/>
              </a:rPr>
              <a:t>So that we can identify where the noise occurs and correct them.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46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solidFill>
                  <a:srgbClr val="747474"/>
                </a:solidFill>
                <a:latin typeface="HelveticaNeue"/>
              </a:rPr>
              <a:t>The noise incurred by each gate cannot depend on</a:t>
            </a:r>
          </a:p>
          <a:p>
            <a:pPr algn="l"/>
            <a:r>
              <a:rPr lang="en-US" altLang="zh-TW" sz="1800" b="0" i="0" u="none" strike="noStrike" baseline="0" dirty="0">
                <a:solidFill>
                  <a:srgbClr val="747474"/>
                </a:solidFill>
                <a:latin typeface="HelveticaNeue"/>
              </a:rPr>
              <a:t>which gate we performed.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classical </a:t>
            </a:r>
            <a:r>
              <a:rPr lang="en-US" altLang="zh-TW" dirty="0" err="1"/>
              <a:t>markovian</a:t>
            </a:r>
            <a:r>
              <a:rPr lang="en-US" altLang="zh-TW" dirty="0"/>
              <a:t> noise, there are three properties:</a:t>
            </a:r>
          </a:p>
          <a:p>
            <a:r>
              <a:rPr lang="en-US" altLang="zh-TW" dirty="0"/>
              <a:t>Normalization, for quantum is  trace-preserving </a:t>
            </a:r>
          </a:p>
          <a:p>
            <a:r>
              <a:rPr lang="en-US" altLang="zh-TW" dirty="0"/>
              <a:t>Positivity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68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randomized benchmarking can separate gate error and state preparation and measurement error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53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Let see the ideal gate operation , randomized benchmarking sequences is shown </a:t>
            </a:r>
          </a:p>
          <a:p>
            <a:r>
              <a:rPr lang="en-US" altLang="zh-TW" dirty="0"/>
              <a:t>If ideal, gate sequence is equal to identity which remain the input state unchanged, that means the recovery probability always equal to one</a:t>
            </a:r>
          </a:p>
          <a:p>
            <a:endParaRPr lang="en-US" altLang="zh-TW" dirty="0"/>
          </a:p>
          <a:p>
            <a:r>
              <a:rPr lang="en-US" altLang="zh-TW" dirty="0"/>
              <a:t>However, if with noise, such as state preparation and measurement error and gate error, </a:t>
            </a:r>
          </a:p>
          <a:p>
            <a:r>
              <a:rPr lang="en-US" altLang="zh-TW" dirty="0"/>
              <a:t>The randomized benchmarking sequences will become like that</a:t>
            </a:r>
          </a:p>
          <a:p>
            <a:r>
              <a:rPr lang="en-US" altLang="zh-TW" dirty="0"/>
              <a:t>The situation change</a:t>
            </a:r>
          </a:p>
          <a:p>
            <a:r>
              <a:rPr lang="en-US" altLang="zh-TW" dirty="0"/>
              <a:t>First the input state change</a:t>
            </a:r>
          </a:p>
          <a:p>
            <a:r>
              <a:rPr lang="en-US" altLang="zh-TW" dirty="0"/>
              <a:t>For example we prepare ground  state, but with noise, it become excited state </a:t>
            </a:r>
          </a:p>
          <a:p>
            <a:r>
              <a:rPr lang="en-US" altLang="zh-TW" dirty="0"/>
              <a:t>Second, the gate error lambda one is followed by the ideal gate c one</a:t>
            </a:r>
          </a:p>
          <a:p>
            <a:r>
              <a:rPr lang="en-US" altLang="zh-TW" dirty="0"/>
              <a:t>Measurement become unreliable </a:t>
            </a:r>
          </a:p>
          <a:p>
            <a:r>
              <a:rPr lang="en-US" altLang="zh-TW" dirty="0"/>
              <a:t>With these noise, the recovery probability would decay , because it cannot recover to input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73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randomized benchmarking fitting picture </a:t>
            </a:r>
          </a:p>
          <a:p>
            <a:r>
              <a:rPr lang="en-US" altLang="zh-TW" dirty="0"/>
              <a:t>the y axis is recovery probability</a:t>
            </a:r>
          </a:p>
          <a:p>
            <a:r>
              <a:rPr lang="en-US" altLang="zh-TW" dirty="0"/>
              <a:t>The x axis is  gate length</a:t>
            </a:r>
          </a:p>
          <a:p>
            <a:r>
              <a:rPr lang="en-US" altLang="zh-TW" dirty="0"/>
              <a:t>Randomized benchmarking sequence varies sequence length and each data contains fixed state preparation and measurement error</a:t>
            </a:r>
          </a:p>
          <a:p>
            <a:r>
              <a:rPr lang="en-US" altLang="zh-TW" dirty="0"/>
              <a:t>That  only thing change is gate length and its gate error</a:t>
            </a:r>
          </a:p>
          <a:p>
            <a:r>
              <a:rPr lang="en-US" altLang="zh-TW" dirty="0"/>
              <a:t> </a:t>
            </a:r>
          </a:p>
          <a:p>
            <a:r>
              <a:rPr lang="en-US" altLang="zh-TW" dirty="0"/>
              <a:t> for example, as u see when gate length equal to one, it contains c one gate and its inverse gate</a:t>
            </a:r>
          </a:p>
          <a:p>
            <a:r>
              <a:rPr lang="en-US" altLang="zh-TW" dirty="0"/>
              <a:t>When the gate length increases to I , j  , its gate error increase, however state preparation and measurement error do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Because state preparation and measurement error</a:t>
            </a:r>
            <a:r>
              <a:rPr lang="en-US" altLang="zh-TW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are independent of the length of a sequence, </a:t>
            </a:r>
            <a:r>
              <a:rPr lang="en-US" altLang="zh-TW" dirty="0"/>
              <a:t>That why Randomized benchmarking can separate gate error and state preparation and measurement error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85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baseline="0" dirty="0">
                <a:latin typeface="CMR12"/>
              </a:rPr>
              <a:t>Let consider Average gate error :  when we apply a gate, there are many possible input states,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baseline="0" dirty="0">
                <a:latin typeface="CMR12"/>
              </a:rPr>
              <a:t>some may be robust against the gate error , some may be not. So we should consider all the pure state as input and average over them </a:t>
            </a:r>
          </a:p>
          <a:p>
            <a:r>
              <a:rPr lang="en-US" altLang="zh-TW" dirty="0"/>
              <a:t>For example</a:t>
            </a:r>
          </a:p>
          <a:p>
            <a:r>
              <a:rPr lang="en-US" altLang="zh-TW" dirty="0"/>
              <a:t>Input is zero state, and ideal gate is identity the noise is z gate </a:t>
            </a:r>
          </a:p>
          <a:p>
            <a:r>
              <a:rPr lang="en-US" altLang="zh-TW" dirty="0"/>
              <a:t>As u can see after this sequence zero state remain unchanged</a:t>
            </a:r>
          </a:p>
          <a:p>
            <a:r>
              <a:rPr lang="en-US" altLang="zh-TW" dirty="0"/>
              <a:t>However, plus state will become </a:t>
            </a:r>
            <a:r>
              <a:rPr lang="en-US" altLang="zh-TW" dirty="0" err="1"/>
              <a:t>mius</a:t>
            </a:r>
            <a:r>
              <a:rPr lang="en-US" altLang="zh-TW" dirty="0"/>
              <a:t> state</a:t>
            </a:r>
          </a:p>
          <a:p>
            <a:r>
              <a:rPr lang="en-US" altLang="zh-TW" dirty="0"/>
              <a:t>|0&gt; state is robust against the z noise </a:t>
            </a:r>
          </a:p>
          <a:p>
            <a:r>
              <a:rPr lang="en-US" altLang="zh-TW" dirty="0"/>
              <a:t>|+&gt; state is NOT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36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CMR12"/>
              </a:rPr>
              <a:t>However, Choosing a random unitary over the integral is very difficult - an </a:t>
            </a:r>
            <a:r>
              <a:rPr lang="en-US" altLang="zh-TW" sz="1800" b="0" i="0" u="none" strike="noStrike" baseline="0" dirty="0">
                <a:latin typeface="CMMI12"/>
              </a:rPr>
              <a:t>n</a:t>
            </a:r>
            <a:r>
              <a:rPr lang="en-US" altLang="zh-TW" sz="1800" b="0" i="0" u="none" strike="noStrike" baseline="0" dirty="0">
                <a:latin typeface="CMR12"/>
              </a:rPr>
              <a:t>-qubit quantum circuit</a:t>
            </a:r>
          </a:p>
          <a:p>
            <a:pPr algn="l"/>
            <a:r>
              <a:rPr lang="en-US" altLang="zh-TW" sz="1800" b="0" i="0" u="none" strike="noStrike" baseline="0" dirty="0">
                <a:latin typeface="CMR12"/>
              </a:rPr>
              <a:t>engineered to perform this task would need n square multiply </a:t>
            </a:r>
            <a:r>
              <a:rPr lang="en-US" altLang="zh-TW" sz="1800" b="0" i="0" u="none" strike="noStrike" baseline="0" dirty="0">
                <a:latin typeface="CMSY10"/>
              </a:rPr>
              <a:t>four to the power of n</a:t>
            </a:r>
            <a:r>
              <a:rPr lang="en-US" altLang="zh-TW" sz="1800" b="0" i="0" u="none" strike="noStrike" baseline="0" dirty="0">
                <a:latin typeface="CMR12"/>
              </a:rPr>
              <a:t> 1- and 2-qubit gates [8]. So far is just Simply choosing one unitary, not to mention integrating over all possible unitaries is an impossible task.</a:t>
            </a:r>
          </a:p>
          <a:p>
            <a:pPr algn="l"/>
            <a:r>
              <a:rPr lang="en-US" altLang="zh-TW" sz="1800" b="0" i="0" u="none" strike="noStrike" baseline="0" dirty="0">
                <a:latin typeface="CMR12"/>
              </a:rPr>
              <a:t>As picture show integral is related to whole red region</a:t>
            </a:r>
          </a:p>
          <a:p>
            <a:pPr algn="l"/>
            <a:r>
              <a:rPr lang="en-US" altLang="zh-TW" sz="1800" b="0" i="0" u="none" strike="noStrike" baseline="0" dirty="0">
                <a:latin typeface="CMR12"/>
              </a:rPr>
              <a:t>Instead, what if, in the some designs, we could just average over a representative set?</a:t>
            </a:r>
          </a:p>
          <a:p>
            <a:pPr algn="l"/>
            <a:r>
              <a:rPr lang="en-US" altLang="zh-TW" sz="1800" b="0" i="0" u="none" strike="noStrike" baseline="0" dirty="0">
                <a:latin typeface="CMR12"/>
              </a:rPr>
              <a:t>The solution is unitary 2-design</a:t>
            </a:r>
          </a:p>
          <a:p>
            <a:pPr algn="l"/>
            <a:r>
              <a:rPr lang="en-US" altLang="zh-TW" sz="1800" b="0" i="0" dirty="0">
                <a:solidFill>
                  <a:srgbClr val="222222"/>
                </a:solidFill>
                <a:effectLst/>
                <a:latin typeface="+mn-lt"/>
              </a:rPr>
              <a:t>Its main idea is a set of unitary matrices that approximate the entire unitary group</a:t>
            </a:r>
          </a:p>
          <a:p>
            <a:pPr algn="l"/>
            <a:r>
              <a:rPr lang="en-US" altLang="zh-TW" sz="1800" b="0" i="0" u="none" strike="noStrike" baseline="0" dirty="0">
                <a:solidFill>
                  <a:srgbClr val="222222"/>
                </a:solidFill>
                <a:effectLst/>
                <a:latin typeface="+mn-lt"/>
              </a:rPr>
              <a:t>Although randomized benchmarking only use one kind of input state, this randomly choose from this discrete set can transform input state into any unitary state</a:t>
            </a:r>
          </a:p>
          <a:p>
            <a:pPr algn="l"/>
            <a:r>
              <a:rPr lang="en-US" altLang="zh-TW" sz="1800" b="0" i="0" u="none" strike="noStrike" baseline="0" dirty="0">
                <a:solidFill>
                  <a:srgbClr val="222222"/>
                </a:solidFill>
                <a:effectLst/>
                <a:latin typeface="+mn-lt"/>
              </a:rPr>
              <a:t>For example, even the input state is ground state, this representative set will take input state into any unitary state</a:t>
            </a:r>
          </a:p>
          <a:p>
            <a:pPr algn="l"/>
            <a:r>
              <a:rPr lang="en-US" altLang="zh-TW" sz="1800" b="0" i="0" u="none" strike="noStrike" baseline="0" dirty="0">
                <a:solidFill>
                  <a:srgbClr val="222222"/>
                </a:solidFill>
                <a:effectLst/>
                <a:latin typeface="+mn-lt"/>
              </a:rPr>
              <a:t>As shown picture b</a:t>
            </a:r>
            <a:endParaRPr lang="en-US" altLang="zh-TW" sz="1800" b="0" i="0" u="none" strike="noStrike" baseline="0" dirty="0">
              <a:latin typeface="CMR12"/>
            </a:endParaRPr>
          </a:p>
          <a:p>
            <a:pPr algn="l"/>
            <a:r>
              <a:rPr lang="en-US" altLang="zh-TW" sz="1800" b="0" i="0" u="none" strike="noStrike" baseline="0" dirty="0">
                <a:latin typeface="CMR12"/>
              </a:rPr>
              <a:t>==============================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18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is Clifford group definition </a:t>
            </a:r>
          </a:p>
          <a:p>
            <a:r>
              <a:rPr lang="en-US" altLang="zh-TW" dirty="0"/>
              <a:t>It map every Pauli element to Pauli elements</a:t>
            </a:r>
          </a:p>
          <a:p>
            <a:r>
              <a:rPr lang="en-US" altLang="zh-TW" dirty="0"/>
              <a:t>By some calculation, one can check that Clifford group is unitary 2-design</a:t>
            </a:r>
          </a:p>
          <a:p>
            <a:r>
              <a:rPr lang="en-US" altLang="zh-TW" dirty="0"/>
              <a:t>The gray sphere represent every unitary</a:t>
            </a:r>
          </a:p>
          <a:p>
            <a:r>
              <a:rPr lang="en-US" altLang="zh-TW" dirty="0"/>
              <a:t>, and the lines is the rotation axis of Clifford group</a:t>
            </a:r>
          </a:p>
          <a:p>
            <a:r>
              <a:rPr lang="en-US" altLang="zh-TW" dirty="0"/>
              <a:t>U can see the Clifford group distribution over the unitary group</a:t>
            </a:r>
          </a:p>
          <a:p>
            <a:r>
              <a:rPr lang="en-US" altLang="zh-TW" dirty="0"/>
              <a:t>And  how it approximate the whole unitary group</a:t>
            </a:r>
          </a:p>
          <a:p>
            <a:r>
              <a:rPr lang="en-US" altLang="zh-TW" dirty="0"/>
              <a:t>=========================</a:t>
            </a:r>
          </a:p>
          <a:p>
            <a:r>
              <a:rPr lang="en-US" altLang="zh-TW" dirty="0"/>
              <a:t>Pictures is single qubit Clifford group elements</a:t>
            </a:r>
          </a:p>
          <a:p>
            <a:r>
              <a:rPr lang="en-US" altLang="zh-TW" dirty="0"/>
              <a:t>For example, label 3 is x-gate which rotates around x-axis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020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In fact, the single parameter channel is depolarizing channel.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A depolarizing channel is a simple quantum channel of the following form: 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See the definition ,a </a:t>
            </a:r>
            <a:r>
              <a:rPr lang="en-US" altLang="zh-TW" dirty="0"/>
              <a:t>input state goes to  a completely mixed state </a:t>
            </a:r>
          </a:p>
          <a:p>
            <a:r>
              <a:rPr lang="en-US" altLang="zh-TW" dirty="0"/>
              <a:t>with probability </a:t>
            </a:r>
            <a:r>
              <a:rPr lang="en-US" altLang="zh-TW" i="1" dirty="0"/>
              <a:t>1-p</a:t>
            </a:r>
            <a:r>
              <a:rPr lang="en-US" altLang="zh-TW" dirty="0"/>
              <a:t>, </a:t>
            </a:r>
          </a:p>
          <a:p>
            <a:r>
              <a:rPr lang="en-US" altLang="zh-TW" dirty="0"/>
              <a:t>and does nothing with probability  </a:t>
            </a:r>
            <a:r>
              <a:rPr lang="en-US" altLang="zh-TW" i="1" dirty="0"/>
              <a:t>p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It describes a noise process </a:t>
            </a:r>
          </a:p>
          <a:p>
            <a:r>
              <a:rPr lang="en-US" altLang="zh-TW" dirty="0"/>
              <a:t>where information is completely lost with probability </a:t>
            </a:r>
            <a:r>
              <a:rPr lang="en-US" altLang="zh-TW" i="1" dirty="0"/>
              <a:t>1-p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for example </a:t>
            </a:r>
          </a:p>
          <a:p>
            <a:r>
              <a:rPr lang="en-US" altLang="zh-TW" dirty="0"/>
              <a:t>Zero become zero </a:t>
            </a:r>
          </a:p>
          <a:p>
            <a:r>
              <a:rPr lang="en-US" altLang="zh-TW" dirty="0"/>
              <a:t>Zero become one</a:t>
            </a:r>
          </a:p>
          <a:p>
            <a:r>
              <a:rPr lang="en-US" altLang="zh-TW" dirty="0"/>
              <a:t>===========</a:t>
            </a:r>
          </a:p>
          <a:p>
            <a:r>
              <a:rPr lang="en-US" altLang="zh-TW" dirty="0"/>
              <a:t>So one can directly get average error that we define previously from p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058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Now, let me explain how randomized benchmarking sequence map noise into depolarizing channel</a:t>
            </a:r>
          </a:p>
          <a:p>
            <a:r>
              <a:rPr lang="en-US" altLang="zh-TW" dirty="0"/>
              <a:t>Without noise, randomized benchmarking sequence is like that </a:t>
            </a:r>
          </a:p>
          <a:p>
            <a:r>
              <a:rPr lang="en-US" altLang="zh-TW" dirty="0"/>
              <a:t>With input rho, operation gate and finally measurement</a:t>
            </a:r>
          </a:p>
          <a:p>
            <a:r>
              <a:rPr lang="en-US" altLang="zh-TW" dirty="0"/>
              <a:t>Now ,noise occurs, it become this</a:t>
            </a:r>
          </a:p>
          <a:p>
            <a:r>
              <a:rPr lang="en-US" altLang="zh-TW" dirty="0"/>
              <a:t> next we insert the c one gate and c one inverse </a:t>
            </a:r>
          </a:p>
          <a:p>
            <a:r>
              <a:rPr lang="en-US" altLang="zh-TW" dirty="0"/>
              <a:t>Their combination is identity, so the whole sequent remain the same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8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At the beginning  we will identify where the noise come from</a:t>
            </a:r>
          </a:p>
          <a:p>
            <a:r>
              <a:rPr lang="en-US" altLang="zh-TW" dirty="0"/>
              <a:t> and the following  we show nowadays the mainstream methods that we characterize the noise</a:t>
            </a:r>
          </a:p>
          <a:p>
            <a:r>
              <a:rPr lang="en-US" altLang="zh-TW" dirty="0"/>
              <a:t>Next we introduce three the most used methods to characterize noise </a:t>
            </a:r>
          </a:p>
          <a:p>
            <a:r>
              <a:rPr lang="en-US" altLang="zh-TW" dirty="0"/>
              <a:t>And explain its procedure</a:t>
            </a:r>
          </a:p>
          <a:p>
            <a:r>
              <a:rPr lang="en-US" altLang="zh-TW" dirty="0"/>
              <a:t>And next is its the central idea</a:t>
            </a:r>
          </a:p>
          <a:p>
            <a:r>
              <a:rPr lang="en-US" altLang="zh-TW" dirty="0"/>
              <a:t>And the following is silicon qubits RB experiments which was demonstrated by university of  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New South Wales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Also we present our simulation </a:t>
            </a:r>
          </a:p>
          <a:p>
            <a:r>
              <a:rPr lang="en-US" altLang="zh-TW" b="0" i="0" dirty="0">
                <a:effectLst/>
                <a:latin typeface="arial" panose="020B0604020202020204" pitchFamily="34" charset="0"/>
              </a:rPr>
              <a:t>Finally we make a conclusion and the further direction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12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After inserting, it become this </a:t>
            </a:r>
          </a:p>
          <a:p>
            <a:r>
              <a:rPr lang="en-US" altLang="zh-TW" dirty="0"/>
              <a:t>Let change the notation c one to d 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385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d one lambda d one inverse become a small union</a:t>
            </a:r>
          </a:p>
          <a:p>
            <a:r>
              <a:rPr lang="en-US" altLang="zh-TW" dirty="0"/>
              <a:t>Next change notation d two to c one combinate with c two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21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Now re do the procedure </a:t>
            </a:r>
          </a:p>
          <a:p>
            <a:r>
              <a:rPr lang="en-US" altLang="zh-TW" dirty="0"/>
              <a:t>Insert c two inverse c one inverse  c one and c two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3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Now the new union d two lambda d two inverse occurs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639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One can re do the procedure again and again </a:t>
            </a:r>
          </a:p>
          <a:p>
            <a:r>
              <a:rPr lang="en-US" altLang="zh-TW" dirty="0"/>
              <a:t> u will see the whole sequence become this form</a:t>
            </a:r>
          </a:p>
          <a:p>
            <a:r>
              <a:rPr lang="en-US" altLang="zh-TW" dirty="0"/>
              <a:t>The small union to the power of  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737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latin typeface="HelveticaNeue-Light"/>
              </a:rPr>
              <a:t>Each small union in the product is a group average because we randomly choose from different sequence</a:t>
            </a:r>
          </a:p>
          <a:p>
            <a:r>
              <a:rPr lang="en-US" altLang="zh-TW" sz="1800" b="0" i="0" u="none" strike="noStrike" baseline="0" dirty="0">
                <a:latin typeface="HelveticaNeue-Light"/>
              </a:rPr>
              <a:t>We can write to this summation </a:t>
            </a:r>
          </a:p>
          <a:p>
            <a:r>
              <a:rPr lang="en-US" altLang="zh-TW" sz="1800" b="0" i="0" u="none" strike="noStrike" baseline="0" dirty="0">
                <a:latin typeface="HelveticaNeue-Light"/>
              </a:rPr>
              <a:t>And with 2-design and Schur lemma </a:t>
            </a:r>
          </a:p>
          <a:p>
            <a:r>
              <a:rPr lang="en-US" altLang="zh-TW" sz="1800" b="0" i="0" u="none" strike="noStrike" baseline="0" dirty="0">
                <a:latin typeface="HelveticaNeue-Light"/>
              </a:rPr>
              <a:t>It becomes depolarizing channel  which have only one parameter  p</a:t>
            </a:r>
          </a:p>
          <a:p>
            <a:r>
              <a:rPr lang="en-US" altLang="zh-TW" sz="1800" b="0" i="0" u="none" strike="noStrike" baseline="0" dirty="0">
                <a:latin typeface="HelveticaNeue-Light"/>
              </a:rPr>
              <a:t>Now the whole randomized benchmarking sequence become lambda channel to the power of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0" i="0" u="none" strike="noStrike" baseline="0" dirty="0">
                <a:latin typeface="HelveticaNeue-Light"/>
              </a:rPr>
              <a:t>By some calculation, u can get A p to the power of m plus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0" i="0" u="none" strike="noStrike" baseline="0" dirty="0">
                <a:latin typeface="HelveticaNeue-Light"/>
              </a:rPr>
              <a:t>So we can do the experiment, and fit this </a:t>
            </a:r>
            <a:r>
              <a:rPr lang="en-US" altLang="zh-TW" sz="1800" b="0" i="0" u="none" strike="noStrike" baseline="0" dirty="0" err="1">
                <a:latin typeface="HelveticaNeue-Light"/>
              </a:rPr>
              <a:t>famular</a:t>
            </a:r>
            <a:r>
              <a:rPr lang="en-US" altLang="zh-TW" sz="1800" b="0" i="0" u="none" strike="noStrike" baseline="0" dirty="0">
                <a:latin typeface="HelveticaNeue-Light"/>
              </a:rPr>
              <a:t> </a:t>
            </a:r>
          </a:p>
          <a:p>
            <a:r>
              <a:rPr lang="en-US" altLang="zh-TW" sz="1800" b="0" i="0" u="none" strike="noStrike" baseline="0" dirty="0">
                <a:latin typeface="HelveticaNeue-Light"/>
              </a:rPr>
              <a:t>Remember that p is related to r, so we can get average error from 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484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Randomized benchmarking allow us to characterize the average error rate </a:t>
            </a:r>
          </a:p>
          <a:p>
            <a:r>
              <a:rPr lang="en-US" altLang="zh-TW" dirty="0"/>
              <a:t>But</a:t>
            </a:r>
          </a:p>
          <a:p>
            <a:r>
              <a:rPr lang="en-US" altLang="zh-TW" dirty="0"/>
              <a:t>The solution is called interleaved randomized benchmarking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031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Interleaved randomized benchmarking is a little different from random benchmarking </a:t>
            </a:r>
          </a:p>
          <a:p>
            <a:r>
              <a:rPr lang="en-US" altLang="zh-TW" dirty="0"/>
              <a:t>It insert target gate into the sequence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9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I show experiments by university of new south wale</a:t>
            </a:r>
          </a:p>
          <a:p>
            <a:r>
              <a:rPr lang="en-US" altLang="zh-TW" dirty="0"/>
              <a:t>Their device is silicon qubit</a:t>
            </a:r>
          </a:p>
          <a:p>
            <a:r>
              <a:rPr lang="en-US" altLang="zh-TW" dirty="0"/>
              <a:t>So randomized benchmarking can work on real device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615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Theory p equal to o.99</a:t>
            </a:r>
          </a:p>
          <a:p>
            <a:r>
              <a:rPr lang="en-US" altLang="zh-TW" dirty="0"/>
              <a:t>First picture is our single qubit simulation without </a:t>
            </a:r>
            <a:r>
              <a:rPr lang="en-US" altLang="zh-TW" dirty="0" err="1"/>
              <a:t>deve</a:t>
            </a:r>
            <a:r>
              <a:rPr lang="en-US" altLang="zh-TW" dirty="0"/>
              <a:t> and spam error</a:t>
            </a:r>
          </a:p>
          <a:p>
            <a:r>
              <a:rPr lang="en-US" altLang="zh-TW" dirty="0"/>
              <a:t>As u see it fit well as theory expect both are o.99</a:t>
            </a:r>
          </a:p>
          <a:p>
            <a:r>
              <a:rPr lang="en-US" altLang="zh-TW" dirty="0"/>
              <a:t>Second picture add SPAM error, even with different SPAM</a:t>
            </a:r>
            <a:r>
              <a:rPr lang="zh-TW" altLang="en-US" dirty="0"/>
              <a:t> </a:t>
            </a:r>
            <a:r>
              <a:rPr lang="en-US" altLang="zh-TW" dirty="0"/>
              <a:t>error</a:t>
            </a:r>
          </a:p>
          <a:p>
            <a:r>
              <a:rPr lang="en-US" altLang="zh-TW" dirty="0"/>
              <a:t>It get the p as expect</a:t>
            </a:r>
          </a:p>
          <a:p>
            <a:r>
              <a:rPr lang="en-US" altLang="zh-TW" dirty="0"/>
              <a:t>Third </a:t>
            </a:r>
            <a:r>
              <a:rPr lang="en-US" altLang="zh-TW" dirty="0" err="1"/>
              <a:t>pict</a:t>
            </a:r>
            <a:r>
              <a:rPr lang="en-US" altLang="zh-TW" dirty="0"/>
              <a:t> we add deviation which is from gaussian distribution</a:t>
            </a:r>
          </a:p>
          <a:p>
            <a:r>
              <a:rPr lang="en-US" altLang="zh-TW" dirty="0"/>
              <a:t>With deviation become </a:t>
            </a:r>
            <a:r>
              <a:rPr lang="en-US" altLang="zh-TW" dirty="0" err="1"/>
              <a:t>lagrer</a:t>
            </a:r>
            <a:r>
              <a:rPr lang="en-US" altLang="zh-TW" dirty="0"/>
              <a:t>, the p is far from theory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72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Quantum device have error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If the error is large, we cannot get reliable result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However, for small enough error such as under threshold , we can correct the noise by quantum foult tolerance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So it is important to evaluate the noise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as the picture shown, a quantum circuit is composed of three part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 first Input state  preparation , 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Second gate operation ,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 the final is measurements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Each part have different errors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We only care about the gate operation error</a:t>
            </a:r>
          </a:p>
          <a:p>
            <a:endParaRPr lang="en-US" altLang="zh-TW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988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When n equal to three, the number of Clifford element would become a nightmare</a:t>
            </a:r>
          </a:p>
          <a:p>
            <a:r>
              <a:rPr lang="en-US" altLang="zh-TW" dirty="0"/>
              <a:t>=================</a:t>
            </a:r>
          </a:p>
          <a:p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because the Clifford </a:t>
            </a:r>
            <a:r>
              <a:rPr lang="en-US" altLang="zh-TW" b="0" i="0" dirty="0"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altLang="zh-TW" b="0" i="0" dirty="0"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not universal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for quantum computation,</a:t>
            </a:r>
          </a:p>
          <a:p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The solution is presented by this paper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793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39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many  methods are shown at this picture</a:t>
            </a:r>
          </a:p>
          <a:p>
            <a:r>
              <a:rPr lang="en-US" altLang="zh-TW" dirty="0"/>
              <a:t>While the left hand side is simpler, the trade off is less information on noise</a:t>
            </a:r>
          </a:p>
          <a:p>
            <a:r>
              <a:rPr lang="en-US" altLang="zh-TW" dirty="0"/>
              <a:t>The left endpoints, we see the randomized benchmarking is here</a:t>
            </a:r>
          </a:p>
          <a:p>
            <a:r>
              <a:rPr lang="en-US" altLang="zh-TW" dirty="0"/>
              <a:t>At the right endpoints, is full tomography also called quantum process tomography </a:t>
            </a:r>
          </a:p>
          <a:p>
            <a:r>
              <a:rPr lang="en-US" altLang="zh-TW" dirty="0"/>
              <a:t>The two methods are dia’metrically opposed</a:t>
            </a:r>
          </a:p>
          <a:p>
            <a:r>
              <a:rPr lang="en-US" altLang="zh-TW" dirty="0"/>
              <a:t>So we take the two as 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quintessence of methods to characterize noise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81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Quantum Process Tomography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 is a  technique used to reconstruct an unknown quantum process which contains noise information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 and to test the process of a quantum simulation</a:t>
            </a:r>
          </a:p>
          <a:p>
            <a:r>
              <a:rPr lang="en-US" altLang="zh-TW" dirty="0"/>
              <a:t>(see the black box)</a:t>
            </a:r>
          </a:p>
          <a:p>
            <a:r>
              <a:rPr lang="en-US" altLang="zh-TW" dirty="0"/>
              <a:t>The idea behind </a:t>
            </a:r>
            <a:r>
              <a:rPr lang="en-US" altLang="zh-TW" b="1" dirty="0"/>
              <a:t>Quantum Process Tomography</a:t>
            </a:r>
            <a:r>
              <a:rPr lang="en-US" altLang="zh-TW" dirty="0"/>
              <a:t> is to determine the completely positive map E, which represents the process acting on an arbitrary input state </a:t>
            </a:r>
          </a:p>
          <a:p>
            <a:r>
              <a:rPr lang="en-US" altLang="zh-TW" dirty="0"/>
              <a:t>(see the equation)</a:t>
            </a:r>
          </a:p>
          <a:p>
            <a:r>
              <a:rPr lang="en-US" altLang="zh-TW" dirty="0"/>
              <a:t>Our goal is to find the ket matrix  once we know the ket matrix , we can understand what the black box inside is</a:t>
            </a:r>
          </a:p>
          <a:p>
            <a:r>
              <a:rPr lang="en-US" altLang="zh-TW" dirty="0"/>
              <a:t>For example, single qubit depolarizing channel a kind of noise channel</a:t>
            </a:r>
          </a:p>
          <a:p>
            <a:r>
              <a:rPr lang="en-US" altLang="zh-TW" dirty="0"/>
              <a:t>However, to reconstruct this ket matrix , it requires exponentially 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For example, the ket mat have exponentially growing elements   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sixteen to power of 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Second the resources such as measurements and  preparation of input states  are also sixteen to power of 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3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Four to the power of n</a:t>
            </a:r>
          </a:p>
          <a:p>
            <a:r>
              <a:rPr lang="en-US" altLang="zh-TW" dirty="0"/>
              <a:t>Sixteen to the power of 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6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Randomized benchmarking (RB) is a technique for evaluating the performance of a quantum hardware which simplifies the error channel of a quantum process such that one can extract the average error per gate of a particular gate-set on this hardware.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This measure is for each gate when it is run as part of a long random computation, a relevant metric for most quantum algorithms that rely on this type of computation.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In its standard form, it relies on the gate-set having a particular distribution, and on being able to efficiently invert a string of gates from the gate-set with one single operator.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A general randomized benchmarking protocol will consist of variants of the following steps: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 (1) preparing an initial state 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-apple-system"/>
              </a:rPr>
              <a:t>ρ</a:t>
            </a:r>
            <a:r>
              <a:rPr lang="en-US" altLang="zh-TW" b="0" i="1" baseline="-25000" dirty="0">
                <a:solidFill>
                  <a:srgbClr val="333333"/>
                </a:solidFill>
                <a:effectLst/>
                <a:latin typeface="inherit"/>
              </a:rPr>
              <a:t>ψ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 = |</a:t>
            </a:r>
            <a:r>
              <a:rPr lang="en-US" altLang="zh-TW" b="0" i="1" dirty="0">
                <a:solidFill>
                  <a:srgbClr val="333333"/>
                </a:solidFill>
                <a:effectLst/>
                <a:latin typeface="-apple-system"/>
              </a:rPr>
              <a:t>ψψ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| on a quantum device,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2) </a:t>
            </a:r>
            <a:r>
              <a:rPr lang="en-US" altLang="zh-TW" dirty="0"/>
              <a:t>Randomly choose m gates from Clifford group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(3) Find the c inverse gate such that the system should return to this initial state, in other word it means whole sequence should be identity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4)running very many random sequences of gates of varying lengths m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(5) measuring the recovery probability, and lastly, plotting and fitting the results to a pre-determined decay model that characterizes the average error rate of the gates.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7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In order for the above protocol to really quantify the average error-rate of a gate-set,,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we need to make a number of simplifying assumptions on the type of noise the device has: </a:t>
            </a:r>
          </a:p>
          <a:p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the errors should be </a:t>
            </a:r>
          </a:p>
          <a:p>
            <a:pPr marL="0" indent="0">
              <a:buNone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gate-independent  and </a:t>
            </a:r>
          </a:p>
          <a:p>
            <a:pPr marL="0" indent="0">
              <a:buNone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(ii) time-independent, </a:t>
            </a:r>
          </a:p>
          <a:p>
            <a:pPr marL="0" indent="0">
              <a:buNone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-apple-system"/>
              </a:rPr>
              <a:t>(iii) the error-channel should be trace-preserving and memoryless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 can see for ideal sequence is here</a:t>
            </a:r>
          </a:p>
          <a:p>
            <a:r>
              <a:rPr lang="en-US" altLang="zh-TW" dirty="0"/>
              <a:t>But once noise occurs, it become this </a:t>
            </a:r>
          </a:p>
          <a:p>
            <a:endParaRPr lang="en-US" altLang="zh-TW" dirty="0"/>
          </a:p>
          <a:p>
            <a:r>
              <a:rPr lang="en-US" altLang="zh-TW" dirty="0"/>
              <a:t>The noise process should not drift by the course of the experiment</a:t>
            </a:r>
          </a:p>
          <a:p>
            <a:r>
              <a:rPr lang="en-US" altLang="zh-TW" dirty="0"/>
              <a:t> or the reported answer will also be an average over this dependence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F5DE4-4B53-4C83-A186-65BFFD62C1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5B2778-75CC-43A8-89B7-747C60F3E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1F89B3-6D4A-4AE1-BCAF-6E9571244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C8AA56-5DDB-4B6A-8A31-0F87BE71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BFB784-D3C8-4F21-877D-CA4D36D5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98662C-4D2A-4C53-9645-622C2292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8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A333C3-B2A8-4426-87F0-C01CF641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3A0403-7FF0-48BC-BB48-E8945849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EE8C30-4E51-44CA-95F9-64299082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749EA3-DEFC-46B6-B140-47772E94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269173-6962-40BD-BECD-2262E909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87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68981F-1A30-4D2D-A68D-1782C00E2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D3B4A2-484E-4F7A-AE65-1DDF0DF8E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807818-0996-4DB0-9CFA-B34AF4E5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6F44E2-41AA-4A64-9948-D988FEDA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640C2C-BF74-44CE-97FA-86515097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16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F2838-8896-4AD2-8470-16650F4F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C57111-B4C5-495E-A024-B30AEDB4C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3D6D63-41F0-4AB5-A9C6-7E071657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328E5B-A971-4E6B-A78F-0B7B2D8E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D41FA9-C58C-4D57-A5A0-EC70DEAA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41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CDA289-E75F-4A51-A714-444386F5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649B77-E65A-457E-9B7C-77E3B3F0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2A59C5-E1A7-4F44-A08A-2208E3F9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378D73-A4AF-4C8E-B66A-F209D0A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548FF1-8FD4-44B3-8839-6D0EFD4A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27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F2392-24D7-4201-8218-C19D3178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A0210-644E-4603-B1DE-9FF74793D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B6C96A-AC0E-43E8-A59D-8FA7A482C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063AF6-4795-4592-AA85-544288E0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E5906A-F98E-415E-9323-EB506078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D92B11-915A-440F-9362-124837C3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6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DCEAB-8202-40FE-9B73-308C20AE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2ABDD0-3261-4555-82E6-8E319A38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3FBC42-C35F-408B-A2E5-8F29998F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22E4F3-739F-4D8A-97FD-2A648BCF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BA2090E-5D77-40BE-92EF-64DC89A86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A54C6E3-0511-4D89-83F4-C344878B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085517B-E251-46AF-B8A8-5FBA477D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256869F-6B74-4325-AC28-D7D2D167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3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BBE67-811F-4FCF-8F98-7F78DB5A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197A62-3BBC-480F-895E-3FB922C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1390CF1-92F6-4910-83F0-3FA36BFA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E6D68B-A3E7-447A-BB35-E0E92048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63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5E5D922-246D-4D08-A791-2D79676D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4096DF-AC27-468E-9577-EC48678B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6C3C67-0DA1-4FA8-BC4C-FC33B797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0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5AE083-6879-4FEC-A7A9-FB458B0E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66A10E-996D-446A-8666-08A82220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9B422B-8518-490C-BEA3-C2C6F4B68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BA3792-1B32-4DEA-8278-DB0D4A46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0E6109-317C-4200-A6E0-D15493C5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F10B66-E5EC-4D1F-825E-022B7048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8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12328-A30C-4257-B823-786AC173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02E0DC4-71C9-45E7-B031-4417B512A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94C0E2-FB79-4D31-888D-F7EB9A35F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461140-E028-4A71-81E1-DEE09E3C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8FEA89E-3CA1-47FD-B0FE-519BE49C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1CC416-47E1-4491-9111-788DDBB2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6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E611B8-5B4A-4502-ACDB-A74687CC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EFECCD-F000-4955-8534-0B1E42065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F6FC60-D119-453F-91A7-686E9C120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B0166-7888-44D7-A213-0510ECD22BEC}" type="datetimeFigureOut">
              <a:rPr lang="zh-TW" altLang="en-US" smtClean="0"/>
              <a:t>2020/8/26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26DCA5-52C7-44CE-86C8-97FE6DBC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C31147-4618-4F03-AB29-9F22A8A7A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DAA3-7565-47F5-B91D-A915DFF43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5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5.gi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Relationship Id="rId5" Type="http://schemas.openxmlformats.org/officeDocument/2006/relationships/image" Target="../media/image72.png"/><Relationship Id="rId4" Type="http://schemas.openxmlformats.org/officeDocument/2006/relationships/image" Target="../media/image6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0.png"/><Relationship Id="rId7" Type="http://schemas.openxmlformats.org/officeDocument/2006/relationships/image" Target="../media/image69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40.png"/><Relationship Id="rId5" Type="http://schemas.openxmlformats.org/officeDocument/2006/relationships/image" Target="../media/image390.png"/><Relationship Id="rId10" Type="http://schemas.openxmlformats.org/officeDocument/2006/relationships/image" Target="../media/image430.png"/><Relationship Id="rId4" Type="http://schemas.openxmlformats.org/officeDocument/2006/relationships/image" Target="../media/image380.png"/><Relationship Id="rId9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0.png"/><Relationship Id="rId7" Type="http://schemas.openxmlformats.org/officeDocument/2006/relationships/image" Target="../media/image701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30.png"/><Relationship Id="rId5" Type="http://schemas.openxmlformats.org/officeDocument/2006/relationships/image" Target="../media/image480.png"/><Relationship Id="rId10" Type="http://schemas.openxmlformats.org/officeDocument/2006/relationships/image" Target="../media/image520.png"/><Relationship Id="rId4" Type="http://schemas.openxmlformats.org/officeDocument/2006/relationships/image" Target="../media/image470.png"/><Relationship Id="rId9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0.png"/><Relationship Id="rId3" Type="http://schemas.openxmlformats.org/officeDocument/2006/relationships/image" Target="../media/image550.png"/><Relationship Id="rId7" Type="http://schemas.openxmlformats.org/officeDocument/2006/relationships/image" Target="../media/image71.png"/><Relationship Id="rId12" Type="http://schemas.openxmlformats.org/officeDocument/2006/relationships/image" Target="../media/image6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11" Type="http://schemas.openxmlformats.org/officeDocument/2006/relationships/image" Target="../media/image620.png"/><Relationship Id="rId5" Type="http://schemas.openxmlformats.org/officeDocument/2006/relationships/image" Target="../media/image570.png"/><Relationship Id="rId10" Type="http://schemas.openxmlformats.org/officeDocument/2006/relationships/image" Target="../media/image610.png"/><Relationship Id="rId4" Type="http://schemas.openxmlformats.org/officeDocument/2006/relationships/image" Target="../media/image560.png"/><Relationship Id="rId9" Type="http://schemas.openxmlformats.org/officeDocument/2006/relationships/image" Target="../media/image6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4.png"/><Relationship Id="rId3" Type="http://schemas.openxmlformats.org/officeDocument/2006/relationships/image" Target="../media/image650.png"/><Relationship Id="rId7" Type="http://schemas.openxmlformats.org/officeDocument/2006/relationships/image" Target="../media/image721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720.png"/><Relationship Id="rId5" Type="http://schemas.openxmlformats.org/officeDocument/2006/relationships/image" Target="../media/image670.png"/><Relationship Id="rId15" Type="http://schemas.openxmlformats.org/officeDocument/2006/relationships/image" Target="../media/image76.png"/><Relationship Id="rId10" Type="http://schemas.openxmlformats.org/officeDocument/2006/relationships/image" Target="../media/image710.png"/><Relationship Id="rId4" Type="http://schemas.openxmlformats.org/officeDocument/2006/relationships/image" Target="../media/image660.png"/><Relationship Id="rId9" Type="http://schemas.openxmlformats.org/officeDocument/2006/relationships/image" Target="../media/image700.png"/><Relationship Id="rId1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7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3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00.png"/><Relationship Id="rId7" Type="http://schemas.openxmlformats.org/officeDocument/2006/relationships/image" Target="../media/image1030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11.png"/><Relationship Id="rId10" Type="http://schemas.openxmlformats.org/officeDocument/2006/relationships/image" Target="../media/image106.png"/><Relationship Id="rId4" Type="http://schemas.openxmlformats.org/officeDocument/2006/relationships/image" Target="../media/image13.png"/><Relationship Id="rId9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50.png"/><Relationship Id="rId5" Type="http://schemas.openxmlformats.org/officeDocument/2006/relationships/image" Target="../media/image1010.png"/><Relationship Id="rId10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648F8EA-1E61-4CA9-927F-852BBF3C8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6" y="4132442"/>
            <a:ext cx="5887272" cy="2324424"/>
          </a:xfrm>
          <a:prstGeom prst="rect">
            <a:avLst/>
          </a:prstGeom>
        </p:spPr>
      </p:pic>
      <p:sp>
        <p:nvSpPr>
          <p:cNvPr id="3" name="想法泡泡: 雲朵 2">
            <a:extLst>
              <a:ext uri="{FF2B5EF4-FFF2-40B4-BE49-F238E27FC236}">
                <a16:creationId xmlns:a16="http://schemas.microsoft.com/office/drawing/2014/main" id="{FC767052-E94C-4CE2-9BEA-EEF141A92569}"/>
              </a:ext>
            </a:extLst>
          </p:cNvPr>
          <p:cNvSpPr/>
          <p:nvPr/>
        </p:nvSpPr>
        <p:spPr>
          <a:xfrm>
            <a:off x="6891129" y="3592720"/>
            <a:ext cx="4050198" cy="1292088"/>
          </a:xfrm>
          <a:prstGeom prst="cloudCallout">
            <a:avLst>
              <a:gd name="adj1" fmla="val -92430"/>
              <a:gd name="adj2" fmla="val 931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What happened inside?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B3DC55-FF56-47C3-9FE8-E9C978E55F12}"/>
              </a:ext>
            </a:extLst>
          </p:cNvPr>
          <p:cNvSpPr txBox="1"/>
          <p:nvPr/>
        </p:nvSpPr>
        <p:spPr>
          <a:xfrm>
            <a:off x="855482" y="245098"/>
            <a:ext cx="1048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Methods for characterizing quantum gate fidelity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1F67CCC-F5A7-4651-85EA-4E8257B34F18}"/>
              </a:ext>
            </a:extLst>
          </p:cNvPr>
          <p:cNvSpPr txBox="1"/>
          <p:nvPr/>
        </p:nvSpPr>
        <p:spPr>
          <a:xfrm flipH="1">
            <a:off x="1695223" y="1318085"/>
            <a:ext cx="8801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u="sng" dirty="0"/>
              <a:t>I-Chun Hsu</a:t>
            </a:r>
            <a:r>
              <a:rPr lang="en-US" altLang="zh-TW" sz="2400" baseline="30000" dirty="0"/>
              <a:t>1 </a:t>
            </a:r>
            <a:r>
              <a:rPr lang="en-US" altLang="zh-TW" sz="2400" dirty="0"/>
              <a:t>and Hsi-Sheng Goan</a:t>
            </a:r>
            <a:r>
              <a:rPr lang="en-US" altLang="zh-TW" sz="2400" baseline="30000" dirty="0"/>
              <a:t>1,2</a:t>
            </a:r>
          </a:p>
          <a:p>
            <a:pPr algn="ctr"/>
            <a:r>
              <a:rPr lang="en-US" altLang="zh-TW" sz="2400" b="0" i="0" u="none" strike="noStrike" baseline="30000" dirty="0">
                <a:latin typeface="NimbusRomNo9L-ReguItal"/>
              </a:rPr>
              <a:t>1</a:t>
            </a:r>
            <a:r>
              <a:rPr lang="en-US" altLang="zh-TW" sz="2400" b="0" i="0" u="none" strike="noStrike" baseline="0" dirty="0">
                <a:latin typeface="NimbusRomNo9L-ReguItal"/>
              </a:rPr>
              <a:t>Department of Physics and Center for Theoretical Physics</a:t>
            </a:r>
          </a:p>
          <a:p>
            <a:pPr algn="ctr"/>
            <a:r>
              <a:rPr lang="en-US" altLang="zh-TW" sz="2400" b="0" i="0" u="none" strike="noStrike" baseline="0" dirty="0">
                <a:latin typeface="NimbusRomNo9L-ReguItal"/>
              </a:rPr>
              <a:t>National Taiwan University</a:t>
            </a:r>
          </a:p>
          <a:p>
            <a:pPr algn="ctr"/>
            <a:r>
              <a:rPr lang="en-US" altLang="zh-TW" sz="2400" baseline="30000" dirty="0">
                <a:latin typeface="NimbusRomNo9L-ReguItal"/>
              </a:rPr>
              <a:t>2</a:t>
            </a:r>
            <a:r>
              <a:rPr lang="en-US" altLang="zh-TW" sz="2400" dirty="0">
                <a:latin typeface="NimbusRomNo9L-ReguItal"/>
              </a:rPr>
              <a:t>Center for Quantum Science and Engineering,</a:t>
            </a:r>
          </a:p>
          <a:p>
            <a:pPr algn="ctr"/>
            <a:r>
              <a:rPr lang="en-US" altLang="zh-TW" sz="2400" dirty="0">
                <a:latin typeface="NimbusRomNo9L-ReguItal"/>
              </a:rPr>
              <a:t>National Taiwan University</a:t>
            </a:r>
            <a:endParaRPr lang="zh-TW" altLang="en-US" sz="2400" dirty="0">
              <a:latin typeface="NimbusRomNo9L-ReguIt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26E81F-F792-453E-819D-622F7F6D37BF}"/>
              </a:ext>
            </a:extLst>
          </p:cNvPr>
          <p:cNvSpPr txBox="1"/>
          <p:nvPr/>
        </p:nvSpPr>
        <p:spPr>
          <a:xfrm>
            <a:off x="0" y="6488668"/>
            <a:ext cx="740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0" dirty="0">
                <a:solidFill>
                  <a:srgbClr val="333333"/>
                </a:solidFill>
                <a:effectLst/>
                <a:latin typeface="+mj-lt"/>
              </a:rPr>
              <a:t>Young Researchers Forum On Quantum Information Science. August 26-28 2020</a:t>
            </a:r>
            <a:endParaRPr lang="zh-TW" altLang="en-US" b="1" dirty="0">
              <a:latin typeface="+mj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DC7A5AA-8584-4D7E-AED7-7E610BA89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8" y="5546950"/>
            <a:ext cx="1311050" cy="13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7C08FA-28AC-41C6-AFE3-784A5818C4C8}"/>
                  </a:ext>
                </a:extLst>
              </p:cNvPr>
              <p:cNvSpPr txBox="1"/>
              <p:nvPr/>
            </p:nvSpPr>
            <p:spPr>
              <a:xfrm>
                <a:off x="1084929" y="180130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7C08FA-28AC-41C6-AFE3-784A5818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29" y="1801306"/>
                <a:ext cx="49487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219936CB-7115-4C78-825C-54171DA7F174}"/>
              </a:ext>
            </a:extLst>
          </p:cNvPr>
          <p:cNvSpPr txBox="1"/>
          <p:nvPr/>
        </p:nvSpPr>
        <p:spPr>
          <a:xfrm>
            <a:off x="1633718" y="180368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E7FB6C-BC8A-4682-8894-C6C74246FC2E}"/>
                  </a:ext>
                </a:extLst>
              </p:cNvPr>
              <p:cNvSpPr txBox="1"/>
              <p:nvPr/>
            </p:nvSpPr>
            <p:spPr>
              <a:xfrm>
                <a:off x="1095147" y="2446787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E7FB6C-BC8A-4682-8894-C6C74246F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47" y="2446787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6C433E05-B4EB-441C-8E0C-56B2D9E6379B}"/>
              </a:ext>
            </a:extLst>
          </p:cNvPr>
          <p:cNvSpPr txBox="1"/>
          <p:nvPr/>
        </p:nvSpPr>
        <p:spPr>
          <a:xfrm>
            <a:off x="1643936" y="2449169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2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DE40B2-58D4-4D7F-9984-EE14BEDB7206}"/>
                  </a:ext>
                </a:extLst>
              </p:cNvPr>
              <p:cNvSpPr txBox="1"/>
              <p:nvPr/>
            </p:nvSpPr>
            <p:spPr>
              <a:xfrm>
                <a:off x="1095147" y="3092270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DE40B2-58D4-4D7F-9984-EE14BEDB7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47" y="3092270"/>
                <a:ext cx="49487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9198A83E-64D4-4D4A-81EE-8A9BB5A1F531}"/>
              </a:ext>
            </a:extLst>
          </p:cNvPr>
          <p:cNvSpPr txBox="1"/>
          <p:nvPr/>
        </p:nvSpPr>
        <p:spPr>
          <a:xfrm>
            <a:off x="1643936" y="309465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3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DCA95FE-2114-40F0-808D-84C39BF0F830}"/>
                  </a:ext>
                </a:extLst>
              </p:cNvPr>
              <p:cNvSpPr txBox="1"/>
              <p:nvPr/>
            </p:nvSpPr>
            <p:spPr>
              <a:xfrm>
                <a:off x="1123648" y="482925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DCA95FE-2114-40F0-808D-84C39BF0F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48" y="4829253"/>
                <a:ext cx="494879" cy="492443"/>
              </a:xfrm>
              <a:prstGeom prst="rect">
                <a:avLst/>
              </a:prstGeom>
              <a:blipFill>
                <a:blip r:embed="rId6"/>
                <a:stretch>
                  <a:fillRect r="-46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7885B024-0412-40BF-ADD0-EC55D40F7663}"/>
              </a:ext>
            </a:extLst>
          </p:cNvPr>
          <p:cNvSpPr txBox="1"/>
          <p:nvPr/>
        </p:nvSpPr>
        <p:spPr>
          <a:xfrm>
            <a:off x="1672437" y="4831635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m</a:t>
            </a:r>
            <a:endParaRPr lang="zh-TW" altLang="en-US" sz="3200" baseline="-250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95B0D5B-06BF-4325-BFEF-DF6D5349AF7D}"/>
              </a:ext>
            </a:extLst>
          </p:cNvPr>
          <p:cNvSpPr txBox="1"/>
          <p:nvPr/>
        </p:nvSpPr>
        <p:spPr>
          <a:xfrm>
            <a:off x="2953420" y="3584713"/>
            <a:ext cx="8143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Noises with different gates are all the same</a:t>
            </a:r>
          </a:p>
          <a:p>
            <a:r>
              <a:rPr lang="en-US" altLang="zh-TW" sz="3200" dirty="0"/>
              <a:t>  </a:t>
            </a:r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r>
              <a:rPr lang="en-US" altLang="zh-TW" sz="3200" dirty="0"/>
              <a:t> =</a:t>
            </a:r>
            <a:r>
              <a:rPr lang="el-GR" altLang="zh-TW" sz="3200" dirty="0"/>
              <a:t> Λ</a:t>
            </a:r>
            <a:r>
              <a:rPr lang="en-US" altLang="zh-TW" sz="3200" baseline="-25000" dirty="0"/>
              <a:t>2 </a:t>
            </a:r>
            <a:r>
              <a:rPr lang="en-US" altLang="zh-TW" sz="3200" dirty="0"/>
              <a:t>=</a:t>
            </a:r>
            <a:r>
              <a:rPr lang="el-GR" altLang="zh-TW" sz="3200" dirty="0"/>
              <a:t> Λ</a:t>
            </a:r>
            <a:r>
              <a:rPr lang="en-US" altLang="zh-TW" sz="3200" baseline="-25000" dirty="0"/>
              <a:t>3 </a:t>
            </a:r>
            <a:r>
              <a:rPr lang="en-US" altLang="zh-TW" sz="3200" dirty="0"/>
              <a:t>…..</a:t>
            </a:r>
            <a:endParaRPr lang="zh-TW" altLang="en-US" sz="3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BA5773-F955-4BB8-B594-38C866039B2E}"/>
              </a:ext>
            </a:extLst>
          </p:cNvPr>
          <p:cNvSpPr txBox="1"/>
          <p:nvPr/>
        </p:nvSpPr>
        <p:spPr>
          <a:xfrm>
            <a:off x="1498011" y="3589230"/>
            <a:ext cx="603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.</a:t>
            </a:r>
          </a:p>
          <a:p>
            <a:r>
              <a:rPr lang="en-US" altLang="zh-TW" sz="2000" b="1" dirty="0"/>
              <a:t>.</a:t>
            </a:r>
          </a:p>
          <a:p>
            <a:r>
              <a:rPr lang="en-US" altLang="zh-TW" sz="2000" b="1" dirty="0"/>
              <a:t>.</a:t>
            </a:r>
          </a:p>
          <a:p>
            <a:endParaRPr lang="zh-TW" altLang="en-US" sz="2000" b="1" dirty="0"/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3A88EC64-2EEE-4B44-A01F-AB8D8EC3B0E9}"/>
              </a:ext>
            </a:extLst>
          </p:cNvPr>
          <p:cNvSpPr txBox="1">
            <a:spLocks/>
          </p:cNvSpPr>
          <p:nvPr/>
        </p:nvSpPr>
        <p:spPr>
          <a:xfrm>
            <a:off x="859046" y="53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Gate independent noise 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0FE472C-9890-4510-B8AF-A2CAE905CC4B}"/>
                  </a:ext>
                </a:extLst>
              </p:cNvPr>
              <p:cNvSpPr txBox="1"/>
              <p:nvPr/>
            </p:nvSpPr>
            <p:spPr>
              <a:xfrm>
                <a:off x="2996233" y="2041121"/>
                <a:ext cx="2420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TW" altLang="en-US" sz="3600" baseline="-25000" dirty="0"/>
                  <a:t> </a:t>
                </a:r>
                <a:r>
                  <a:rPr lang="zh-TW" altLang="en-US" sz="3600" dirty="0"/>
                  <a:t>  </a:t>
                </a:r>
                <a:r>
                  <a:rPr lang="en-US" altLang="zh-TW" sz="3600" dirty="0"/>
                  <a:t>noise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0FE472C-9890-4510-B8AF-A2CAE905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33" y="2041121"/>
                <a:ext cx="2420867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977087-36C3-4FA7-B6BB-3650D81323A0}"/>
                  </a:ext>
                </a:extLst>
              </p:cNvPr>
              <p:cNvSpPr txBox="1"/>
              <p:nvPr/>
            </p:nvSpPr>
            <p:spPr>
              <a:xfrm>
                <a:off x="2986015" y="1418988"/>
                <a:ext cx="2647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TW" alt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ideal gate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977087-36C3-4FA7-B6BB-3650D813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15" y="1418988"/>
                <a:ext cx="2647945" cy="646331"/>
              </a:xfrm>
              <a:prstGeom prst="rect">
                <a:avLst/>
              </a:prstGeom>
              <a:blipFill>
                <a:blip r:embed="rId8"/>
                <a:stretch>
                  <a:fillRect t="-15094" r="-4839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8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1C0924-5D76-42F1-82A0-5D5DEA7A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740"/>
            <a:ext cx="10515600" cy="1325563"/>
          </a:xfrm>
        </p:spPr>
        <p:txBody>
          <a:bodyPr/>
          <a:lstStyle/>
          <a:p>
            <a:pPr algn="ctr"/>
            <a:r>
              <a:rPr lang="en-US" altLang="zh-TW" b="0" i="0" dirty="0">
                <a:solidFill>
                  <a:srgbClr val="222222"/>
                </a:solidFill>
                <a:effectLst/>
                <a:latin typeface="-apple-system"/>
              </a:rPr>
              <a:t>Markovian noise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3A3E995-72E7-4127-BB5B-7F32C455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0483"/>
            <a:ext cx="9140687" cy="245619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C13E1A3B-6645-4B9F-9225-3F54EA30A555}"/>
              </a:ext>
            </a:extLst>
          </p:cNvPr>
          <p:cNvSpPr txBox="1"/>
          <p:nvPr/>
        </p:nvSpPr>
        <p:spPr>
          <a:xfrm>
            <a:off x="1265081" y="4259314"/>
            <a:ext cx="8185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If the noise is Markovian, we can treat noise as completely positive and trace preserving map</a:t>
            </a:r>
            <a:endParaRPr lang="zh-TW" altLang="en-US" sz="32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6A6CA6D-9E8D-444B-9A1C-7AB209648873}"/>
              </a:ext>
            </a:extLst>
          </p:cNvPr>
          <p:cNvSpPr txBox="1"/>
          <p:nvPr/>
        </p:nvSpPr>
        <p:spPr>
          <a:xfrm>
            <a:off x="8266396" y="656016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/>
              <a:t>Ángel Rivas et al. Rep. Prog. Phys. 77, 094001 (2014)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512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267C35E-C1A5-4D0E-8D2E-0C2CA9971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709478"/>
              </p:ext>
            </p:extLst>
          </p:nvPr>
        </p:nvGraphicFramePr>
        <p:xfrm>
          <a:off x="838200" y="1825625"/>
          <a:ext cx="10515600" cy="453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87791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91483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15276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4310948"/>
                    </a:ext>
                  </a:extLst>
                </a:gridCol>
              </a:tblGrid>
              <a:tr h="1512489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Error source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Input state preparation 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Parameter to estimate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77117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Randomized benchmarking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Separate </a:t>
                      </a:r>
                      <a:r>
                        <a:rPr lang="en-US" altLang="zh-TW" sz="2000" b="1" dirty="0"/>
                        <a:t>gate error </a:t>
                      </a:r>
                      <a:r>
                        <a:rPr lang="en-US" altLang="zh-TW" sz="2000" dirty="0"/>
                        <a:t>and </a:t>
                      </a:r>
                      <a:r>
                        <a:rPr lang="en-US" altLang="zh-TW" sz="2000" b="1" dirty="0"/>
                        <a:t>state preparation and measurement error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000" dirty="0"/>
                        <a:t>one type of input state</a:t>
                      </a:r>
                    </a:p>
                    <a:p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One parameter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8992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Quantum Process Tomography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MSY10"/>
                        </a:rPr>
                        <a:t>χ-matrix from 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CMSY10"/>
                          <a:ea typeface="+mn-ea"/>
                          <a:cs typeface="+mn-cs"/>
                        </a:rPr>
                        <a:t>Quantum Process Tomography contains every noise </a:t>
                      </a:r>
                      <a:r>
                        <a:rPr lang="en-US" altLang="zh-TW" sz="2000" dirty="0">
                          <a:latin typeface="CMSY10"/>
                        </a:rPr>
                        <a:t>source </a:t>
                      </a:r>
                      <a:endParaRPr lang="en-US" altLang="zh-TW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4</a:t>
                      </a:r>
                      <a:r>
                        <a:rPr lang="en-US" altLang="zh-TW" sz="2000" baseline="30000" dirty="0"/>
                        <a:t>n</a:t>
                      </a:r>
                      <a:r>
                        <a:rPr lang="en-US" altLang="zh-TW" sz="2000" dirty="0"/>
                        <a:t> types of input state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MSY10"/>
                        </a:rPr>
                        <a:t>χ-matrix with </a:t>
                      </a:r>
                      <a:r>
                        <a:rPr lang="en-US" altLang="zh-TW" sz="2000" dirty="0"/>
                        <a:t>16</a:t>
                      </a:r>
                      <a:r>
                        <a:rPr lang="en-US" altLang="zh-TW" sz="2000" baseline="30000" dirty="0"/>
                        <a:t>n </a:t>
                      </a:r>
                      <a:r>
                        <a:rPr lang="en-US" altLang="zh-TW" sz="2000" dirty="0"/>
                        <a:t>elements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454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5768F65-3D1C-4DF1-BD96-4D2E6EEF8D8F}"/>
              </a:ext>
            </a:extLst>
          </p:cNvPr>
          <p:cNvSpPr txBox="1"/>
          <p:nvPr/>
        </p:nvSpPr>
        <p:spPr>
          <a:xfrm>
            <a:off x="9148467" y="6308209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BA9D688-852B-4848-BA19-A294F31D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" y="190619"/>
            <a:ext cx="11483419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Randomized benchmarking(RB) vs </a:t>
            </a:r>
            <a:br>
              <a:rPr lang="en-US" altLang="zh-TW" b="1" dirty="0"/>
            </a:br>
            <a:r>
              <a:rPr lang="en-US" altLang="zh-TW" b="1" dirty="0"/>
              <a:t>                                 Quantum Process Tomography(QPT)</a:t>
            </a:r>
            <a:endParaRPr lang="zh-TW" altLang="en-US" b="1" dirty="0"/>
          </a:p>
        </p:txBody>
      </p:sp>
      <p:sp>
        <p:nvSpPr>
          <p:cNvPr id="2" name="語音泡泡: 橢圓形 1">
            <a:extLst>
              <a:ext uri="{FF2B5EF4-FFF2-40B4-BE49-F238E27FC236}">
                <a16:creationId xmlns:a16="http://schemas.microsoft.com/office/drawing/2014/main" id="{FE45CC18-2376-43AA-B7C3-C89294CE66CD}"/>
              </a:ext>
            </a:extLst>
          </p:cNvPr>
          <p:cNvSpPr/>
          <p:nvPr/>
        </p:nvSpPr>
        <p:spPr>
          <a:xfrm>
            <a:off x="469767" y="1458337"/>
            <a:ext cx="3763618" cy="1692537"/>
          </a:xfrm>
          <a:prstGeom prst="wedgeEllipseCallout">
            <a:avLst>
              <a:gd name="adj1" fmla="val 45374"/>
              <a:gd name="adj2" fmla="val 7103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First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F01B77-A2C8-421A-BACE-39E7CD0D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0" y="49174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First central idea of randomized benchmarking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453EA8-FAC9-43D9-92B3-BEA6DAAF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1150337"/>
            <a:ext cx="11337110" cy="718596"/>
          </a:xfrm>
        </p:spPr>
        <p:txBody>
          <a:bodyPr>
            <a:normAutofit/>
          </a:bodyPr>
          <a:lstStyle/>
          <a:p>
            <a:r>
              <a:rPr lang="en-US" altLang="zh-TW" dirty="0"/>
              <a:t>Separate </a:t>
            </a:r>
            <a:r>
              <a:rPr lang="en-US" altLang="zh-TW" dirty="0">
                <a:highlight>
                  <a:srgbClr val="FFFF00"/>
                </a:highlight>
              </a:rPr>
              <a:t>gate error </a:t>
            </a:r>
            <a:r>
              <a:rPr lang="en-US" altLang="zh-TW" dirty="0"/>
              <a:t>and </a:t>
            </a:r>
            <a:r>
              <a:rPr lang="en-US" altLang="zh-TW" dirty="0">
                <a:highlight>
                  <a:srgbClr val="FF0000"/>
                </a:highlight>
              </a:rPr>
              <a:t>state preparation and measurement error(SPAM) </a:t>
            </a:r>
            <a:endParaRPr lang="zh-TW" altLang="en-US" dirty="0">
              <a:highlight>
                <a:srgbClr val="FF0000"/>
              </a:highlight>
            </a:endParaRP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7815B11-052F-4D7F-8C6A-F7D9B4C2F122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1557136" y="3952407"/>
            <a:ext cx="7878512" cy="13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1AB74F9-0892-4CB3-808B-442A3AE2334D}"/>
                  </a:ext>
                </a:extLst>
              </p:cNvPr>
              <p:cNvSpPr txBox="1"/>
              <p:nvPr/>
            </p:nvSpPr>
            <p:spPr>
              <a:xfrm>
                <a:off x="1851574" y="374362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1AB74F9-0892-4CB3-808B-442A3AE2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74" y="3743626"/>
                <a:ext cx="49487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7EF754E0-7D89-4822-8BC4-4AA3A618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48" y="3673071"/>
            <a:ext cx="632648" cy="5847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E26A76B-8D02-4116-9444-9465DD5DB928}"/>
              </a:ext>
            </a:extLst>
          </p:cNvPr>
          <p:cNvSpPr txBox="1"/>
          <p:nvPr/>
        </p:nvSpPr>
        <p:spPr>
          <a:xfrm>
            <a:off x="2400363" y="374600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4F02DEB-FF55-45AA-83C1-70B89396B9B5}"/>
                  </a:ext>
                </a:extLst>
              </p:cNvPr>
              <p:cNvSpPr txBox="1"/>
              <p:nvPr/>
            </p:nvSpPr>
            <p:spPr>
              <a:xfrm>
                <a:off x="6401037" y="3757787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4F02DEB-FF55-45AA-83C1-70B89396B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037" y="3757787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D4908B7-1C39-43F5-BCFD-09E77D32EC5E}"/>
                  </a:ext>
                </a:extLst>
              </p:cNvPr>
              <p:cNvSpPr txBox="1"/>
              <p:nvPr/>
            </p:nvSpPr>
            <p:spPr>
              <a:xfrm>
                <a:off x="1180576" y="3736963"/>
                <a:ext cx="3765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D4908B7-1C39-43F5-BCFD-09E77D32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76" y="3736963"/>
                <a:ext cx="3765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38899DA-4749-4FF2-A872-22F831C09A08}"/>
                  </a:ext>
                </a:extLst>
              </p:cNvPr>
              <p:cNvSpPr txBox="1"/>
              <p:nvPr/>
            </p:nvSpPr>
            <p:spPr>
              <a:xfrm>
                <a:off x="3296370" y="3746008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38899DA-4749-4FF2-A872-22F831C0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70" y="3746008"/>
                <a:ext cx="49487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0AC03C46-82D5-40E5-B0DE-F076B5A32CBE}"/>
              </a:ext>
            </a:extLst>
          </p:cNvPr>
          <p:cNvSpPr txBox="1"/>
          <p:nvPr/>
        </p:nvSpPr>
        <p:spPr>
          <a:xfrm>
            <a:off x="3845159" y="3748390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2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9DBEC3A-5775-4CBA-AEC3-B06129A6F381}"/>
                  </a:ext>
                </a:extLst>
              </p:cNvPr>
              <p:cNvSpPr txBox="1"/>
              <p:nvPr/>
            </p:nvSpPr>
            <p:spPr>
              <a:xfrm>
                <a:off x="4738143" y="376540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9DBEC3A-5775-4CBA-AEC3-B06129A6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43" y="3765403"/>
                <a:ext cx="49487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4F1865-935C-45F8-B216-6A3A68988F00}"/>
              </a:ext>
            </a:extLst>
          </p:cNvPr>
          <p:cNvSpPr txBox="1"/>
          <p:nvPr/>
        </p:nvSpPr>
        <p:spPr>
          <a:xfrm>
            <a:off x="5286932" y="3767785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3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A7F9405-8365-46F9-AC21-7DB0068BD288}"/>
                  </a:ext>
                </a:extLst>
              </p:cNvPr>
              <p:cNvSpPr txBox="1"/>
              <p:nvPr/>
            </p:nvSpPr>
            <p:spPr>
              <a:xfrm>
                <a:off x="7327488" y="3763021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A7F9405-8365-46F9-AC21-7DB0068B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488" y="3763021"/>
                <a:ext cx="49487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FAE5BA-4EF7-42DC-8EA7-B7ABCB966E98}"/>
              </a:ext>
            </a:extLst>
          </p:cNvPr>
          <p:cNvSpPr txBox="1"/>
          <p:nvPr/>
        </p:nvSpPr>
        <p:spPr>
          <a:xfrm>
            <a:off x="7876277" y="3765403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m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BC437FC-553B-4C6C-BD05-246E1DE4DADE}"/>
                  </a:ext>
                </a:extLst>
              </p:cNvPr>
              <p:cNvSpPr txBox="1"/>
              <p:nvPr/>
            </p:nvSpPr>
            <p:spPr>
              <a:xfrm>
                <a:off x="433338" y="3691038"/>
                <a:ext cx="4106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BC437FC-553B-4C6C-BD05-246E1DE4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8" y="3691038"/>
                <a:ext cx="41065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7AB801F6-701D-4861-BCA5-EB02A04091F6}"/>
              </a:ext>
            </a:extLst>
          </p:cNvPr>
          <p:cNvSpPr/>
          <p:nvPr/>
        </p:nvSpPr>
        <p:spPr>
          <a:xfrm>
            <a:off x="832226" y="3934467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C434E63-463B-4B36-A60D-C4369ED89C51}"/>
              </a:ext>
            </a:extLst>
          </p:cNvPr>
          <p:cNvSpPr txBox="1"/>
          <p:nvPr/>
        </p:nvSpPr>
        <p:spPr>
          <a:xfrm>
            <a:off x="10405238" y="3227425"/>
            <a:ext cx="108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~</a:t>
            </a:r>
            <a:endParaRPr lang="zh-TW" altLang="en-US" sz="4400" dirty="0"/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1D46E4A7-2FF7-47E3-8E0A-24FE1AFC0DF3}"/>
              </a:ext>
            </a:extLst>
          </p:cNvPr>
          <p:cNvSpPr/>
          <p:nvPr/>
        </p:nvSpPr>
        <p:spPr>
          <a:xfrm>
            <a:off x="10014984" y="3907524"/>
            <a:ext cx="381254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B252FD0-08FD-4D47-8568-C7CE0BD35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98" y="3687646"/>
            <a:ext cx="688764" cy="584775"/>
          </a:xfrm>
          <a:prstGeom prst="rect">
            <a:avLst/>
          </a:prstGeom>
        </p:spPr>
      </p:pic>
      <p:pic>
        <p:nvPicPr>
          <p:cNvPr id="36" name="圖形 35" descr="禁止標誌">
            <a:extLst>
              <a:ext uri="{FF2B5EF4-FFF2-40B4-BE49-F238E27FC236}">
                <a16:creationId xmlns:a16="http://schemas.microsoft.com/office/drawing/2014/main" id="{405B4168-EEE7-48C6-A386-6866B0BDA4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6955" y="3540057"/>
            <a:ext cx="909591" cy="914400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4891DD2B-88F0-4C6D-95EC-8F20242399B4}"/>
              </a:ext>
            </a:extLst>
          </p:cNvPr>
          <p:cNvSpPr txBox="1"/>
          <p:nvPr/>
        </p:nvSpPr>
        <p:spPr>
          <a:xfrm>
            <a:off x="440219" y="4274953"/>
            <a:ext cx="179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F22E6E9-61F0-41A1-82F3-113416B9FEB0}"/>
              </a:ext>
            </a:extLst>
          </p:cNvPr>
          <p:cNvSpPr txBox="1"/>
          <p:nvPr/>
        </p:nvSpPr>
        <p:spPr>
          <a:xfrm>
            <a:off x="9541432" y="4459509"/>
            <a:ext cx="129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pic>
        <p:nvPicPr>
          <p:cNvPr id="54" name="圖形 53" descr="禁止標誌">
            <a:extLst>
              <a:ext uri="{FF2B5EF4-FFF2-40B4-BE49-F238E27FC236}">
                <a16:creationId xmlns:a16="http://schemas.microsoft.com/office/drawing/2014/main" id="{33ECD8A4-62CE-40C0-BCE4-417B5EEFFC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347" y="3539666"/>
            <a:ext cx="917672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A59A5124-49CB-4A9B-8549-221DCEE32708}"/>
                  </a:ext>
                </a:extLst>
              </p:cNvPr>
              <p:cNvSpPr txBox="1"/>
              <p:nvPr/>
            </p:nvSpPr>
            <p:spPr>
              <a:xfrm>
                <a:off x="8525120" y="3763021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A59A5124-49CB-4A9B-8549-221DCEE3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120" y="3763021"/>
                <a:ext cx="632652" cy="511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4A51826-04E3-46CC-BAEF-D6EBE4530317}"/>
                  </a:ext>
                </a:extLst>
              </p:cNvPr>
              <p:cNvSpPr txBox="1"/>
              <p:nvPr/>
            </p:nvSpPr>
            <p:spPr>
              <a:xfrm>
                <a:off x="1474282" y="4921910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4A51826-04E3-46CC-BAEF-D6EBE453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82" y="4921910"/>
                <a:ext cx="49487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文字方塊 82">
            <a:extLst>
              <a:ext uri="{FF2B5EF4-FFF2-40B4-BE49-F238E27FC236}">
                <a16:creationId xmlns:a16="http://schemas.microsoft.com/office/drawing/2014/main" id="{B3B44EF7-EA3C-4615-AC8A-383F275BF814}"/>
              </a:ext>
            </a:extLst>
          </p:cNvPr>
          <p:cNvSpPr txBox="1"/>
          <p:nvPr/>
        </p:nvSpPr>
        <p:spPr>
          <a:xfrm>
            <a:off x="2210309" y="5633856"/>
            <a:ext cx="16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Gate error</a:t>
            </a:r>
            <a:endParaRPr lang="zh-TW" altLang="en-US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934BE462-0F54-4FAE-B955-56D546453D5E}"/>
              </a:ext>
            </a:extLst>
          </p:cNvPr>
          <p:cNvSpPr txBox="1"/>
          <p:nvPr/>
        </p:nvSpPr>
        <p:spPr>
          <a:xfrm>
            <a:off x="1477690" y="5527851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i</a:t>
            </a:r>
            <a:endParaRPr lang="zh-TW" altLang="en-US" sz="3200" baseline="-25000" dirty="0"/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C6B3347D-BE77-458C-BE92-9678BF7A4D4F}"/>
              </a:ext>
            </a:extLst>
          </p:cNvPr>
          <p:cNvSpPr txBox="1"/>
          <p:nvPr/>
        </p:nvSpPr>
        <p:spPr>
          <a:xfrm>
            <a:off x="2210310" y="5193305"/>
            <a:ext cx="16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Ideal gate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513EEBF4-364D-4059-B323-FFBA8B95B7B4}"/>
                  </a:ext>
                </a:extLst>
              </p:cNvPr>
              <p:cNvSpPr txBox="1"/>
              <p:nvPr/>
            </p:nvSpPr>
            <p:spPr>
              <a:xfrm>
                <a:off x="1474282" y="6294550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513EEBF4-364D-4059-B323-FFBA8B95B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82" y="6294550"/>
                <a:ext cx="632652" cy="5113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文字方塊 92">
            <a:extLst>
              <a:ext uri="{FF2B5EF4-FFF2-40B4-BE49-F238E27FC236}">
                <a16:creationId xmlns:a16="http://schemas.microsoft.com/office/drawing/2014/main" id="{AF56B8EE-D57A-44CD-94A3-654DBF78DAC1}"/>
              </a:ext>
            </a:extLst>
          </p:cNvPr>
          <p:cNvSpPr txBox="1"/>
          <p:nvPr/>
        </p:nvSpPr>
        <p:spPr>
          <a:xfrm>
            <a:off x="2231230" y="6298989"/>
            <a:ext cx="804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Inverse gate satisfying C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C</a:t>
            </a:r>
            <a:r>
              <a:rPr lang="en-US" altLang="zh-TW" sz="2400" baseline="-25000" dirty="0"/>
              <a:t>2</a:t>
            </a:r>
            <a:r>
              <a:rPr lang="en-US" altLang="zh-TW" sz="3200" dirty="0"/>
              <a:t>…</a:t>
            </a:r>
            <a:r>
              <a:rPr lang="en-US" altLang="zh-TW" sz="2400" dirty="0"/>
              <a:t>C</a:t>
            </a:r>
            <a:r>
              <a:rPr lang="en-US" altLang="zh-TW" sz="2400" baseline="-25000" dirty="0"/>
              <a:t>m</a:t>
            </a:r>
            <a:r>
              <a:rPr lang="en-US" altLang="zh-TW" sz="2400" dirty="0"/>
              <a:t>C</a:t>
            </a:r>
            <a:r>
              <a:rPr lang="en-US" altLang="zh-TW" sz="2400" baseline="-25000" dirty="0"/>
              <a:t>-1</a:t>
            </a:r>
            <a:r>
              <a:rPr lang="en-US" altLang="zh-TW" sz="2400" dirty="0"/>
              <a:t>=</a:t>
            </a:r>
            <a:r>
              <a:rPr lang="en-US" altLang="zh-TW" sz="2400" dirty="0">
                <a:latin typeface="Algerian" panose="04020705040A02060702" pitchFamily="82" charset="0"/>
              </a:rPr>
              <a:t>I</a:t>
            </a:r>
            <a:r>
              <a:rPr lang="zh-TW" altLang="en-US" sz="2400" dirty="0">
                <a:latin typeface="Algerian" panose="04020705040A02060702" pitchFamily="82" charset="0"/>
              </a:rPr>
              <a:t> </a:t>
            </a:r>
            <a:r>
              <a:rPr lang="en-US" altLang="zh-TW" sz="2400" dirty="0">
                <a:latin typeface="Algerian" panose="04020705040A02060702" pitchFamily="82" charset="0"/>
              </a:rPr>
              <a:t>, I </a:t>
            </a:r>
            <a:r>
              <a:rPr lang="en-US" altLang="zh-TW" sz="2400" dirty="0"/>
              <a:t>: identity</a:t>
            </a:r>
            <a:endParaRPr lang="zh-TW" altLang="en-US" sz="2400" dirty="0"/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AEF6F32C-E6EB-4675-BE0B-20B0BA2473FA}"/>
              </a:ext>
            </a:extLst>
          </p:cNvPr>
          <p:cNvCxnSpPr>
            <a:cxnSpLocks/>
            <a:stCxn id="106" idx="3"/>
          </p:cNvCxnSpPr>
          <p:nvPr/>
        </p:nvCxnSpPr>
        <p:spPr>
          <a:xfrm>
            <a:off x="1774237" y="2477334"/>
            <a:ext cx="4206044" cy="1000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EEA66878-9F92-4AAD-A01B-86749ABCA631}"/>
                  </a:ext>
                </a:extLst>
              </p:cNvPr>
              <p:cNvSpPr txBox="1"/>
              <p:nvPr/>
            </p:nvSpPr>
            <p:spPr>
              <a:xfrm>
                <a:off x="1922720" y="225584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EEA66878-9F92-4AAD-A01B-86749ABC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20" y="2255843"/>
                <a:ext cx="49487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B2E16469-855D-454D-A5E6-9653EE67590C}"/>
                  </a:ext>
                </a:extLst>
              </p:cNvPr>
              <p:cNvSpPr txBox="1"/>
              <p:nvPr/>
            </p:nvSpPr>
            <p:spPr>
              <a:xfrm>
                <a:off x="3755785" y="2270003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B2E16469-855D-454D-A5E6-9653EE675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85" y="2270003"/>
                <a:ext cx="50436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32BDD818-EB53-42C2-B3F5-7F29DD9729E5}"/>
                  </a:ext>
                </a:extLst>
              </p:cNvPr>
              <p:cNvSpPr txBox="1"/>
              <p:nvPr/>
            </p:nvSpPr>
            <p:spPr>
              <a:xfrm>
                <a:off x="2552739" y="225584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32BDD818-EB53-42C2-B3F5-7F29DD972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39" y="2255843"/>
                <a:ext cx="494879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7CEB2D2E-8E44-4B13-9EBE-DC100D5D4F7F}"/>
                  </a:ext>
                </a:extLst>
              </p:cNvPr>
              <p:cNvSpPr txBox="1"/>
              <p:nvPr/>
            </p:nvSpPr>
            <p:spPr>
              <a:xfrm>
                <a:off x="3171275" y="227000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7CEB2D2E-8E44-4B13-9EBE-DC100D5D4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75" y="2270003"/>
                <a:ext cx="494879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CA91FE50-3ED9-4D1A-BCFE-3E0D5AC9CBE4}"/>
                  </a:ext>
                </a:extLst>
              </p:cNvPr>
              <p:cNvSpPr txBox="1"/>
              <p:nvPr/>
            </p:nvSpPr>
            <p:spPr>
              <a:xfrm>
                <a:off x="4357316" y="2277620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CA91FE50-3ED9-4D1A-BCFE-3E0D5AC9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16" y="2277620"/>
                <a:ext cx="494879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207331F2-7B73-44C6-A138-6A65E7D425F0}"/>
                  </a:ext>
                </a:extLst>
              </p:cNvPr>
              <p:cNvSpPr txBox="1"/>
              <p:nvPr/>
            </p:nvSpPr>
            <p:spPr>
              <a:xfrm>
                <a:off x="1363578" y="2231112"/>
                <a:ext cx="4106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207331F2-7B73-44C6-A138-6A65E7D4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78" y="2231112"/>
                <a:ext cx="41065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76F90584-8A91-4A24-B90C-0B4636ABC53B}"/>
                  </a:ext>
                </a:extLst>
              </p:cNvPr>
              <p:cNvSpPr txBox="1"/>
              <p:nvPr/>
            </p:nvSpPr>
            <p:spPr>
              <a:xfrm>
                <a:off x="4921625" y="2284575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76F90584-8A91-4A24-B90C-0B4636AB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25" y="2284575"/>
                <a:ext cx="632652" cy="5113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圖片 95">
            <a:extLst>
              <a:ext uri="{FF2B5EF4-FFF2-40B4-BE49-F238E27FC236}">
                <a16:creationId xmlns:a16="http://schemas.microsoft.com/office/drawing/2014/main" id="{9D2E94EC-2F28-4159-8175-76BA4BA6F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7" y="2247551"/>
            <a:ext cx="632648" cy="584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D25E6BE8-4BCA-4D25-8535-AC780D1E8066}"/>
              </a:ext>
            </a:extLst>
          </p:cNvPr>
          <p:cNvSpPr txBox="1"/>
          <p:nvPr/>
        </p:nvSpPr>
        <p:spPr>
          <a:xfrm>
            <a:off x="499643" y="3085152"/>
            <a:ext cx="11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noisy</a:t>
            </a:r>
            <a:endParaRPr lang="zh-TW" altLang="en-US" dirty="0"/>
          </a:p>
        </p:txBody>
      </p: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B58A15FA-96AC-4D7F-9F78-EECEB1E69B81}"/>
              </a:ext>
            </a:extLst>
          </p:cNvPr>
          <p:cNvCxnSpPr/>
          <p:nvPr/>
        </p:nvCxnSpPr>
        <p:spPr>
          <a:xfrm>
            <a:off x="0" y="3058160"/>
            <a:ext cx="121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A894CCC3-357A-4609-88A7-E6A0BC226F9D}"/>
              </a:ext>
            </a:extLst>
          </p:cNvPr>
          <p:cNvSpPr txBox="1"/>
          <p:nvPr/>
        </p:nvSpPr>
        <p:spPr>
          <a:xfrm>
            <a:off x="499643" y="2495631"/>
            <a:ext cx="115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ideal</a:t>
            </a:r>
            <a:endParaRPr lang="zh-TW" altLang="en-US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13D58ADA-992A-4610-AA5B-873C2B3CB956}"/>
              </a:ext>
            </a:extLst>
          </p:cNvPr>
          <p:cNvSpPr txBox="1"/>
          <p:nvPr/>
        </p:nvSpPr>
        <p:spPr>
          <a:xfrm>
            <a:off x="6430280" y="1954113"/>
            <a:ext cx="13920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equal to</a:t>
            </a:r>
          </a:p>
          <a:p>
            <a:r>
              <a:rPr lang="en-US" altLang="zh-TW" dirty="0"/>
              <a:t>     </a:t>
            </a:r>
            <a:r>
              <a:rPr lang="en-US" altLang="zh-TW" sz="4400" dirty="0"/>
              <a:t>=</a:t>
            </a:r>
            <a:endParaRPr lang="zh-TW" altLang="en-US" dirty="0"/>
          </a:p>
        </p:txBody>
      </p:sp>
      <p:cxnSp>
        <p:nvCxnSpPr>
          <p:cNvPr id="125" name="直線接點 124">
            <a:extLst>
              <a:ext uri="{FF2B5EF4-FFF2-40B4-BE49-F238E27FC236}">
                <a16:creationId xmlns:a16="http://schemas.microsoft.com/office/drawing/2014/main" id="{D0CF5685-0A14-41EB-8710-9FF565B9E257}"/>
              </a:ext>
            </a:extLst>
          </p:cNvPr>
          <p:cNvCxnSpPr>
            <a:cxnSpLocks/>
          </p:cNvCxnSpPr>
          <p:nvPr/>
        </p:nvCxnSpPr>
        <p:spPr>
          <a:xfrm flipV="1">
            <a:off x="7737762" y="2563964"/>
            <a:ext cx="1004153" cy="9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DCE716C6-6631-4D71-81AC-0E3E2B53A0DD}"/>
                  </a:ext>
                </a:extLst>
              </p:cNvPr>
              <p:cNvSpPr txBox="1"/>
              <p:nvPr/>
            </p:nvSpPr>
            <p:spPr>
              <a:xfrm>
                <a:off x="7876921" y="2287861"/>
                <a:ext cx="504204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Algerian" panose="04020705040A02060702" pitchFamily="82" charset="0"/>
                        </a:rPr>
                        <m:t>I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DCE716C6-6631-4D71-81AC-0E3E2B53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21" y="2287861"/>
                <a:ext cx="504204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F13DEDCB-E0CB-4393-8E3A-3D77CBAC9916}"/>
                  </a:ext>
                </a:extLst>
              </p:cNvPr>
              <p:cNvSpPr txBox="1"/>
              <p:nvPr/>
            </p:nvSpPr>
            <p:spPr>
              <a:xfrm>
                <a:off x="7319365" y="2263130"/>
                <a:ext cx="41839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F13DEDCB-E0CB-4393-8E3A-3D77CBAC9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65" y="2263130"/>
                <a:ext cx="418397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" name="圖片 132">
            <a:extLst>
              <a:ext uri="{FF2B5EF4-FFF2-40B4-BE49-F238E27FC236}">
                <a16:creationId xmlns:a16="http://schemas.microsoft.com/office/drawing/2014/main" id="{FB7D22E8-84DB-4F46-9056-34DA1139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70" y="2195152"/>
            <a:ext cx="644569" cy="5957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6" name="文字方塊 135">
            <a:extLst>
              <a:ext uri="{FF2B5EF4-FFF2-40B4-BE49-F238E27FC236}">
                <a16:creationId xmlns:a16="http://schemas.microsoft.com/office/drawing/2014/main" id="{8D323717-577B-4661-B252-20F7883EEE52}"/>
              </a:ext>
            </a:extLst>
          </p:cNvPr>
          <p:cNvSpPr txBox="1"/>
          <p:nvPr/>
        </p:nvSpPr>
        <p:spPr>
          <a:xfrm>
            <a:off x="9744545" y="2317989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latin typeface="Algerian" panose="04020705040A02060702" pitchFamily="82" charset="0"/>
              </a:rPr>
              <a:t>I </a:t>
            </a:r>
            <a:r>
              <a:rPr lang="en-US" altLang="zh-TW" sz="1800" dirty="0"/>
              <a:t>: identity</a:t>
            </a:r>
            <a:endParaRPr lang="zh-TW" altLang="en-US" dirty="0"/>
          </a:p>
        </p:txBody>
      </p:sp>
      <p:sp>
        <p:nvSpPr>
          <p:cNvPr id="138" name="箭號: 向右 137">
            <a:extLst>
              <a:ext uri="{FF2B5EF4-FFF2-40B4-BE49-F238E27FC236}">
                <a16:creationId xmlns:a16="http://schemas.microsoft.com/office/drawing/2014/main" id="{34153636-6C9B-402E-8FB7-A1264FC14EF2}"/>
              </a:ext>
            </a:extLst>
          </p:cNvPr>
          <p:cNvSpPr/>
          <p:nvPr/>
        </p:nvSpPr>
        <p:spPr>
          <a:xfrm>
            <a:off x="819355" y="3935989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" name="圖形 142" descr="禁止標誌">
            <a:extLst>
              <a:ext uri="{FF2B5EF4-FFF2-40B4-BE49-F238E27FC236}">
                <a16:creationId xmlns:a16="http://schemas.microsoft.com/office/drawing/2014/main" id="{FFE139D6-9B08-4693-AF80-4E12A39A4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91555" y="3539666"/>
            <a:ext cx="99550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3" grpId="0" animBg="1"/>
      <p:bldP spid="15" grpId="0" animBg="1"/>
      <p:bldP spid="24" grpId="0"/>
      <p:bldP spid="26" grpId="0" animBg="1"/>
      <p:bldP spid="37" grpId="0"/>
      <p:bldP spid="43" grpId="0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9B9D424-39BF-410F-ACCF-36B8863550A5}"/>
              </a:ext>
            </a:extLst>
          </p:cNvPr>
          <p:cNvCxnSpPr>
            <a:cxnSpLocks/>
          </p:cNvCxnSpPr>
          <p:nvPr/>
        </p:nvCxnSpPr>
        <p:spPr>
          <a:xfrm flipV="1">
            <a:off x="612812" y="816054"/>
            <a:ext cx="0" cy="558341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DA89972F-9607-468C-ABE2-E113943418C4}"/>
              </a:ext>
            </a:extLst>
          </p:cNvPr>
          <p:cNvCxnSpPr>
            <a:cxnSpLocks/>
          </p:cNvCxnSpPr>
          <p:nvPr/>
        </p:nvCxnSpPr>
        <p:spPr>
          <a:xfrm flipV="1">
            <a:off x="612812" y="6397084"/>
            <a:ext cx="11325188" cy="23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6A3771F-3095-4059-BDDC-C5916CD4756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94630" y="920909"/>
            <a:ext cx="2234737" cy="54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E6018A-20E1-4EE3-ACDA-884AB6B2D3E0}"/>
                  </a:ext>
                </a:extLst>
              </p:cNvPr>
              <p:cNvSpPr txBox="1"/>
              <p:nvPr/>
            </p:nvSpPr>
            <p:spPr>
              <a:xfrm>
                <a:off x="2461850" y="711888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DE6018A-20E1-4EE3-ACDA-884AB6B2D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0" y="711888"/>
                <a:ext cx="49487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9FF3A6FC-D9FB-41CF-8BA8-34BE30FE8BBD}"/>
              </a:ext>
            </a:extLst>
          </p:cNvPr>
          <p:cNvSpPr txBox="1"/>
          <p:nvPr/>
        </p:nvSpPr>
        <p:spPr>
          <a:xfrm>
            <a:off x="3010639" y="714270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5D219AC-056C-40C5-9CCA-6FFAA3964300}"/>
                  </a:ext>
                </a:extLst>
              </p:cNvPr>
              <p:cNvSpPr txBox="1"/>
              <p:nvPr/>
            </p:nvSpPr>
            <p:spPr>
              <a:xfrm>
                <a:off x="1783971" y="705465"/>
                <a:ext cx="4106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5D219AC-056C-40C5-9CCA-6FFAA396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71" y="705465"/>
                <a:ext cx="41065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228AF89A-C88D-4978-986D-50669710EBF8}"/>
              </a:ext>
            </a:extLst>
          </p:cNvPr>
          <p:cNvSpPr/>
          <p:nvPr/>
        </p:nvSpPr>
        <p:spPr>
          <a:xfrm>
            <a:off x="4281196" y="919105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9F7091E-C69E-4CD3-8C45-C354844AF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76" y="706077"/>
            <a:ext cx="632648" cy="5847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527684EA-976C-4906-AAAE-2ADFF184FB4C}"/>
              </a:ext>
            </a:extLst>
          </p:cNvPr>
          <p:cNvSpPr txBox="1"/>
          <p:nvPr/>
        </p:nvSpPr>
        <p:spPr>
          <a:xfrm>
            <a:off x="1419534" y="1425777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C35EDC-87B8-41E1-99AB-1289D2E4A0F4}"/>
              </a:ext>
            </a:extLst>
          </p:cNvPr>
          <p:cNvSpPr txBox="1"/>
          <p:nvPr/>
        </p:nvSpPr>
        <p:spPr>
          <a:xfrm>
            <a:off x="3839622" y="1472149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76A019A-5437-4162-B6F4-1C2447ACC0CC}"/>
              </a:ext>
            </a:extLst>
          </p:cNvPr>
          <p:cNvSpPr txBox="1"/>
          <p:nvPr/>
        </p:nvSpPr>
        <p:spPr>
          <a:xfrm>
            <a:off x="989242" y="6397084"/>
            <a:ext cx="43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0B5F69-1BB8-4C46-A626-B2B2763825CC}"/>
                  </a:ext>
                </a:extLst>
              </p:cNvPr>
              <p:cNvSpPr txBox="1"/>
              <p:nvPr/>
            </p:nvSpPr>
            <p:spPr>
              <a:xfrm>
                <a:off x="3626544" y="705465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50B5F69-1BB8-4C46-A626-B2B27638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44" y="705465"/>
                <a:ext cx="632652" cy="511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71317FE7-2A4B-4827-80BC-96B91829CDDC}"/>
              </a:ext>
            </a:extLst>
          </p:cNvPr>
          <p:cNvSpPr txBox="1"/>
          <p:nvPr/>
        </p:nvSpPr>
        <p:spPr>
          <a:xfrm>
            <a:off x="4696587" y="393309"/>
            <a:ext cx="999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~</a:t>
            </a:r>
            <a:endParaRPr lang="zh-TW" altLang="en-US" sz="4400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1B6C559E-3055-46B2-BB26-1AD6FBD90C99}"/>
              </a:ext>
            </a:extLst>
          </p:cNvPr>
          <p:cNvSpPr txBox="1"/>
          <p:nvPr/>
        </p:nvSpPr>
        <p:spPr>
          <a:xfrm>
            <a:off x="2645767" y="6397084"/>
            <a:ext cx="43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704A687-39FE-4B4F-BE87-6EEE09550063}"/>
              </a:ext>
            </a:extLst>
          </p:cNvPr>
          <p:cNvSpPr txBox="1"/>
          <p:nvPr/>
        </p:nvSpPr>
        <p:spPr>
          <a:xfrm>
            <a:off x="5236057" y="6397084"/>
            <a:ext cx="43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j</a:t>
            </a:r>
            <a:endParaRPr lang="zh-TW" altLang="en-US" dirty="0"/>
          </a:p>
        </p:txBody>
      </p:sp>
      <p:sp>
        <p:nvSpPr>
          <p:cNvPr id="61" name="箭號: 向右 60">
            <a:extLst>
              <a:ext uri="{FF2B5EF4-FFF2-40B4-BE49-F238E27FC236}">
                <a16:creationId xmlns:a16="http://schemas.microsoft.com/office/drawing/2014/main" id="{CA1065CC-12BC-4980-8AD5-2BAE97187484}"/>
              </a:ext>
            </a:extLst>
          </p:cNvPr>
          <p:cNvSpPr/>
          <p:nvPr/>
        </p:nvSpPr>
        <p:spPr>
          <a:xfrm>
            <a:off x="2106477" y="896618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94C37CC2-F7BB-4CE0-8708-F27DE8062140}"/>
              </a:ext>
            </a:extLst>
          </p:cNvPr>
          <p:cNvCxnSpPr>
            <a:cxnSpLocks/>
            <a:stCxn id="65" idx="3"/>
            <a:endCxn id="70" idx="1"/>
          </p:cNvCxnSpPr>
          <p:nvPr/>
        </p:nvCxnSpPr>
        <p:spPr>
          <a:xfrm>
            <a:off x="4448115" y="2732097"/>
            <a:ext cx="2028459" cy="379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C79370C-8AE7-4CF8-B9A0-5C920754B159}"/>
                  </a:ext>
                </a:extLst>
              </p:cNvPr>
              <p:cNvSpPr txBox="1"/>
              <p:nvPr/>
            </p:nvSpPr>
            <p:spPr>
              <a:xfrm>
                <a:off x="4715335" y="252307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2C79370C-8AE7-4CF8-B9A0-5C920754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35" y="2523076"/>
                <a:ext cx="49487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字方塊 63">
            <a:extLst>
              <a:ext uri="{FF2B5EF4-FFF2-40B4-BE49-F238E27FC236}">
                <a16:creationId xmlns:a16="http://schemas.microsoft.com/office/drawing/2014/main" id="{24D00ECC-C31D-403D-8C9B-B9BCE28BB7C3}"/>
              </a:ext>
            </a:extLst>
          </p:cNvPr>
          <p:cNvSpPr txBox="1"/>
          <p:nvPr/>
        </p:nvSpPr>
        <p:spPr>
          <a:xfrm>
            <a:off x="5264124" y="252545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F9A956B-70C7-4FE4-8A4C-C87A9285F61B}"/>
                  </a:ext>
                </a:extLst>
              </p:cNvPr>
              <p:cNvSpPr txBox="1"/>
              <p:nvPr/>
            </p:nvSpPr>
            <p:spPr>
              <a:xfrm>
                <a:off x="4037456" y="2516653"/>
                <a:ext cx="4106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F9A956B-70C7-4FE4-8A4C-C87A9285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56" y="2516653"/>
                <a:ext cx="4106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箭號: 向右 65">
            <a:extLst>
              <a:ext uri="{FF2B5EF4-FFF2-40B4-BE49-F238E27FC236}">
                <a16:creationId xmlns:a16="http://schemas.microsoft.com/office/drawing/2014/main" id="{EC371BAE-60FD-4901-97FE-828BA1F4CB9E}"/>
              </a:ext>
            </a:extLst>
          </p:cNvPr>
          <p:cNvSpPr/>
          <p:nvPr/>
        </p:nvSpPr>
        <p:spPr>
          <a:xfrm>
            <a:off x="7131226" y="2705835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B7BB52D3-79FD-44A9-8C56-6997CE8C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06" y="2492807"/>
            <a:ext cx="632648" cy="584775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B832F6D5-9B31-4B4F-B06F-82546F4598B7}"/>
              </a:ext>
            </a:extLst>
          </p:cNvPr>
          <p:cNvSpPr txBox="1"/>
          <p:nvPr/>
        </p:nvSpPr>
        <p:spPr>
          <a:xfrm>
            <a:off x="3673019" y="3236965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E7FAC00A-4C04-453C-A67F-5764ED49AFE3}"/>
              </a:ext>
            </a:extLst>
          </p:cNvPr>
          <p:cNvSpPr txBox="1"/>
          <p:nvPr/>
        </p:nvSpPr>
        <p:spPr>
          <a:xfrm>
            <a:off x="6689652" y="3258879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99FC76E1-06E2-4CAE-A020-2D3337298824}"/>
                  </a:ext>
                </a:extLst>
              </p:cNvPr>
              <p:cNvSpPr txBox="1"/>
              <p:nvPr/>
            </p:nvSpPr>
            <p:spPr>
              <a:xfrm>
                <a:off x="6476574" y="2514398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99FC76E1-06E2-4CAE-A020-2D333729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574" y="2514398"/>
                <a:ext cx="632652" cy="5113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字方塊 70">
            <a:extLst>
              <a:ext uri="{FF2B5EF4-FFF2-40B4-BE49-F238E27FC236}">
                <a16:creationId xmlns:a16="http://schemas.microsoft.com/office/drawing/2014/main" id="{040FB7B5-1F73-4584-A28F-9988033B9927}"/>
              </a:ext>
            </a:extLst>
          </p:cNvPr>
          <p:cNvSpPr txBox="1"/>
          <p:nvPr/>
        </p:nvSpPr>
        <p:spPr>
          <a:xfrm>
            <a:off x="7560303" y="2172039"/>
            <a:ext cx="999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~</a:t>
            </a:r>
            <a:endParaRPr lang="zh-TW" altLang="en-US" sz="4400" dirty="0"/>
          </a:p>
        </p:txBody>
      </p:sp>
      <p:sp>
        <p:nvSpPr>
          <p:cNvPr id="72" name="箭號: 向右 71">
            <a:extLst>
              <a:ext uri="{FF2B5EF4-FFF2-40B4-BE49-F238E27FC236}">
                <a16:creationId xmlns:a16="http://schemas.microsoft.com/office/drawing/2014/main" id="{E26E0E8F-6400-4E7F-9006-A3B61D159EB1}"/>
              </a:ext>
            </a:extLst>
          </p:cNvPr>
          <p:cNvSpPr/>
          <p:nvPr/>
        </p:nvSpPr>
        <p:spPr>
          <a:xfrm>
            <a:off x="4359962" y="2707806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50C66352-72E0-4996-9D5B-50E641D107F2}"/>
              </a:ext>
            </a:extLst>
          </p:cNvPr>
          <p:cNvCxnSpPr>
            <a:cxnSpLocks/>
            <a:stCxn id="80" idx="3"/>
            <a:endCxn id="85" idx="1"/>
          </p:cNvCxnSpPr>
          <p:nvPr/>
        </p:nvCxnSpPr>
        <p:spPr>
          <a:xfrm>
            <a:off x="6281102" y="4765276"/>
            <a:ext cx="3583968" cy="193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6BE43876-9722-49F9-80A4-94BB39291923}"/>
                  </a:ext>
                </a:extLst>
              </p:cNvPr>
              <p:cNvSpPr txBox="1"/>
              <p:nvPr/>
            </p:nvSpPr>
            <p:spPr>
              <a:xfrm>
                <a:off x="6548322" y="4556255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6BE43876-9722-49F9-80A4-94BB39291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322" y="4556255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字方塊 78">
            <a:extLst>
              <a:ext uri="{FF2B5EF4-FFF2-40B4-BE49-F238E27FC236}">
                <a16:creationId xmlns:a16="http://schemas.microsoft.com/office/drawing/2014/main" id="{54B733A3-3E4B-44F3-9CE9-1630EF035BD1}"/>
              </a:ext>
            </a:extLst>
          </p:cNvPr>
          <p:cNvSpPr txBox="1"/>
          <p:nvPr/>
        </p:nvSpPr>
        <p:spPr>
          <a:xfrm>
            <a:off x="7097111" y="4558637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377E76E8-1FC9-466E-B9A5-B4203883DC44}"/>
                  </a:ext>
                </a:extLst>
              </p:cNvPr>
              <p:cNvSpPr txBox="1"/>
              <p:nvPr/>
            </p:nvSpPr>
            <p:spPr>
              <a:xfrm>
                <a:off x="5870443" y="4549832"/>
                <a:ext cx="41065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8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377E76E8-1FC9-466E-B9A5-B4203883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43" y="4549832"/>
                <a:ext cx="41065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8F329BBF-9829-4401-AA96-65FC93A547EC}"/>
              </a:ext>
            </a:extLst>
          </p:cNvPr>
          <p:cNvSpPr/>
          <p:nvPr/>
        </p:nvSpPr>
        <p:spPr>
          <a:xfrm>
            <a:off x="10593566" y="4704542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A44F1A2E-06BB-4FBA-B5B1-FFA55985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46" y="4491514"/>
            <a:ext cx="632648" cy="584775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D6D0AD0C-4DFE-47D4-BBA0-D88597FDEA2D}"/>
              </a:ext>
            </a:extLst>
          </p:cNvPr>
          <p:cNvSpPr txBox="1"/>
          <p:nvPr/>
        </p:nvSpPr>
        <p:spPr>
          <a:xfrm>
            <a:off x="5506006" y="5270144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AA8B1137-95D9-4CB7-82CD-C769AC2A2F7A}"/>
              </a:ext>
            </a:extLst>
          </p:cNvPr>
          <p:cNvSpPr txBox="1"/>
          <p:nvPr/>
        </p:nvSpPr>
        <p:spPr>
          <a:xfrm>
            <a:off x="10190935" y="5203119"/>
            <a:ext cx="128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0000"/>
                </a:highlight>
              </a:rPr>
              <a:t>SPAM error</a:t>
            </a:r>
            <a:endParaRPr lang="zh-TW" altLang="en-US" dirty="0"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3867938A-A84C-4DBF-B993-C803C12BC987}"/>
                  </a:ext>
                </a:extLst>
              </p:cNvPr>
              <p:cNvSpPr txBox="1"/>
              <p:nvPr/>
            </p:nvSpPr>
            <p:spPr>
              <a:xfrm>
                <a:off x="9865070" y="4528926"/>
                <a:ext cx="632652" cy="5113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3867938A-A84C-4DBF-B993-C803C12B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070" y="4528926"/>
                <a:ext cx="632652" cy="5113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文字方塊 85">
            <a:extLst>
              <a:ext uri="{FF2B5EF4-FFF2-40B4-BE49-F238E27FC236}">
                <a16:creationId xmlns:a16="http://schemas.microsoft.com/office/drawing/2014/main" id="{9F084B7B-1E95-44EB-8805-A0A217E56A92}"/>
              </a:ext>
            </a:extLst>
          </p:cNvPr>
          <p:cNvSpPr txBox="1"/>
          <p:nvPr/>
        </p:nvSpPr>
        <p:spPr>
          <a:xfrm>
            <a:off x="10965812" y="4144206"/>
            <a:ext cx="999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~</a:t>
            </a:r>
            <a:endParaRPr lang="zh-TW" altLang="en-US" sz="4400" dirty="0"/>
          </a:p>
        </p:txBody>
      </p:sp>
      <p:sp>
        <p:nvSpPr>
          <p:cNvPr id="87" name="箭號: 向右 86">
            <a:extLst>
              <a:ext uri="{FF2B5EF4-FFF2-40B4-BE49-F238E27FC236}">
                <a16:creationId xmlns:a16="http://schemas.microsoft.com/office/drawing/2014/main" id="{72375F24-8559-479A-BC78-2F68BF4594D5}"/>
              </a:ext>
            </a:extLst>
          </p:cNvPr>
          <p:cNvSpPr/>
          <p:nvPr/>
        </p:nvSpPr>
        <p:spPr>
          <a:xfrm>
            <a:off x="6192949" y="4740985"/>
            <a:ext cx="348350" cy="1027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D245CD1D-4BB1-4D92-B6AA-E020B758515F}"/>
                  </a:ext>
                </a:extLst>
              </p:cNvPr>
              <p:cNvSpPr txBox="1"/>
              <p:nvPr/>
            </p:nvSpPr>
            <p:spPr>
              <a:xfrm>
                <a:off x="8207553" y="4557631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D245CD1D-4BB1-4D92-B6AA-E020B758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553" y="4557631"/>
                <a:ext cx="49487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文字方塊 88">
            <a:extLst>
              <a:ext uri="{FF2B5EF4-FFF2-40B4-BE49-F238E27FC236}">
                <a16:creationId xmlns:a16="http://schemas.microsoft.com/office/drawing/2014/main" id="{58C86AC4-00F2-4F06-92E0-117ABF765834}"/>
              </a:ext>
            </a:extLst>
          </p:cNvPr>
          <p:cNvSpPr txBox="1"/>
          <p:nvPr/>
        </p:nvSpPr>
        <p:spPr>
          <a:xfrm>
            <a:off x="8756342" y="4560013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i</a:t>
            </a:r>
            <a:endParaRPr lang="zh-TW" altLang="en-US" sz="3200" baseline="-25000" dirty="0"/>
          </a:p>
        </p:txBody>
      </p:sp>
      <p:sp>
        <p:nvSpPr>
          <p:cNvPr id="98" name="橢圓 97">
            <a:extLst>
              <a:ext uri="{FF2B5EF4-FFF2-40B4-BE49-F238E27FC236}">
                <a16:creationId xmlns:a16="http://schemas.microsoft.com/office/drawing/2014/main" id="{A88955DB-D2F5-42B4-958F-D59368ED8675}"/>
              </a:ext>
            </a:extLst>
          </p:cNvPr>
          <p:cNvSpPr/>
          <p:nvPr/>
        </p:nvSpPr>
        <p:spPr>
          <a:xfrm>
            <a:off x="999689" y="970476"/>
            <a:ext cx="207289" cy="2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橢圓 99">
            <a:extLst>
              <a:ext uri="{FF2B5EF4-FFF2-40B4-BE49-F238E27FC236}">
                <a16:creationId xmlns:a16="http://schemas.microsoft.com/office/drawing/2014/main" id="{5946D772-3F8D-4526-BB41-697FB5C8090F}"/>
              </a:ext>
            </a:extLst>
          </p:cNvPr>
          <p:cNvSpPr/>
          <p:nvPr/>
        </p:nvSpPr>
        <p:spPr>
          <a:xfrm>
            <a:off x="2707020" y="2742661"/>
            <a:ext cx="207289" cy="2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橢圓 101">
            <a:extLst>
              <a:ext uri="{FF2B5EF4-FFF2-40B4-BE49-F238E27FC236}">
                <a16:creationId xmlns:a16="http://schemas.microsoft.com/office/drawing/2014/main" id="{43F32B6C-307D-4D9A-BC89-3B8A5A841FED}"/>
              </a:ext>
            </a:extLst>
          </p:cNvPr>
          <p:cNvSpPr/>
          <p:nvPr/>
        </p:nvSpPr>
        <p:spPr>
          <a:xfrm>
            <a:off x="5287102" y="4722744"/>
            <a:ext cx="207289" cy="2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>
            <a:extLst>
              <a:ext uri="{FF2B5EF4-FFF2-40B4-BE49-F238E27FC236}">
                <a16:creationId xmlns:a16="http://schemas.microsoft.com/office/drawing/2014/main" id="{A9E22059-1DF2-45F2-99EF-17922C979D30}"/>
              </a:ext>
            </a:extLst>
          </p:cNvPr>
          <p:cNvSpPr/>
          <p:nvPr/>
        </p:nvSpPr>
        <p:spPr>
          <a:xfrm>
            <a:off x="10137672" y="711681"/>
            <a:ext cx="207289" cy="2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BB24B27C-C04F-4388-A0BA-1B6B25B61E14}"/>
              </a:ext>
            </a:extLst>
          </p:cNvPr>
          <p:cNvSpPr txBox="1"/>
          <p:nvPr/>
        </p:nvSpPr>
        <p:spPr>
          <a:xfrm>
            <a:off x="10506149" y="601144"/>
            <a:ext cx="137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28B0E30E-4B60-4044-9CBD-3D368441A687}"/>
              </a:ext>
            </a:extLst>
          </p:cNvPr>
          <p:cNvCxnSpPr/>
          <p:nvPr/>
        </p:nvCxnSpPr>
        <p:spPr>
          <a:xfrm flipV="1">
            <a:off x="1103333" y="1537253"/>
            <a:ext cx="0" cy="4736521"/>
          </a:xfrm>
          <a:prstGeom prst="straightConnector1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2E4A5429-5508-4242-AA70-1C658B31F8F2}"/>
              </a:ext>
            </a:extLst>
          </p:cNvPr>
          <p:cNvCxnSpPr>
            <a:cxnSpLocks/>
          </p:cNvCxnSpPr>
          <p:nvPr/>
        </p:nvCxnSpPr>
        <p:spPr>
          <a:xfrm flipV="1">
            <a:off x="2818715" y="3129812"/>
            <a:ext cx="4107" cy="3121284"/>
          </a:xfrm>
          <a:prstGeom prst="straightConnector1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450091A1-ACAB-42BD-BD89-E72459FDF257}"/>
              </a:ext>
            </a:extLst>
          </p:cNvPr>
          <p:cNvCxnSpPr>
            <a:cxnSpLocks/>
          </p:cNvCxnSpPr>
          <p:nvPr/>
        </p:nvCxnSpPr>
        <p:spPr>
          <a:xfrm flipV="1">
            <a:off x="5390746" y="5058535"/>
            <a:ext cx="0" cy="1317580"/>
          </a:xfrm>
          <a:prstGeom prst="straightConnector1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00C0E371-3921-4427-B780-81E3C9212F85}"/>
              </a:ext>
            </a:extLst>
          </p:cNvPr>
          <p:cNvSpPr txBox="1"/>
          <p:nvPr/>
        </p:nvSpPr>
        <p:spPr>
          <a:xfrm rot="16200000">
            <a:off x="-1623036" y="3236964"/>
            <a:ext cx="378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Recovery   probability 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2A21689F-093A-4DC8-98F4-E65D08C3CB31}"/>
              </a:ext>
            </a:extLst>
          </p:cNvPr>
          <p:cNvSpPr txBox="1"/>
          <p:nvPr/>
        </p:nvSpPr>
        <p:spPr>
          <a:xfrm>
            <a:off x="9787533" y="6468072"/>
            <a:ext cx="378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gate length </a:t>
            </a:r>
            <a:endParaRPr lang="zh-TW" altLang="en-US" dirty="0"/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C390539-65C0-4D7B-AC66-C355C7CE8C03}"/>
              </a:ext>
            </a:extLst>
          </p:cNvPr>
          <p:cNvSpPr txBox="1"/>
          <p:nvPr/>
        </p:nvSpPr>
        <p:spPr>
          <a:xfrm>
            <a:off x="7384384" y="6376115"/>
            <a:ext cx="187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87736FDB-3E0B-485F-954B-72CEFDD9C619}"/>
              </a:ext>
            </a:extLst>
          </p:cNvPr>
          <p:cNvSpPr txBox="1"/>
          <p:nvPr/>
        </p:nvSpPr>
        <p:spPr>
          <a:xfrm>
            <a:off x="5874535" y="2523075"/>
            <a:ext cx="494879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dirty="0"/>
              <a:t>…</a:t>
            </a:r>
            <a:endParaRPr lang="zh-TW" altLang="en-US" sz="3200" dirty="0"/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CA0D942A-1750-4569-BFB6-F4138640085F}"/>
              </a:ext>
            </a:extLst>
          </p:cNvPr>
          <p:cNvSpPr txBox="1"/>
          <p:nvPr/>
        </p:nvSpPr>
        <p:spPr>
          <a:xfrm>
            <a:off x="7661968" y="4544859"/>
            <a:ext cx="494879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dirty="0"/>
              <a:t>…</a:t>
            </a:r>
            <a:endParaRPr lang="zh-TW" altLang="en-US" sz="3200" dirty="0"/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90BAFD86-F8AB-4AD2-9FE2-3FBC3A3F6B14}"/>
              </a:ext>
            </a:extLst>
          </p:cNvPr>
          <p:cNvSpPr txBox="1"/>
          <p:nvPr/>
        </p:nvSpPr>
        <p:spPr>
          <a:xfrm>
            <a:off x="9306581" y="4561275"/>
            <a:ext cx="494879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3200" dirty="0"/>
              <a:t>…</a:t>
            </a:r>
            <a:endParaRPr lang="zh-TW" altLang="en-US" sz="3200" dirty="0"/>
          </a:p>
        </p:txBody>
      </p:sp>
      <p:sp>
        <p:nvSpPr>
          <p:cNvPr id="132" name="手繪多邊形: 圖案 131">
            <a:extLst>
              <a:ext uri="{FF2B5EF4-FFF2-40B4-BE49-F238E27FC236}">
                <a16:creationId xmlns:a16="http://schemas.microsoft.com/office/drawing/2014/main" id="{8522C654-5308-4F3F-8FF9-06CCCC9812DF}"/>
              </a:ext>
            </a:extLst>
          </p:cNvPr>
          <p:cNvSpPr/>
          <p:nvPr/>
        </p:nvSpPr>
        <p:spPr>
          <a:xfrm>
            <a:off x="1106905" y="991402"/>
            <a:ext cx="7825339" cy="5053263"/>
          </a:xfrm>
          <a:custGeom>
            <a:avLst/>
            <a:gdLst>
              <a:gd name="connsiteX0" fmla="*/ 0 w 7825339"/>
              <a:gd name="connsiteY0" fmla="*/ 0 h 5053263"/>
              <a:gd name="connsiteX1" fmla="*/ 1684421 w 7825339"/>
              <a:gd name="connsiteY1" fmla="*/ 1925053 h 5053263"/>
              <a:gd name="connsiteX2" fmla="*/ 1684421 w 7825339"/>
              <a:gd name="connsiteY2" fmla="*/ 1925053 h 5053263"/>
              <a:gd name="connsiteX3" fmla="*/ 4263992 w 7825339"/>
              <a:gd name="connsiteY3" fmla="*/ 3859731 h 5053263"/>
              <a:gd name="connsiteX4" fmla="*/ 7825339 w 7825339"/>
              <a:gd name="connsiteY4" fmla="*/ 5053263 h 50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5339" h="5053263">
                <a:moveTo>
                  <a:pt x="0" y="0"/>
                </a:moveTo>
                <a:lnTo>
                  <a:pt x="1684421" y="1925053"/>
                </a:lnTo>
                <a:lnTo>
                  <a:pt x="1684421" y="1925053"/>
                </a:lnTo>
                <a:cubicBezTo>
                  <a:pt x="2114349" y="2247499"/>
                  <a:pt x="3240506" y="3338363"/>
                  <a:pt x="4263992" y="3859731"/>
                </a:cubicBezTo>
                <a:cubicBezTo>
                  <a:pt x="5287478" y="4381099"/>
                  <a:pt x="7175634" y="4862362"/>
                  <a:pt x="7825339" y="5053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4" name="直線接點 133">
            <a:extLst>
              <a:ext uri="{FF2B5EF4-FFF2-40B4-BE49-F238E27FC236}">
                <a16:creationId xmlns:a16="http://schemas.microsoft.com/office/drawing/2014/main" id="{DC955727-C94D-4DA2-B1E9-C5E1DFA56C49}"/>
              </a:ext>
            </a:extLst>
          </p:cNvPr>
          <p:cNvCxnSpPr>
            <a:cxnSpLocks/>
          </p:cNvCxnSpPr>
          <p:nvPr/>
        </p:nvCxnSpPr>
        <p:spPr>
          <a:xfrm>
            <a:off x="10137672" y="1425777"/>
            <a:ext cx="2754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>
            <a:extLst>
              <a:ext uri="{FF2B5EF4-FFF2-40B4-BE49-F238E27FC236}">
                <a16:creationId xmlns:a16="http://schemas.microsoft.com/office/drawing/2014/main" id="{02EBCF34-76B2-4CFF-849A-C34BFE46970F}"/>
              </a:ext>
            </a:extLst>
          </p:cNvPr>
          <p:cNvSpPr txBox="1"/>
          <p:nvPr/>
        </p:nvSpPr>
        <p:spPr>
          <a:xfrm>
            <a:off x="10499039" y="1206713"/>
            <a:ext cx="88575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fitting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1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120" grpId="0" animBg="1"/>
      <p:bldP spid="124" grpId="0" animBg="1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267C35E-C1A5-4D0E-8D2E-0C2CA9971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609900"/>
              </p:ext>
            </p:extLst>
          </p:nvPr>
        </p:nvGraphicFramePr>
        <p:xfrm>
          <a:off x="838200" y="1825625"/>
          <a:ext cx="10515600" cy="453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87791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91483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15276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4310948"/>
                    </a:ext>
                  </a:extLst>
                </a:gridCol>
              </a:tblGrid>
              <a:tr h="1512489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Error source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Input state preparation 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Parameter to estimate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77117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Randomized benchmarking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Separate </a:t>
                      </a:r>
                      <a:r>
                        <a:rPr lang="en-US" altLang="zh-TW" sz="2000" b="1" dirty="0"/>
                        <a:t>gate error </a:t>
                      </a:r>
                      <a:r>
                        <a:rPr lang="en-US" altLang="zh-TW" sz="2000" dirty="0"/>
                        <a:t>and </a:t>
                      </a:r>
                      <a:r>
                        <a:rPr lang="en-US" altLang="zh-TW" sz="2000" b="1" dirty="0"/>
                        <a:t>state preparation and measurement error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000" dirty="0"/>
                        <a:t>one type of input state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One parameter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8992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Quantum Process Tomography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MSY10"/>
                        </a:rPr>
                        <a:t>χ-matrix from 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CMSY10"/>
                          <a:ea typeface="+mn-ea"/>
                          <a:cs typeface="+mn-cs"/>
                        </a:rPr>
                        <a:t>Quantum Process Tomography contains every noise </a:t>
                      </a:r>
                      <a:r>
                        <a:rPr lang="en-US" altLang="zh-TW" sz="2000" dirty="0">
                          <a:latin typeface="CMSY10"/>
                        </a:rPr>
                        <a:t>source </a:t>
                      </a:r>
                      <a:endParaRPr lang="en-US" altLang="zh-TW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4</a:t>
                      </a:r>
                      <a:r>
                        <a:rPr lang="en-US" altLang="zh-TW" sz="2000" baseline="30000" dirty="0"/>
                        <a:t>n</a:t>
                      </a:r>
                      <a:r>
                        <a:rPr lang="en-US" altLang="zh-TW" sz="2000" dirty="0"/>
                        <a:t> types of input state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MSY10"/>
                        </a:rPr>
                        <a:t>χ-matrix with </a:t>
                      </a:r>
                      <a:r>
                        <a:rPr lang="en-US" altLang="zh-TW" sz="2000" dirty="0"/>
                        <a:t>16</a:t>
                      </a:r>
                      <a:r>
                        <a:rPr lang="en-US" altLang="zh-TW" sz="2000" baseline="30000" dirty="0"/>
                        <a:t>n </a:t>
                      </a:r>
                      <a:r>
                        <a:rPr lang="en-US" altLang="zh-TW" sz="2000" dirty="0"/>
                        <a:t>elements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454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5768F65-3D1C-4DF1-BD96-4D2E6EEF8D8F}"/>
              </a:ext>
            </a:extLst>
          </p:cNvPr>
          <p:cNvSpPr txBox="1"/>
          <p:nvPr/>
        </p:nvSpPr>
        <p:spPr>
          <a:xfrm>
            <a:off x="9148467" y="6308209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BA9D688-852B-4848-BA19-A294F31D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" y="200244"/>
            <a:ext cx="11483419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Randomized benchmarking(RB) vs </a:t>
            </a:r>
            <a:br>
              <a:rPr lang="en-US" altLang="zh-TW" b="1" dirty="0"/>
            </a:br>
            <a:r>
              <a:rPr lang="en-US" altLang="zh-TW" b="1" dirty="0"/>
              <a:t>                                 Quantum Process Tomography(QPT)</a:t>
            </a:r>
            <a:endParaRPr lang="zh-TW" altLang="en-US" b="1" dirty="0"/>
          </a:p>
        </p:txBody>
      </p:sp>
      <p:sp>
        <p:nvSpPr>
          <p:cNvPr id="5" name="語音泡泡: 橢圓形 4">
            <a:extLst>
              <a:ext uri="{FF2B5EF4-FFF2-40B4-BE49-F238E27FC236}">
                <a16:creationId xmlns:a16="http://schemas.microsoft.com/office/drawing/2014/main" id="{78593A87-343E-4B8C-B43A-CB71A3269DEE}"/>
              </a:ext>
            </a:extLst>
          </p:cNvPr>
          <p:cNvSpPr/>
          <p:nvPr/>
        </p:nvSpPr>
        <p:spPr>
          <a:xfrm>
            <a:off x="2643123" y="1378202"/>
            <a:ext cx="3763618" cy="1692537"/>
          </a:xfrm>
          <a:prstGeom prst="wedgeEllipseCallout">
            <a:avLst>
              <a:gd name="adj1" fmla="val 45374"/>
              <a:gd name="adj2" fmla="val 7103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Second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520D9-7DED-4EA7-BC08-C2C0F6F6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242"/>
            <a:ext cx="10515600" cy="1506855"/>
          </a:xfrm>
        </p:spPr>
        <p:txBody>
          <a:bodyPr/>
          <a:lstStyle/>
          <a:p>
            <a:r>
              <a:rPr lang="en-US" altLang="zh-TW" dirty="0"/>
              <a:t>Randomly sampling:</a:t>
            </a:r>
          </a:p>
          <a:p>
            <a:pPr marL="0" indent="0">
              <a:buNone/>
            </a:pPr>
            <a:r>
              <a:rPr lang="en-US" altLang="zh-TW" dirty="0"/>
              <a:t>randomized benchmarking use a specific gate set which is reliable and efficient to represent the whole unitary gate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C808FE3-4024-49DD-A003-FDFC0789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Second central idea of randomized benchmarking</a:t>
            </a:r>
            <a:endParaRPr lang="zh-TW" altLang="en-US" b="1" dirty="0"/>
          </a:p>
        </p:txBody>
      </p:sp>
      <p:sp>
        <p:nvSpPr>
          <p:cNvPr id="5" name="語音泡泡: 橢圓形 4">
            <a:extLst>
              <a:ext uri="{FF2B5EF4-FFF2-40B4-BE49-F238E27FC236}">
                <a16:creationId xmlns:a16="http://schemas.microsoft.com/office/drawing/2014/main" id="{01ED6B54-3FA9-4979-B03D-677A9059A271}"/>
              </a:ext>
            </a:extLst>
          </p:cNvPr>
          <p:cNvSpPr/>
          <p:nvPr/>
        </p:nvSpPr>
        <p:spPr>
          <a:xfrm>
            <a:off x="9845040" y="2259937"/>
            <a:ext cx="1706880" cy="6400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3D46F84-87F7-474A-A9F6-6C73BB3CA3B9}"/>
              </a:ext>
            </a:extLst>
          </p:cNvPr>
          <p:cNvSpPr txBox="1"/>
          <p:nvPr/>
        </p:nvSpPr>
        <p:spPr>
          <a:xfrm>
            <a:off x="10373360" y="2426347"/>
            <a:ext cx="135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Why?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351D9D3-6B49-4547-B535-B5C72F7D28DD}"/>
              </a:ext>
            </a:extLst>
          </p:cNvPr>
          <p:cNvCxnSpPr/>
          <p:nvPr/>
        </p:nvCxnSpPr>
        <p:spPr>
          <a:xfrm>
            <a:off x="9499600" y="3458817"/>
            <a:ext cx="15519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3FF348F-F785-4D52-8176-525F7F93506E}"/>
              </a:ext>
            </a:extLst>
          </p:cNvPr>
          <p:cNvCxnSpPr>
            <a:cxnSpLocks/>
          </p:cNvCxnSpPr>
          <p:nvPr/>
        </p:nvCxnSpPr>
        <p:spPr>
          <a:xfrm>
            <a:off x="934720" y="3814417"/>
            <a:ext cx="11861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7310A1A-D472-4AB9-AEA5-FB53BD675FF6}"/>
              </a:ext>
            </a:extLst>
          </p:cNvPr>
          <p:cNvCxnSpPr>
            <a:cxnSpLocks/>
          </p:cNvCxnSpPr>
          <p:nvPr/>
        </p:nvCxnSpPr>
        <p:spPr>
          <a:xfrm>
            <a:off x="5585326" y="3458817"/>
            <a:ext cx="251192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語音泡泡: 橢圓形 12">
            <a:extLst>
              <a:ext uri="{FF2B5EF4-FFF2-40B4-BE49-F238E27FC236}">
                <a16:creationId xmlns:a16="http://schemas.microsoft.com/office/drawing/2014/main" id="{B01AE590-5991-42FC-88BB-1B16091BDC51}"/>
              </a:ext>
            </a:extLst>
          </p:cNvPr>
          <p:cNvSpPr/>
          <p:nvPr/>
        </p:nvSpPr>
        <p:spPr>
          <a:xfrm>
            <a:off x="6772441" y="2358045"/>
            <a:ext cx="1706880" cy="6400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30D0985-253B-4B16-B0F8-9EE6C20F58FA}"/>
              </a:ext>
            </a:extLst>
          </p:cNvPr>
          <p:cNvSpPr txBox="1"/>
          <p:nvPr/>
        </p:nvSpPr>
        <p:spPr>
          <a:xfrm>
            <a:off x="7300761" y="2524455"/>
            <a:ext cx="135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What?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爆炸: 八角 68">
            <a:extLst>
              <a:ext uri="{FF2B5EF4-FFF2-40B4-BE49-F238E27FC236}">
                <a16:creationId xmlns:a16="http://schemas.microsoft.com/office/drawing/2014/main" id="{BD524DC4-FDD9-4FA8-AFCB-F83819C9FD11}"/>
              </a:ext>
            </a:extLst>
          </p:cNvPr>
          <p:cNvSpPr/>
          <p:nvPr/>
        </p:nvSpPr>
        <p:spPr>
          <a:xfrm>
            <a:off x="4082617" y="2838946"/>
            <a:ext cx="10269978" cy="354883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6A54474-8DB6-40BE-B955-8BDF01BB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5" y="4751979"/>
            <a:ext cx="2914650" cy="7429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09F5CAA-6CB6-4795-A04A-36BB6EF6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/>
              <a:t>Average error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2ABDCA-E35D-4BE7-95C7-A0D419A6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5" y="1587503"/>
            <a:ext cx="5525271" cy="10669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BEDD12A-F1AA-4B1A-B471-02314CAF7957}"/>
              </a:ext>
            </a:extLst>
          </p:cNvPr>
          <p:cNvSpPr txBox="1"/>
          <p:nvPr/>
        </p:nvSpPr>
        <p:spPr>
          <a:xfrm>
            <a:off x="6169606" y="19363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 baseline="0" dirty="0">
                <a:solidFill>
                  <a:srgbClr val="444444"/>
                </a:solidFill>
                <a:latin typeface="HelveticaNeue"/>
              </a:rPr>
              <a:t> average error over pure states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FFA10E-768A-4176-8ADC-092717C1641B}"/>
              </a:ext>
            </a:extLst>
          </p:cNvPr>
          <p:cNvSpPr txBox="1"/>
          <p:nvPr/>
        </p:nvSpPr>
        <p:spPr>
          <a:xfrm>
            <a:off x="792578" y="5415545"/>
            <a:ext cx="77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|1&gt;</a:t>
            </a:r>
            <a:endParaRPr lang="zh-TW" altLang="en-US" dirty="0"/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11774199-2497-4DA3-9A51-48112B6C176E}"/>
              </a:ext>
            </a:extLst>
          </p:cNvPr>
          <p:cNvSpPr/>
          <p:nvPr/>
        </p:nvSpPr>
        <p:spPr>
          <a:xfrm rot="16200000">
            <a:off x="3189553" y="4402246"/>
            <a:ext cx="250257" cy="785094"/>
          </a:xfrm>
          <a:prstGeom prst="arc">
            <a:avLst>
              <a:gd name="adj1" fmla="val 2873538"/>
              <a:gd name="adj2" fmla="val 170284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合併 37">
            <a:extLst>
              <a:ext uri="{FF2B5EF4-FFF2-40B4-BE49-F238E27FC236}">
                <a16:creationId xmlns:a16="http://schemas.microsoft.com/office/drawing/2014/main" id="{0502CE2F-CFDD-4D9A-9D7F-D173A75794C4}"/>
              </a:ext>
            </a:extLst>
          </p:cNvPr>
          <p:cNvSpPr/>
          <p:nvPr/>
        </p:nvSpPr>
        <p:spPr>
          <a:xfrm rot="5400000">
            <a:off x="3206103" y="4540733"/>
            <a:ext cx="250258" cy="22847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7A7252A-C5BE-4FDC-A99F-3551F1B7F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5" y="2770865"/>
            <a:ext cx="2987299" cy="1432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F30A4BA-CEFF-4B1E-AE9B-B91E82FB03C6}"/>
                  </a:ext>
                </a:extLst>
              </p:cNvPr>
              <p:cNvSpPr txBox="1"/>
              <p:nvPr/>
            </p:nvSpPr>
            <p:spPr>
              <a:xfrm>
                <a:off x="1468891" y="4819609"/>
                <a:ext cx="658800" cy="576000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Algerian" panose="04020705040A02060702" pitchFamily="82" charset="0"/>
                        </a:rPr>
                        <m:t>I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F30A4BA-CEFF-4B1E-AE9B-B91E82FB0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91" y="4819609"/>
                <a:ext cx="658800" cy="57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圖片 45">
            <a:extLst>
              <a:ext uri="{FF2B5EF4-FFF2-40B4-BE49-F238E27FC236}">
                <a16:creationId xmlns:a16="http://schemas.microsoft.com/office/drawing/2014/main" id="{E9A75264-5FC6-4B6C-80F3-7D152ED6C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319" y="4794794"/>
            <a:ext cx="657317" cy="657317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14BFC9ED-8DED-4667-A463-2595CC46126E}"/>
              </a:ext>
            </a:extLst>
          </p:cNvPr>
          <p:cNvSpPr txBox="1"/>
          <p:nvPr/>
        </p:nvSpPr>
        <p:spPr>
          <a:xfrm>
            <a:off x="792578" y="4475838"/>
            <a:ext cx="77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|0&gt;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01D7A0D-9068-4C68-92E9-2A25F24DED38}"/>
              </a:ext>
            </a:extLst>
          </p:cNvPr>
          <p:cNvSpPr txBox="1"/>
          <p:nvPr/>
        </p:nvSpPr>
        <p:spPr>
          <a:xfrm>
            <a:off x="3964994" y="3210208"/>
            <a:ext cx="279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|0&gt;                 |0&gt; </a:t>
            </a:r>
            <a:endParaRPr lang="zh-TW" altLang="en-US" sz="2800" dirty="0"/>
          </a:p>
        </p:txBody>
      </p:sp>
      <p:sp>
        <p:nvSpPr>
          <p:cNvPr id="50" name="箭號: 向右 49">
            <a:extLst>
              <a:ext uri="{FF2B5EF4-FFF2-40B4-BE49-F238E27FC236}">
                <a16:creationId xmlns:a16="http://schemas.microsoft.com/office/drawing/2014/main" id="{B09A7EBF-0FCE-4331-91C7-4EF79C399F3A}"/>
              </a:ext>
            </a:extLst>
          </p:cNvPr>
          <p:cNvSpPr/>
          <p:nvPr/>
        </p:nvSpPr>
        <p:spPr>
          <a:xfrm>
            <a:off x="4778943" y="3287152"/>
            <a:ext cx="912796" cy="369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16837-B4AE-40CC-92F8-1F0C7AA2CD53}"/>
              </a:ext>
            </a:extLst>
          </p:cNvPr>
          <p:cNvSpPr txBox="1"/>
          <p:nvPr/>
        </p:nvSpPr>
        <p:spPr>
          <a:xfrm>
            <a:off x="3964994" y="4651527"/>
            <a:ext cx="279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|+&gt;                 |-&gt; </a:t>
            </a:r>
            <a:endParaRPr lang="zh-TW" altLang="en-US" sz="2800" dirty="0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1751660E-136D-401E-BB0A-0551700898A1}"/>
              </a:ext>
            </a:extLst>
          </p:cNvPr>
          <p:cNvSpPr/>
          <p:nvPr/>
        </p:nvSpPr>
        <p:spPr>
          <a:xfrm>
            <a:off x="4778943" y="4728471"/>
            <a:ext cx="912796" cy="369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14367C97-2699-4E3B-923B-1A9FF19DB2DB}"/>
              </a:ext>
            </a:extLst>
          </p:cNvPr>
          <p:cNvSpPr txBox="1"/>
          <p:nvPr/>
        </p:nvSpPr>
        <p:spPr>
          <a:xfrm>
            <a:off x="1256622" y="2491195"/>
            <a:ext cx="135750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Ideal gate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90DA88CA-FAB3-4173-A90C-D86DCCB1232C}"/>
                  </a:ext>
                </a:extLst>
              </p:cNvPr>
              <p:cNvSpPr txBox="1"/>
              <p:nvPr/>
            </p:nvSpPr>
            <p:spPr>
              <a:xfrm>
                <a:off x="1584577" y="3240985"/>
                <a:ext cx="504204" cy="492443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Algerian" panose="04020705040A02060702" pitchFamily="82" charset="0"/>
                        </a:rPr>
                        <m:t>I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90DA88CA-FAB3-4173-A90C-D86DCCB1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77" y="3240985"/>
                <a:ext cx="50420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5F55C0C-5192-4603-93A0-419BBCD08B31}"/>
                  </a:ext>
                </a:extLst>
              </p:cNvPr>
              <p:cNvSpPr txBox="1"/>
              <p:nvPr/>
            </p:nvSpPr>
            <p:spPr>
              <a:xfrm>
                <a:off x="2189319" y="4835451"/>
                <a:ext cx="657317" cy="576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5F55C0C-5192-4603-93A0-419BBCD08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19" y="4835451"/>
                <a:ext cx="657317" cy="576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90F9FB1A-0426-4378-B04C-48C9A845BA91}"/>
                  </a:ext>
                </a:extLst>
              </p:cNvPr>
              <p:cNvSpPr txBox="1"/>
              <p:nvPr/>
            </p:nvSpPr>
            <p:spPr>
              <a:xfrm>
                <a:off x="2168294" y="3199206"/>
                <a:ext cx="657317" cy="57600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90F9FB1A-0426-4378-B04C-48C9A845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94" y="3199206"/>
                <a:ext cx="657317" cy="576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9D5B0D16-71E6-4BBB-B4B1-41ECA570CFB7}"/>
                  </a:ext>
                </a:extLst>
              </p:cNvPr>
              <p:cNvSpPr txBox="1"/>
              <p:nvPr/>
            </p:nvSpPr>
            <p:spPr>
              <a:xfrm>
                <a:off x="1441644" y="3199206"/>
                <a:ext cx="658800" cy="576000"/>
              </a:xfrm>
              <a:prstGeom prst="rect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200" dirty="0">
                          <a:latin typeface="Algerian" panose="04020705040A02060702" pitchFamily="82" charset="0"/>
                        </a:rPr>
                        <m:t>I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9D5B0D16-71E6-4BBB-B4B1-41ECA570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44" y="3199206"/>
                <a:ext cx="658800" cy="576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字方塊 65">
            <a:extLst>
              <a:ext uri="{FF2B5EF4-FFF2-40B4-BE49-F238E27FC236}">
                <a16:creationId xmlns:a16="http://schemas.microsoft.com/office/drawing/2014/main" id="{767EBEA8-4C22-4302-9507-82A2C18842CC}"/>
              </a:ext>
            </a:extLst>
          </p:cNvPr>
          <p:cNvSpPr txBox="1"/>
          <p:nvPr/>
        </p:nvSpPr>
        <p:spPr>
          <a:xfrm>
            <a:off x="2127691" y="5645914"/>
            <a:ext cx="776161" cy="3668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noise</a:t>
            </a:r>
            <a:endParaRPr lang="zh-TW" altLang="en-US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6B12D1E4-A7DB-482D-83CD-263F65D68567}"/>
              </a:ext>
            </a:extLst>
          </p:cNvPr>
          <p:cNvSpPr txBox="1"/>
          <p:nvPr/>
        </p:nvSpPr>
        <p:spPr>
          <a:xfrm>
            <a:off x="6698951" y="4006637"/>
            <a:ext cx="5326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FF00"/>
                </a:solidFill>
              </a:rPr>
              <a:t>Different input states have different responses to noise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左大括弧 38">
            <a:extLst>
              <a:ext uri="{FF2B5EF4-FFF2-40B4-BE49-F238E27FC236}">
                <a16:creationId xmlns:a16="http://schemas.microsoft.com/office/drawing/2014/main" id="{BB771993-939F-40A6-9FF7-C0D4CFBCC91F}"/>
              </a:ext>
            </a:extLst>
          </p:cNvPr>
          <p:cNvSpPr/>
          <p:nvPr/>
        </p:nvSpPr>
        <p:spPr>
          <a:xfrm rot="16200000">
            <a:off x="3933295" y="1314936"/>
            <a:ext cx="461665" cy="34141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E5BD850-41F1-4F5A-BAB2-8AB935DB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2" y="1943638"/>
            <a:ext cx="5525271" cy="106694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0FFEFB-AE5B-43FD-BEEA-5B0646753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6" r="55757"/>
          <a:stretch/>
        </p:blipFill>
        <p:spPr>
          <a:xfrm>
            <a:off x="2288584" y="3900932"/>
            <a:ext cx="3751085" cy="13031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BC11184-FB73-4488-884F-F78E37556400}"/>
              </a:ext>
            </a:extLst>
          </p:cNvPr>
          <p:cNvSpPr txBox="1"/>
          <p:nvPr/>
        </p:nvSpPr>
        <p:spPr>
          <a:xfrm>
            <a:off x="277583" y="5329229"/>
            <a:ext cx="9534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A discrete set U</a:t>
            </a:r>
            <a:r>
              <a:rPr lang="en-US" altLang="zh-TW" sz="2400" baseline="-25000" dirty="0"/>
              <a:t>k</a:t>
            </a:r>
            <a:r>
              <a:rPr lang="en-US" altLang="zh-TW" sz="2400" dirty="0"/>
              <a:t> satisfying this property is called a unitary 2-design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2F8D37C-11A7-422F-95C1-4CD57186BF3D}"/>
              </a:ext>
            </a:extLst>
          </p:cNvPr>
          <p:cNvSpPr txBox="1"/>
          <p:nvPr/>
        </p:nvSpPr>
        <p:spPr>
          <a:xfrm>
            <a:off x="1030947" y="298571"/>
            <a:ext cx="10130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/>
              <a:t>Unitary 2-design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A2071C1-E778-42CF-B279-B811393E7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107" y="1972671"/>
            <a:ext cx="3584679" cy="990957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6E061F9E-6791-4CBF-B844-121FB2A3DF10}"/>
              </a:ext>
            </a:extLst>
          </p:cNvPr>
          <p:cNvSpPr txBox="1"/>
          <p:nvPr/>
        </p:nvSpPr>
        <p:spPr>
          <a:xfrm>
            <a:off x="7441720" y="783028"/>
            <a:ext cx="482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But!</a:t>
            </a:r>
            <a:r>
              <a:rPr lang="en-US" altLang="zh-TW" sz="2400" dirty="0"/>
              <a:t> Constructing an arbitrary unitary   </a:t>
            </a:r>
          </a:p>
          <a:p>
            <a:r>
              <a:rPr lang="en-US" altLang="zh-TW" sz="2400" dirty="0"/>
              <a:t>is difficult ~O(n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4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) gates</a:t>
            </a:r>
            <a:endParaRPr lang="zh-TW" altLang="en-US" sz="2400" dirty="0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8B458EBC-6995-4C73-96F7-276DD48CF935}"/>
              </a:ext>
            </a:extLst>
          </p:cNvPr>
          <p:cNvCxnSpPr>
            <a:cxnSpLocks/>
          </p:cNvCxnSpPr>
          <p:nvPr/>
        </p:nvCxnSpPr>
        <p:spPr>
          <a:xfrm>
            <a:off x="4111935" y="3344787"/>
            <a:ext cx="0" cy="5478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47C5F880-B041-42F6-B30B-01C02555A190}"/>
              </a:ext>
            </a:extLst>
          </p:cNvPr>
          <p:cNvCxnSpPr>
            <a:cxnSpLocks/>
          </p:cNvCxnSpPr>
          <p:nvPr/>
        </p:nvCxnSpPr>
        <p:spPr>
          <a:xfrm>
            <a:off x="4206232" y="3336447"/>
            <a:ext cx="0" cy="5644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161BD8C-F4EE-48A4-99EB-AF857623FCC3}"/>
              </a:ext>
            </a:extLst>
          </p:cNvPr>
          <p:cNvSpPr txBox="1"/>
          <p:nvPr/>
        </p:nvSpPr>
        <p:spPr>
          <a:xfrm>
            <a:off x="9245207" y="6619333"/>
            <a:ext cx="3272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0" i="0" dirty="0">
                <a:solidFill>
                  <a:srgbClr val="555555"/>
                </a:solidFill>
                <a:effectLst/>
                <a:latin typeface="Proxima Nova"/>
              </a:rPr>
              <a:t>Yoshifumi Nakata Phys. Rev. X </a:t>
            </a:r>
            <a:r>
              <a:rPr lang="en-US" altLang="zh-TW" sz="1200" b="1" i="0" dirty="0">
                <a:solidFill>
                  <a:srgbClr val="555555"/>
                </a:solidFill>
                <a:effectLst/>
                <a:latin typeface="Proxima Nova"/>
              </a:rPr>
              <a:t>7</a:t>
            </a:r>
            <a:r>
              <a:rPr lang="en-US" altLang="zh-TW" sz="1200" b="0" i="0" dirty="0">
                <a:solidFill>
                  <a:srgbClr val="555555"/>
                </a:solidFill>
                <a:effectLst/>
                <a:latin typeface="Proxima Nova"/>
              </a:rPr>
              <a:t>, 021006 </a:t>
            </a:r>
          </a:p>
        </p:txBody>
      </p:sp>
      <p:pic>
        <p:nvPicPr>
          <p:cNvPr id="45" name="內容版面配置區 3">
            <a:extLst>
              <a:ext uri="{FF2B5EF4-FFF2-40B4-BE49-F238E27FC236}">
                <a16:creationId xmlns:a16="http://schemas.microsoft.com/office/drawing/2014/main" id="{5BFE7C73-C3EF-49CE-ADAB-5D98B8E3E4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745" t="7077" r="35736"/>
          <a:stretch/>
        </p:blipFill>
        <p:spPr>
          <a:xfrm>
            <a:off x="8691107" y="3527610"/>
            <a:ext cx="2241172" cy="1899175"/>
          </a:xfrm>
          <a:prstGeom prst="rect">
            <a:avLst/>
          </a:prstGeom>
        </p:spPr>
      </p:pic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3E1DE127-9091-4E83-8B2A-3C37F5CD216A}"/>
              </a:ext>
            </a:extLst>
          </p:cNvPr>
          <p:cNvSpPr/>
          <p:nvPr/>
        </p:nvSpPr>
        <p:spPr>
          <a:xfrm>
            <a:off x="6557953" y="4193953"/>
            <a:ext cx="1706582" cy="167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" name="內容版面配置區 3">
            <a:extLst>
              <a:ext uri="{FF2B5EF4-FFF2-40B4-BE49-F238E27FC236}">
                <a16:creationId xmlns:a16="http://schemas.microsoft.com/office/drawing/2014/main" id="{0C96601F-9128-4E9D-A359-3A6362FA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9124" r="68040" b="2896"/>
          <a:stretch/>
        </p:blipFill>
        <p:spPr>
          <a:xfrm>
            <a:off x="8572765" y="1547582"/>
            <a:ext cx="2565009" cy="1900800"/>
          </a:xfrm>
          <a:prstGeom prst="rect">
            <a:avLst/>
          </a:prstGeom>
        </p:spPr>
      </p:pic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2A10D658-D3A3-47CF-8ED4-866F4284BD48}"/>
              </a:ext>
            </a:extLst>
          </p:cNvPr>
          <p:cNvSpPr/>
          <p:nvPr/>
        </p:nvSpPr>
        <p:spPr>
          <a:xfrm>
            <a:off x="6557953" y="2357847"/>
            <a:ext cx="1706582" cy="167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C80368C-4F5F-4581-BE13-B8FBFAA03425}"/>
              </a:ext>
            </a:extLst>
          </p:cNvPr>
          <p:cNvSpPr txBox="1"/>
          <p:nvPr/>
        </p:nvSpPr>
        <p:spPr>
          <a:xfrm>
            <a:off x="6911682" y="6616485"/>
            <a:ext cx="2453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TW" sz="1200" dirty="0">
                <a:solidFill>
                  <a:srgbClr val="555555"/>
                </a:solidFill>
                <a:latin typeface="Proxima Nova"/>
              </a:rPr>
              <a:t>Olivia Di Matteo, CS 867/QIC 890,</a:t>
            </a:r>
            <a:endParaRPr lang="zh-TW" altLang="en-US" sz="1200" dirty="0">
              <a:solidFill>
                <a:srgbClr val="555555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211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8EBCCC7-47C7-402E-8B12-D65ED129E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2" b="66838"/>
          <a:stretch/>
        </p:blipFill>
        <p:spPr>
          <a:xfrm>
            <a:off x="569537" y="1218157"/>
            <a:ext cx="8247204" cy="391728"/>
          </a:xfrm>
          <a:prstGeom prst="rect">
            <a:avLst/>
          </a:prstGeom>
        </p:spPr>
      </p:pic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6F2E0F6-2C0A-4BFF-823B-3984319E0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95091" y="847446"/>
            <a:ext cx="2424829" cy="486632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25C7AB0-EC85-4F64-AF11-1CE5742520AA}"/>
              </a:ext>
            </a:extLst>
          </p:cNvPr>
          <p:cNvSpPr txBox="1"/>
          <p:nvPr/>
        </p:nvSpPr>
        <p:spPr>
          <a:xfrm>
            <a:off x="1126908" y="2818942"/>
            <a:ext cx="563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Clifford group is unitary 2-design 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F956AB3-D7B9-447E-8031-6C0F0C2CEB03}"/>
              </a:ext>
            </a:extLst>
          </p:cNvPr>
          <p:cNvSpPr txBox="1"/>
          <p:nvPr/>
        </p:nvSpPr>
        <p:spPr>
          <a:xfrm>
            <a:off x="8153518" y="659607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TW" sz="1200" dirty="0"/>
              <a:t>J T Muhonen et al 2015 J. Phys.: Condens. Matter 27 154205</a:t>
            </a:r>
            <a:endParaRPr lang="zh-TW" altLang="en-US" sz="1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B9B51C-B9C9-4295-8739-2A019B276241}"/>
              </a:ext>
            </a:extLst>
          </p:cNvPr>
          <p:cNvSpPr txBox="1"/>
          <p:nvPr/>
        </p:nvSpPr>
        <p:spPr>
          <a:xfrm>
            <a:off x="7095091" y="5809499"/>
            <a:ext cx="26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n=1, single qubit Clifford elements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41837D1-140C-4F7B-893D-757D78772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04" y="3253273"/>
            <a:ext cx="2251181" cy="31752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C256B1A-D534-4F35-9DE4-AABDFC7CF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3" t="48329" b="12588"/>
          <a:stretch/>
        </p:blipFill>
        <p:spPr>
          <a:xfrm>
            <a:off x="569537" y="1727279"/>
            <a:ext cx="6096001" cy="46166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2651D4A-55AB-4F28-A000-CEBF9B441608}"/>
              </a:ext>
            </a:extLst>
          </p:cNvPr>
          <p:cNvSpPr txBox="1"/>
          <p:nvPr/>
        </p:nvSpPr>
        <p:spPr>
          <a:xfrm>
            <a:off x="911678" y="9100"/>
            <a:ext cx="10130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/>
              <a:t>Clifford group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2ED3D35-12B7-41C9-8E38-80550796D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62" y="536532"/>
            <a:ext cx="1743075" cy="1838325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289684D-BBD5-440E-AB1B-2F7CA66FA092}"/>
              </a:ext>
            </a:extLst>
          </p:cNvPr>
          <p:cNvCxnSpPr/>
          <p:nvPr/>
        </p:nvCxnSpPr>
        <p:spPr>
          <a:xfrm>
            <a:off x="8431131" y="1852093"/>
            <a:ext cx="1336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41DA2D-46A3-4B79-BCF4-978B3F0C2EDA}"/>
              </a:ext>
            </a:extLst>
          </p:cNvPr>
          <p:cNvSpPr txBox="1"/>
          <p:nvPr/>
        </p:nvSpPr>
        <p:spPr>
          <a:xfrm>
            <a:off x="1238051" y="4601899"/>
            <a:ext cx="79047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rgbClr val="222222"/>
                </a:solidFill>
                <a:latin typeface="+mn-lt"/>
              </a:rPr>
              <a:t>Concept</a:t>
            </a:r>
            <a:r>
              <a:rPr lang="en-US" altLang="zh-TW" sz="1800" dirty="0">
                <a:solidFill>
                  <a:srgbClr val="222222"/>
                </a:solidFill>
                <a:latin typeface="+mn-lt"/>
              </a:rPr>
              <a:t>: </a:t>
            </a:r>
            <a:r>
              <a:rPr lang="en-US" altLang="zh-TW" sz="1800" b="0" i="0" dirty="0">
                <a:solidFill>
                  <a:srgbClr val="222222"/>
                </a:solidFill>
                <a:effectLst/>
                <a:latin typeface="+mn-lt"/>
              </a:rPr>
              <a:t>a set of unitary matrices(Clifford group) that approximate the entire unitary group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5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866DEF-B15C-4DF7-9F21-49477382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2C360F-F513-4089-AE11-A760715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285"/>
            <a:ext cx="10515600" cy="488288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dirty="0"/>
              <a:t>Introduction </a:t>
            </a:r>
          </a:p>
          <a:p>
            <a:endParaRPr lang="en-US" altLang="zh-TW" sz="3600" dirty="0"/>
          </a:p>
          <a:p>
            <a:r>
              <a:rPr lang="en-US" altLang="zh-TW" sz="3600" dirty="0"/>
              <a:t>Methods to extract noise</a:t>
            </a:r>
          </a:p>
          <a:p>
            <a:endParaRPr lang="en-US" altLang="zh-TW" sz="3600" dirty="0"/>
          </a:p>
          <a:p>
            <a:r>
              <a:rPr lang="en-US" altLang="zh-TW" sz="3600" dirty="0"/>
              <a:t>Experiment implementation </a:t>
            </a:r>
          </a:p>
          <a:p>
            <a:endParaRPr lang="en-US" altLang="zh-TW" sz="3600" dirty="0"/>
          </a:p>
          <a:p>
            <a:r>
              <a:rPr lang="en-US" altLang="zh-TW" sz="3600" dirty="0"/>
              <a:t>Simulation result</a:t>
            </a:r>
          </a:p>
          <a:p>
            <a:endParaRPr lang="en-US" altLang="zh-TW" sz="3600" dirty="0"/>
          </a:p>
          <a:p>
            <a:r>
              <a:rPr lang="en-US" altLang="zh-TW" sz="3600" dirty="0"/>
              <a:t>Outlook and summary</a:t>
            </a:r>
          </a:p>
        </p:txBody>
      </p:sp>
    </p:spTree>
    <p:extLst>
      <p:ext uri="{BB962C8B-B14F-4D97-AF65-F5344CB8AC3E}">
        <p14:creationId xmlns:p14="http://schemas.microsoft.com/office/powerpoint/2010/main" val="246611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267C35E-C1A5-4D0E-8D2E-0C2CA9971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22618"/>
              </p:ext>
            </p:extLst>
          </p:nvPr>
        </p:nvGraphicFramePr>
        <p:xfrm>
          <a:off x="838200" y="1825625"/>
          <a:ext cx="10515600" cy="453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87791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91483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815276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4310948"/>
                    </a:ext>
                  </a:extLst>
                </a:gridCol>
              </a:tblGrid>
              <a:tr h="1512489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Error source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Input state preparation 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Parameter to estimate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77117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Randomized benchmarking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Separate </a:t>
                      </a:r>
                      <a:r>
                        <a:rPr lang="en-US" altLang="zh-TW" sz="2000" b="1" dirty="0"/>
                        <a:t>gate error </a:t>
                      </a:r>
                      <a:r>
                        <a:rPr lang="en-US" altLang="zh-TW" sz="2000" dirty="0"/>
                        <a:t>and </a:t>
                      </a:r>
                      <a:r>
                        <a:rPr lang="en-US" altLang="zh-TW" sz="2000" b="1" dirty="0"/>
                        <a:t>state preparation and measurement error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000" dirty="0"/>
                        <a:t>one type of input state</a:t>
                      </a:r>
                    </a:p>
                    <a:p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One parameter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8992"/>
                  </a:ext>
                </a:extLst>
              </a:tr>
              <a:tr h="1512489">
                <a:tc>
                  <a:txBody>
                    <a:bodyPr/>
                    <a:lstStyle/>
                    <a:p>
                      <a:r>
                        <a:rPr lang="en-US" altLang="zh-TW" sz="2000" b="1" dirty="0"/>
                        <a:t>Quantum Process Tomography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MSY10"/>
                        </a:rPr>
                        <a:t>χ-matrix from 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CMSY10"/>
                          <a:ea typeface="+mn-ea"/>
                          <a:cs typeface="+mn-cs"/>
                        </a:rPr>
                        <a:t>Quantum Process Tomography contains every noise </a:t>
                      </a:r>
                      <a:r>
                        <a:rPr lang="en-US" altLang="zh-TW" sz="2000" dirty="0">
                          <a:latin typeface="CMSY10"/>
                        </a:rPr>
                        <a:t>source </a:t>
                      </a:r>
                      <a:endParaRPr lang="en-US" altLang="zh-TW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4</a:t>
                      </a:r>
                      <a:r>
                        <a:rPr lang="en-US" altLang="zh-TW" sz="2000" baseline="30000" dirty="0"/>
                        <a:t>n</a:t>
                      </a:r>
                      <a:r>
                        <a:rPr lang="en-US" altLang="zh-TW" sz="2000" dirty="0"/>
                        <a:t> types of input state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MSY10"/>
                        </a:rPr>
                        <a:t>χ-matrix with </a:t>
                      </a:r>
                      <a:r>
                        <a:rPr lang="en-US" altLang="zh-TW" sz="2000" dirty="0"/>
                        <a:t>16</a:t>
                      </a:r>
                      <a:r>
                        <a:rPr lang="en-US" altLang="zh-TW" sz="2000" baseline="30000" dirty="0"/>
                        <a:t>n </a:t>
                      </a:r>
                      <a:r>
                        <a:rPr lang="en-US" altLang="zh-TW" sz="2000" dirty="0"/>
                        <a:t>elements</a:t>
                      </a:r>
                      <a:endParaRPr lang="zh-TW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454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5768F65-3D1C-4DF1-BD96-4D2E6EEF8D8F}"/>
              </a:ext>
            </a:extLst>
          </p:cNvPr>
          <p:cNvSpPr txBox="1"/>
          <p:nvPr/>
        </p:nvSpPr>
        <p:spPr>
          <a:xfrm>
            <a:off x="9148467" y="6308209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BA9D688-852B-4848-BA19-A294F31D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" y="190619"/>
            <a:ext cx="11483419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Randomized benchmarking(RB) vs </a:t>
            </a:r>
            <a:br>
              <a:rPr lang="en-US" altLang="zh-TW" b="1" dirty="0"/>
            </a:br>
            <a:r>
              <a:rPr lang="en-US" altLang="zh-TW" b="1" dirty="0"/>
              <a:t>                                 Quantum Process Tomography(QPT)</a:t>
            </a:r>
            <a:endParaRPr lang="zh-TW" altLang="en-US" b="1" dirty="0"/>
          </a:p>
        </p:txBody>
      </p:sp>
      <p:sp>
        <p:nvSpPr>
          <p:cNvPr id="5" name="語音泡泡: 橢圓形 4">
            <a:extLst>
              <a:ext uri="{FF2B5EF4-FFF2-40B4-BE49-F238E27FC236}">
                <a16:creationId xmlns:a16="http://schemas.microsoft.com/office/drawing/2014/main" id="{5DBBC009-4E76-4582-8B84-FDB5A39D8503}"/>
              </a:ext>
            </a:extLst>
          </p:cNvPr>
          <p:cNvSpPr/>
          <p:nvPr/>
        </p:nvSpPr>
        <p:spPr>
          <a:xfrm>
            <a:off x="5240550" y="1392076"/>
            <a:ext cx="3763618" cy="1692537"/>
          </a:xfrm>
          <a:prstGeom prst="wedgeEllipseCallout">
            <a:avLst>
              <a:gd name="adj1" fmla="val 45374"/>
              <a:gd name="adj2" fmla="val 7103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Third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4C9BC7-D824-4F11-AB27-D026D1A7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Randomized benchmarking sequence have some properties that map any noise channel into single parameter noise channel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5AF2AB7-47DB-42DC-8C31-9B6AEE4B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Third central idea of randomized benchmarking</a:t>
            </a:r>
            <a:endParaRPr lang="zh-TW" altLang="en-US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FF57F18-16B8-44FD-BC66-01C405B9E8D2}"/>
              </a:ext>
            </a:extLst>
          </p:cNvPr>
          <p:cNvCxnSpPr/>
          <p:nvPr/>
        </p:nvCxnSpPr>
        <p:spPr>
          <a:xfrm>
            <a:off x="7363326" y="2225842"/>
            <a:ext cx="2442411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id="{E54A610E-E0BD-4A3B-A968-F6724312A78E}"/>
              </a:ext>
            </a:extLst>
          </p:cNvPr>
          <p:cNvSpPr/>
          <p:nvPr/>
        </p:nvSpPr>
        <p:spPr>
          <a:xfrm>
            <a:off x="8480924" y="901337"/>
            <a:ext cx="2872875" cy="856820"/>
          </a:xfrm>
          <a:prstGeom prst="wedgeEllipseCallout">
            <a:avLst>
              <a:gd name="adj1" fmla="val -31746"/>
              <a:gd name="adj2" fmla="val 701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5B64DC7-6778-4C64-A0C1-06E5F58DDC55}"/>
              </a:ext>
            </a:extLst>
          </p:cNvPr>
          <p:cNvSpPr txBox="1"/>
          <p:nvPr/>
        </p:nvSpPr>
        <p:spPr>
          <a:xfrm>
            <a:off x="9270272" y="1133128"/>
            <a:ext cx="208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A568739-5222-4952-A9CB-067FD6E282D1}"/>
              </a:ext>
            </a:extLst>
          </p:cNvPr>
          <p:cNvCxnSpPr>
            <a:cxnSpLocks/>
          </p:cNvCxnSpPr>
          <p:nvPr/>
        </p:nvCxnSpPr>
        <p:spPr>
          <a:xfrm>
            <a:off x="4486117" y="2662244"/>
            <a:ext cx="4565697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CC880983-C2F5-47F2-940E-9EBDD6194643}"/>
              </a:ext>
            </a:extLst>
          </p:cNvPr>
          <p:cNvSpPr/>
          <p:nvPr/>
        </p:nvSpPr>
        <p:spPr>
          <a:xfrm>
            <a:off x="2493782" y="3324661"/>
            <a:ext cx="2261098" cy="1077509"/>
          </a:xfrm>
          <a:prstGeom prst="wedgeEllipseCallout">
            <a:avLst>
              <a:gd name="adj1" fmla="val 93213"/>
              <a:gd name="adj2" fmla="val -113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F1487DA-7460-4430-A9AB-0CC52AA6A5CD}"/>
              </a:ext>
            </a:extLst>
          </p:cNvPr>
          <p:cNvSpPr txBox="1"/>
          <p:nvPr/>
        </p:nvSpPr>
        <p:spPr>
          <a:xfrm>
            <a:off x="2956787" y="3460036"/>
            <a:ext cx="135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What?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7916B-5B59-4B62-9A88-9C3377A6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659" y="49397"/>
            <a:ext cx="6635124" cy="1325563"/>
          </a:xfrm>
        </p:spPr>
        <p:txBody>
          <a:bodyPr/>
          <a:lstStyle/>
          <a:p>
            <a:pPr algn="ctr"/>
            <a:r>
              <a:rPr lang="en-US" altLang="zh-TW" b="1" dirty="0"/>
              <a:t>Depolarizing channel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41BC130-2BBB-431D-88DE-F306821A7932}"/>
                  </a:ext>
                </a:extLst>
              </p:cNvPr>
              <p:cNvSpPr txBox="1"/>
              <p:nvPr/>
            </p:nvSpPr>
            <p:spPr>
              <a:xfrm>
                <a:off x="330189" y="1139270"/>
                <a:ext cx="401853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zh-TW" altLang="en-US" sz="3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Algerian" panose="04020705040A02060702" pitchFamily="8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3200" dirty="0"/>
                            <m:t> </m:t>
                          </m:r>
                        </m:num>
                        <m:den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41BC130-2BBB-431D-88DE-F306821A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89" y="1139270"/>
                <a:ext cx="4018536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27129D5-A5B4-483A-944C-D76323B11FFA}"/>
                  </a:ext>
                </a:extLst>
              </p:cNvPr>
              <p:cNvSpPr txBox="1"/>
              <p:nvPr/>
            </p:nvSpPr>
            <p:spPr>
              <a:xfrm>
                <a:off x="280627" y="2279868"/>
                <a:ext cx="7465695" cy="3130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/>
                  <a:t>i.e. For a single qubit at |0&gt; , depolarization is </a:t>
                </a:r>
              </a:p>
              <a:p>
                <a:r>
                  <a:rPr lang="en-US" altLang="zh-TW" sz="2800" dirty="0"/>
                  <a:t>given by the quantum map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dirty="0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TW" sz="2800" i="0" dirty="0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m:rPr>
                              <m:sty m:val="p"/>
                            </m:rPr>
                            <a:rPr lang="zh-TW" altLang="en-US" sz="2800" i="0" dirty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TW" sz="28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sz="2800" dirty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TW" sz="280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0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TW" altLang="en-US" sz="2800" dirty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sz="2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TW" sz="2800" dirty="0">
                          <a:latin typeface="Algerian" panose="04020705040A02060702" pitchFamily="82" charset="0"/>
                        </a:rPr>
                        <m:t>I</m:t>
                      </m:r>
                    </m:oMath>
                  </m:oMathPara>
                </a14:m>
                <a:endParaRPr lang="en-US" altLang="zh-TW" sz="2800" dirty="0"/>
              </a:p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/>
                  <a:t>=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27129D5-A5B4-483A-944C-D76323B1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7" y="2279868"/>
                <a:ext cx="7465695" cy="3130216"/>
              </a:xfrm>
              <a:prstGeom prst="rect">
                <a:avLst/>
              </a:prstGeom>
              <a:blipFill>
                <a:blip r:embed="rId4"/>
                <a:stretch>
                  <a:fillRect l="-1633" t="-1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圖片 29">
            <a:extLst>
              <a:ext uri="{FF2B5EF4-FFF2-40B4-BE49-F238E27FC236}">
                <a16:creationId xmlns:a16="http://schemas.microsoft.com/office/drawing/2014/main" id="{A43E4285-C517-4773-A53F-41D110749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675" y="1099206"/>
            <a:ext cx="2908706" cy="2876342"/>
          </a:xfrm>
          <a:prstGeom prst="rect">
            <a:avLst/>
          </a:prstGeom>
        </p:spPr>
      </p:pic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1C57DED-5F7D-4501-9459-A6A062677F4E}"/>
              </a:ext>
            </a:extLst>
          </p:cNvPr>
          <p:cNvCxnSpPr>
            <a:cxnSpLocks/>
          </p:cNvCxnSpPr>
          <p:nvPr/>
        </p:nvCxnSpPr>
        <p:spPr>
          <a:xfrm>
            <a:off x="7554862" y="1797172"/>
            <a:ext cx="2009451" cy="245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913F62FD-E70C-4C44-98D5-B07BE27A3FE9}"/>
              </a:ext>
            </a:extLst>
          </p:cNvPr>
          <p:cNvCxnSpPr>
            <a:cxnSpLocks/>
          </p:cNvCxnSpPr>
          <p:nvPr/>
        </p:nvCxnSpPr>
        <p:spPr>
          <a:xfrm>
            <a:off x="7554862" y="2827595"/>
            <a:ext cx="2801712" cy="95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9968B20-D681-4D58-A8CA-8546B1B47C3C}"/>
              </a:ext>
            </a:extLst>
          </p:cNvPr>
          <p:cNvSpPr txBox="1"/>
          <p:nvPr/>
        </p:nvSpPr>
        <p:spPr>
          <a:xfrm>
            <a:off x="7417384" y="1873488"/>
            <a:ext cx="188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800" dirty="0"/>
              <a:t>Maximally mixed state</a:t>
            </a:r>
            <a:endParaRPr lang="zh-TW" altLang="en-US" sz="28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AC37589-186A-4554-A4F2-FCF288046702}"/>
              </a:ext>
            </a:extLst>
          </p:cNvPr>
          <p:cNvSpPr txBox="1"/>
          <p:nvPr/>
        </p:nvSpPr>
        <p:spPr>
          <a:xfrm>
            <a:off x="7450849" y="2876212"/>
            <a:ext cx="225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800" dirty="0"/>
              <a:t>Mixed state</a:t>
            </a:r>
            <a:endParaRPr lang="zh-TW" altLang="en-US" sz="2800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B29F0A5-4F2C-43B9-863E-B5F354D33FE6}"/>
              </a:ext>
            </a:extLst>
          </p:cNvPr>
          <p:cNvCxnSpPr>
            <a:cxnSpLocks/>
          </p:cNvCxnSpPr>
          <p:nvPr/>
        </p:nvCxnSpPr>
        <p:spPr>
          <a:xfrm>
            <a:off x="10447794" y="1568290"/>
            <a:ext cx="0" cy="4512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4972C3E7-4328-4470-B318-E02604CBA070}"/>
              </a:ext>
            </a:extLst>
          </p:cNvPr>
          <p:cNvCxnSpPr>
            <a:cxnSpLocks/>
          </p:cNvCxnSpPr>
          <p:nvPr/>
        </p:nvCxnSpPr>
        <p:spPr>
          <a:xfrm flipH="1" flipV="1">
            <a:off x="11148530" y="2997200"/>
            <a:ext cx="392870" cy="1469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16A6AA9-2308-438F-A6EE-DDDC608CB3E9}"/>
              </a:ext>
            </a:extLst>
          </p:cNvPr>
          <p:cNvCxnSpPr>
            <a:cxnSpLocks/>
          </p:cNvCxnSpPr>
          <p:nvPr/>
        </p:nvCxnSpPr>
        <p:spPr>
          <a:xfrm flipV="1">
            <a:off x="10254381" y="3527297"/>
            <a:ext cx="102193" cy="4039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7582201-C157-43B8-B74A-1AB8D439AE0F}"/>
              </a:ext>
            </a:extLst>
          </p:cNvPr>
          <p:cNvSpPr txBox="1"/>
          <p:nvPr/>
        </p:nvSpPr>
        <p:spPr>
          <a:xfrm>
            <a:off x="7423031" y="1288295"/>
            <a:ext cx="225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800" dirty="0"/>
              <a:t>Pure state</a:t>
            </a:r>
            <a:endParaRPr lang="zh-TW" altLang="en-US" sz="2800" dirty="0"/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E8CA1B12-9278-46FE-AED7-60C81C55319E}"/>
              </a:ext>
            </a:extLst>
          </p:cNvPr>
          <p:cNvCxnSpPr>
            <a:cxnSpLocks/>
          </p:cNvCxnSpPr>
          <p:nvPr/>
        </p:nvCxnSpPr>
        <p:spPr>
          <a:xfrm flipV="1">
            <a:off x="7554862" y="3375368"/>
            <a:ext cx="2462898" cy="62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01DB1108-D5D2-4CD5-8ED3-460E48B4F003}"/>
              </a:ext>
            </a:extLst>
          </p:cNvPr>
          <p:cNvSpPr txBox="1"/>
          <p:nvPr/>
        </p:nvSpPr>
        <p:spPr>
          <a:xfrm>
            <a:off x="7537699" y="43442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800" dirty="0">
                <a:latin typeface="Calibri" pitchFamily="34" charset="0"/>
              </a:rPr>
              <a:t>Depolarizing channel project every pure states </a:t>
            </a:r>
          </a:p>
          <a:p>
            <a:pPr eaLnBrk="1" hangingPunct="1"/>
            <a:r>
              <a:rPr lang="en-US" altLang="zh-TW" sz="1800" dirty="0">
                <a:latin typeface="Calibri" pitchFamily="34" charset="0"/>
              </a:rPr>
              <a:t>onto mixed states (green line)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5198FB44-191E-4359-9326-97076EC2BF8D}"/>
                  </a:ext>
                </a:extLst>
              </p:cNvPr>
              <p:cNvSpPr txBox="1"/>
              <p:nvPr/>
            </p:nvSpPr>
            <p:spPr>
              <a:xfrm>
                <a:off x="377649" y="5525725"/>
                <a:ext cx="10277379" cy="17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In fact, average error rate is related to depolarizing parameter p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TW" altLang="en-US" sz="2400" i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zh-TW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zh-TW" altLang="en-US" sz="2400" dirty="0"/>
                  <a:t>      </a:t>
                </a:r>
              </a:p>
              <a:p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5198FB44-191E-4359-9326-97076EC2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9" y="5525725"/>
                <a:ext cx="10277379" cy="1741054"/>
              </a:xfrm>
              <a:prstGeom prst="rect">
                <a:avLst/>
              </a:prstGeom>
              <a:blipFill>
                <a:blip r:embed="rId6"/>
                <a:stretch>
                  <a:fillRect l="-949" t="-2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E0754C4C-F90C-49C0-923A-1EB88F42EDB5}"/>
              </a:ext>
            </a:extLst>
          </p:cNvPr>
          <p:cNvSpPr txBox="1"/>
          <p:nvPr/>
        </p:nvSpPr>
        <p:spPr>
          <a:xfrm>
            <a:off x="4768970" y="1168709"/>
            <a:ext cx="114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latin typeface="Algerian" panose="04020705040A02060702" pitchFamily="82" charset="0"/>
              </a:rPr>
              <a:t>I </a:t>
            </a:r>
            <a:r>
              <a:rPr lang="en-US" altLang="zh-TW" sz="1800" dirty="0"/>
              <a:t>: identity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24E6641-65A1-4EE9-A3B0-FEA85BD4C673}"/>
              </a:ext>
            </a:extLst>
          </p:cNvPr>
          <p:cNvSpPr txBox="1"/>
          <p:nvPr/>
        </p:nvSpPr>
        <p:spPr>
          <a:xfrm>
            <a:off x="4725993" y="1517896"/>
            <a:ext cx="232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d=2</a:t>
            </a:r>
            <a:r>
              <a:rPr lang="en-US" altLang="zh-TW" baseline="30000" dirty="0"/>
              <a:t>n</a:t>
            </a:r>
          </a:p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7" name="箭號: 左-右雙向 6">
            <a:extLst>
              <a:ext uri="{FF2B5EF4-FFF2-40B4-BE49-F238E27FC236}">
                <a16:creationId xmlns:a16="http://schemas.microsoft.com/office/drawing/2014/main" id="{F35BB8EB-8D3F-46CB-B2E8-B4CEBBE2E9C8}"/>
              </a:ext>
            </a:extLst>
          </p:cNvPr>
          <p:cNvSpPr/>
          <p:nvPr/>
        </p:nvSpPr>
        <p:spPr>
          <a:xfrm>
            <a:off x="2771815" y="6087041"/>
            <a:ext cx="1241659" cy="2456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F81CBFA-8CE9-4A41-8231-4BBDF75D58F8}"/>
              </a:ext>
            </a:extLst>
          </p:cNvPr>
          <p:cNvSpPr/>
          <p:nvPr/>
        </p:nvSpPr>
        <p:spPr>
          <a:xfrm>
            <a:off x="4348725" y="3777916"/>
            <a:ext cx="1450496" cy="986589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C30530-A830-420B-97FA-A2899E778097}"/>
              </a:ext>
            </a:extLst>
          </p:cNvPr>
          <p:cNvSpPr txBox="1"/>
          <p:nvPr/>
        </p:nvSpPr>
        <p:spPr>
          <a:xfrm>
            <a:off x="4307348" y="3327242"/>
            <a:ext cx="225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1"/>
                </a:solidFill>
              </a:rPr>
              <a:t>recovery probability</a:t>
            </a:r>
            <a:endParaRPr lang="zh-TW" altLang="en-US" sz="2000" dirty="0">
              <a:solidFill>
                <a:schemeClr val="accent1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79EB4E6-F803-490F-ADFB-002807574288}"/>
              </a:ext>
            </a:extLst>
          </p:cNvPr>
          <p:cNvSpPr/>
          <p:nvPr/>
        </p:nvSpPr>
        <p:spPr>
          <a:xfrm>
            <a:off x="5662850" y="4467525"/>
            <a:ext cx="1111702" cy="986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2F9C62E-2BEC-4F0D-97A6-F4978FEB479E}"/>
              </a:ext>
            </a:extLst>
          </p:cNvPr>
          <p:cNvSpPr txBox="1"/>
          <p:nvPr/>
        </p:nvSpPr>
        <p:spPr>
          <a:xfrm>
            <a:off x="6691314" y="3738002"/>
            <a:ext cx="172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error probability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9" grpId="0"/>
      <p:bldP spid="8" grpId="0" animBg="1"/>
      <p:bldP spid="9" grpId="0"/>
      <p:bldP spid="29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739296" y="2265903"/>
            <a:ext cx="2756346" cy="40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490212" y="2279182"/>
            <a:ext cx="3937126" cy="26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975360" y="2019681"/>
                <a:ext cx="72776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019681"/>
                <a:ext cx="72776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1654937" y="203796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37" y="2037966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3569724" y="2059742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24" y="2059742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/>
              <p:nvPr/>
            </p:nvSpPr>
            <p:spPr>
              <a:xfrm>
                <a:off x="7108289" y="2019681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89" y="2019681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/>
              <p:nvPr/>
            </p:nvSpPr>
            <p:spPr>
              <a:xfrm>
                <a:off x="9066887" y="2019680"/>
                <a:ext cx="99969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887" y="2019680"/>
                <a:ext cx="9996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42" y="1929383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5942190" y="1927348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2571275" y="204034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4490699" y="204034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53F9FCB0-78C5-4179-BC7B-AED2F529C6BE}"/>
              </a:ext>
            </a:extLst>
          </p:cNvPr>
          <p:cNvSpPr txBox="1"/>
          <p:nvPr/>
        </p:nvSpPr>
        <p:spPr>
          <a:xfrm>
            <a:off x="8133829" y="204034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583038" y="3182778"/>
                <a:ext cx="597343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38" y="3182778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/>
              <p:nvPr/>
            </p:nvSpPr>
            <p:spPr>
              <a:xfrm>
                <a:off x="3433647" y="3182778"/>
                <a:ext cx="494879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47" y="3182778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FCD7F9BA-AB1C-4D2A-AF10-855E78EE565F}"/>
              </a:ext>
            </a:extLst>
          </p:cNvPr>
          <p:cNvSpPr/>
          <p:nvPr/>
        </p:nvSpPr>
        <p:spPr>
          <a:xfrm rot="16200000">
            <a:off x="2841461" y="2625915"/>
            <a:ext cx="888154" cy="210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/>
              <p:nvPr/>
            </p:nvSpPr>
            <p:spPr>
              <a:xfrm>
                <a:off x="5427338" y="2032960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38" y="2032960"/>
                <a:ext cx="50436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標題 1">
            <a:extLst>
              <a:ext uri="{FF2B5EF4-FFF2-40B4-BE49-F238E27FC236}">
                <a16:creationId xmlns:a16="http://schemas.microsoft.com/office/drawing/2014/main" id="{9C5EADFC-2B88-4D1C-9EA7-B868AF74299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4E94358-CCE1-46E5-B55E-596342FA3C6F}"/>
              </a:ext>
            </a:extLst>
          </p:cNvPr>
          <p:cNvSpPr txBox="1"/>
          <p:nvPr/>
        </p:nvSpPr>
        <p:spPr>
          <a:xfrm>
            <a:off x="1245780" y="4919296"/>
            <a:ext cx="349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3600" dirty="0"/>
              <a:t>Λ</a:t>
            </a:r>
            <a:r>
              <a:rPr lang="zh-TW" altLang="en-US" sz="3600" baseline="-25000" dirty="0"/>
              <a:t> </a:t>
            </a:r>
            <a:r>
              <a:rPr lang="zh-TW" altLang="en-US" sz="3600" dirty="0"/>
              <a:t>  </a:t>
            </a:r>
            <a:r>
              <a:rPr lang="en-US" altLang="zh-TW" sz="3600" dirty="0"/>
              <a:t>noise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205EF90-34E3-4ECD-A164-24F8B6610B0E}"/>
                  </a:ext>
                </a:extLst>
              </p:cNvPr>
              <p:cNvSpPr txBox="1"/>
              <p:nvPr/>
            </p:nvSpPr>
            <p:spPr>
              <a:xfrm>
                <a:off x="1247302" y="4345877"/>
                <a:ext cx="2647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TW" alt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ideal gate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205EF90-34E3-4ECD-A164-24F8B661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02" y="4345877"/>
                <a:ext cx="2647945" cy="646331"/>
              </a:xfrm>
              <a:prstGeom prst="rect">
                <a:avLst/>
              </a:prstGeom>
              <a:blipFill>
                <a:blip r:embed="rId12"/>
                <a:stretch>
                  <a:fillRect t="-15094" r="-3226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9" grpId="0" animBg="1"/>
      <p:bldP spid="73" grpId="0" animBg="1"/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548805" y="2363881"/>
            <a:ext cx="2756346" cy="40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01775" y="2377160"/>
            <a:ext cx="5535072" cy="38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233680" y="2148145"/>
                <a:ext cx="72776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" y="2148145"/>
                <a:ext cx="72776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1157023" y="2168811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23" y="2168811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4379233" y="2157720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233" y="2157720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/>
              <p:nvPr/>
            </p:nvSpPr>
            <p:spPr>
              <a:xfrm>
                <a:off x="7917798" y="2117659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98" y="2117659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/>
              <p:nvPr/>
            </p:nvSpPr>
            <p:spPr>
              <a:xfrm>
                <a:off x="9876396" y="2117658"/>
                <a:ext cx="99969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396" y="2117658"/>
                <a:ext cx="9996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151" y="2027361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6751699" y="2025326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1829595" y="216881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5300208" y="213832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53F9FCB0-78C5-4179-BC7B-AED2F529C6BE}"/>
              </a:ext>
            </a:extLst>
          </p:cNvPr>
          <p:cNvSpPr txBox="1"/>
          <p:nvPr/>
        </p:nvSpPr>
        <p:spPr>
          <a:xfrm>
            <a:off x="8943338" y="213832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563137" y="2169236"/>
                <a:ext cx="597343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137" y="2169236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/>
              <p:nvPr/>
            </p:nvSpPr>
            <p:spPr>
              <a:xfrm>
                <a:off x="3413746" y="216923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46" y="2169236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/>
              <p:nvPr/>
            </p:nvSpPr>
            <p:spPr>
              <a:xfrm>
                <a:off x="6236847" y="2130938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47" y="2130938"/>
                <a:ext cx="50436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FE979A9-3F9C-40D6-9111-7B449043395F}"/>
                  </a:ext>
                </a:extLst>
              </p:cNvPr>
              <p:cNvSpPr txBox="1"/>
              <p:nvPr/>
            </p:nvSpPr>
            <p:spPr>
              <a:xfrm>
                <a:off x="1689604" y="3426321"/>
                <a:ext cx="1287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8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FE979A9-3F9C-40D6-9111-7B449043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04" y="3426321"/>
                <a:ext cx="128798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標題 1">
            <a:extLst>
              <a:ext uri="{FF2B5EF4-FFF2-40B4-BE49-F238E27FC236}">
                <a16:creationId xmlns:a16="http://schemas.microsoft.com/office/drawing/2014/main" id="{8CC5112E-0788-4B3A-A8B6-3E8EF66B13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989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407958" y="2567081"/>
            <a:ext cx="2756346" cy="40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60928" y="2580360"/>
            <a:ext cx="5535072" cy="38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92833" y="2351345"/>
                <a:ext cx="72776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" y="2351345"/>
                <a:ext cx="72776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1016176" y="2372011"/>
                <a:ext cx="49487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76" y="2372011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4238386" y="2360920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386" y="2360920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/>
              <p:nvPr/>
            </p:nvSpPr>
            <p:spPr>
              <a:xfrm>
                <a:off x="7776951" y="2320859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951" y="2320859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/>
              <p:nvPr/>
            </p:nvSpPr>
            <p:spPr>
              <a:xfrm>
                <a:off x="9735549" y="2320858"/>
                <a:ext cx="99969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549" y="2320858"/>
                <a:ext cx="9996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04" y="2230561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6610852" y="2228526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1688748" y="237201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5159361" y="234152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53F9FCB0-78C5-4179-BC7B-AED2F529C6BE}"/>
              </a:ext>
            </a:extLst>
          </p:cNvPr>
          <p:cNvSpPr txBox="1"/>
          <p:nvPr/>
        </p:nvSpPr>
        <p:spPr>
          <a:xfrm>
            <a:off x="8802491" y="234152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422290" y="2372436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90" y="2372436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/>
              <p:nvPr/>
            </p:nvSpPr>
            <p:spPr>
              <a:xfrm>
                <a:off x="3272899" y="237243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093C51A7-DBCE-477B-8461-5F84B600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99" y="2372436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/>
              <p:nvPr/>
            </p:nvSpPr>
            <p:spPr>
              <a:xfrm>
                <a:off x="6096000" y="2334138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34138"/>
                <a:ext cx="50436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F4462CE-099E-47F2-A21C-508C98A1601D}"/>
                  </a:ext>
                </a:extLst>
              </p:cNvPr>
              <p:cNvSpPr txBox="1"/>
              <p:nvPr/>
            </p:nvSpPr>
            <p:spPr>
              <a:xfrm>
                <a:off x="3249604" y="3258595"/>
                <a:ext cx="17384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8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F4462CE-099E-47F2-A21C-508C98A1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04" y="3258595"/>
                <a:ext cx="173845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7D57E93-A5BF-47DB-AB49-2EE3C39F7394}"/>
                  </a:ext>
                </a:extLst>
              </p:cNvPr>
              <p:cNvSpPr txBox="1"/>
              <p:nvPr/>
            </p:nvSpPr>
            <p:spPr>
              <a:xfrm>
                <a:off x="1432980" y="3269754"/>
                <a:ext cx="1287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8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7D57E93-A5BF-47DB-AB49-2EE3C39F7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980" y="3269754"/>
                <a:ext cx="128798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中括弧 9">
            <a:extLst>
              <a:ext uri="{FF2B5EF4-FFF2-40B4-BE49-F238E27FC236}">
                <a16:creationId xmlns:a16="http://schemas.microsoft.com/office/drawing/2014/main" id="{0CE975E6-A5C8-440E-A219-293595DA2C4C}"/>
              </a:ext>
            </a:extLst>
          </p:cNvPr>
          <p:cNvSpPr/>
          <p:nvPr/>
        </p:nvSpPr>
        <p:spPr>
          <a:xfrm>
            <a:off x="850829" y="215814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中括弧 10">
            <a:extLst>
              <a:ext uri="{FF2B5EF4-FFF2-40B4-BE49-F238E27FC236}">
                <a16:creationId xmlns:a16="http://schemas.microsoft.com/office/drawing/2014/main" id="{E957F7C8-0454-4602-B6D3-097E9D1A76ED}"/>
              </a:ext>
            </a:extLst>
          </p:cNvPr>
          <p:cNvSpPr/>
          <p:nvPr/>
        </p:nvSpPr>
        <p:spPr>
          <a:xfrm rot="10800000">
            <a:off x="2816373" y="2178812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75D6FA55-7223-4D51-8B47-CED0C808B4BC}"/>
              </a:ext>
            </a:extLst>
          </p:cNvPr>
          <p:cNvSpPr txBox="1">
            <a:spLocks/>
          </p:cNvSpPr>
          <p:nvPr/>
        </p:nvSpPr>
        <p:spPr>
          <a:xfrm>
            <a:off x="648704" y="34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4648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254165" y="2435001"/>
            <a:ext cx="2756346" cy="40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</p:cNvCxnSpPr>
          <p:nvPr/>
        </p:nvCxnSpPr>
        <p:spPr>
          <a:xfrm flipV="1">
            <a:off x="486472" y="2500344"/>
            <a:ext cx="3985878" cy="38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224662" y="2254123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2" y="2254123"/>
                <a:ext cx="64543" cy="492443"/>
              </a:xfrm>
              <a:prstGeom prst="rect">
                <a:avLst/>
              </a:prstGeom>
              <a:blipFill>
                <a:blip r:embed="rId3"/>
                <a:stretch>
                  <a:fillRect r="-2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842809" y="2239932"/>
                <a:ext cx="49487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9" y="2239932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3026534" y="2254470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34" y="2254470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/>
              <p:nvPr/>
            </p:nvSpPr>
            <p:spPr>
              <a:xfrm>
                <a:off x="7623158" y="2188779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158" y="2188779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/>
              <p:nvPr/>
            </p:nvSpPr>
            <p:spPr>
              <a:xfrm>
                <a:off x="9581756" y="2188778"/>
                <a:ext cx="99969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56" y="2188778"/>
                <a:ext cx="9996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11" y="2098481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6457059" y="2096446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1534955" y="223993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3727801" y="2239931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53F9FCB0-78C5-4179-BC7B-AED2F529C6BE}"/>
              </a:ext>
            </a:extLst>
          </p:cNvPr>
          <p:cNvSpPr txBox="1"/>
          <p:nvPr/>
        </p:nvSpPr>
        <p:spPr>
          <a:xfrm>
            <a:off x="8648698" y="220944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268497" y="2240356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97" y="2240356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/>
              <p:nvPr/>
            </p:nvSpPr>
            <p:spPr>
              <a:xfrm>
                <a:off x="4487719" y="2254123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19" y="2254123"/>
                <a:ext cx="5043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00975C4-8260-42C5-A865-02643D7D54BC}"/>
                  </a:ext>
                </a:extLst>
              </p:cNvPr>
              <p:cNvSpPr txBox="1"/>
              <p:nvPr/>
            </p:nvSpPr>
            <p:spPr>
              <a:xfrm>
                <a:off x="2661678" y="3027993"/>
                <a:ext cx="17384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800" i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2800" i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00975C4-8260-42C5-A865-02643D7D5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78" y="3027993"/>
                <a:ext cx="17384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FCD21D2-A9DD-4203-9DD4-5D091EFAD959}"/>
                  </a:ext>
                </a:extLst>
              </p:cNvPr>
              <p:cNvSpPr txBox="1"/>
              <p:nvPr/>
            </p:nvSpPr>
            <p:spPr>
              <a:xfrm>
                <a:off x="3211113" y="3577004"/>
                <a:ext cx="597343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FCD21D2-A9DD-4203-9DD4-5D091EFAD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13" y="3577004"/>
                <a:ext cx="59734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50E112C-7B22-47D2-A1C5-79DB30BE1D14}"/>
                  </a:ext>
                </a:extLst>
              </p:cNvPr>
              <p:cNvSpPr txBox="1"/>
              <p:nvPr/>
            </p:nvSpPr>
            <p:spPr>
              <a:xfrm>
                <a:off x="4530671" y="3577004"/>
                <a:ext cx="494879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50E112C-7B22-47D2-A1C5-79DB30BE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671" y="3577004"/>
                <a:ext cx="49487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75E9BE0B-23A1-4039-9597-9DD1AF9A9A00}"/>
              </a:ext>
            </a:extLst>
          </p:cNvPr>
          <p:cNvSpPr/>
          <p:nvPr/>
        </p:nvSpPr>
        <p:spPr>
          <a:xfrm rot="16200000">
            <a:off x="3938485" y="3020141"/>
            <a:ext cx="888154" cy="210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DD44FC5-0DB2-4A5E-B09B-D1B0D6522C95}"/>
                  </a:ext>
                </a:extLst>
              </p:cNvPr>
              <p:cNvSpPr txBox="1"/>
              <p:nvPr/>
            </p:nvSpPr>
            <p:spPr>
              <a:xfrm>
                <a:off x="2551334" y="3569374"/>
                <a:ext cx="597343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DD44FC5-0DB2-4A5E-B09B-D1B0D65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334" y="3569374"/>
                <a:ext cx="597343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C34EC90-C646-494A-9084-157B4E643C4D}"/>
                  </a:ext>
                </a:extLst>
              </p:cNvPr>
              <p:cNvSpPr txBox="1"/>
              <p:nvPr/>
            </p:nvSpPr>
            <p:spPr>
              <a:xfrm>
                <a:off x="3887683" y="3569375"/>
                <a:ext cx="494879" cy="4924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C34EC90-C646-494A-9084-157B4E64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683" y="3569375"/>
                <a:ext cx="49487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中括弧 7">
            <a:extLst>
              <a:ext uri="{FF2B5EF4-FFF2-40B4-BE49-F238E27FC236}">
                <a16:creationId xmlns:a16="http://schemas.microsoft.com/office/drawing/2014/main" id="{0948541E-61AC-45D3-AE33-B9ED6651D438}"/>
              </a:ext>
            </a:extLst>
          </p:cNvPr>
          <p:cNvSpPr/>
          <p:nvPr/>
        </p:nvSpPr>
        <p:spPr>
          <a:xfrm>
            <a:off x="697036" y="202606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中括弧 9">
            <a:extLst>
              <a:ext uri="{FF2B5EF4-FFF2-40B4-BE49-F238E27FC236}">
                <a16:creationId xmlns:a16="http://schemas.microsoft.com/office/drawing/2014/main" id="{44B6E92D-B3F0-4536-827A-49EE7803D566}"/>
              </a:ext>
            </a:extLst>
          </p:cNvPr>
          <p:cNvSpPr/>
          <p:nvPr/>
        </p:nvSpPr>
        <p:spPr>
          <a:xfrm rot="10800000">
            <a:off x="2659190" y="2046732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6648C68-89C9-4F7A-8F92-A467C0AC6F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035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166253" y="2577241"/>
            <a:ext cx="2756346" cy="40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91038" y="2621101"/>
            <a:ext cx="5652056" cy="38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136750" y="2396363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0" y="2396363"/>
                <a:ext cx="64543" cy="492443"/>
              </a:xfrm>
              <a:prstGeom prst="rect">
                <a:avLst/>
              </a:prstGeom>
              <a:blipFill>
                <a:blip r:embed="rId3"/>
                <a:stretch>
                  <a:fillRect r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754897" y="2382172"/>
                <a:ext cx="49487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97" y="2382172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2938622" y="2396710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22" y="2396710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/>
              <p:nvPr/>
            </p:nvSpPr>
            <p:spPr>
              <a:xfrm>
                <a:off x="7535246" y="2331019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2A823E-0B99-4369-BAD1-FA67843B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246" y="2331019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/>
              <p:nvPr/>
            </p:nvSpPr>
            <p:spPr>
              <a:xfrm>
                <a:off x="9493844" y="2331018"/>
                <a:ext cx="99969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EEB325E-AB94-4A46-A1AB-0A9E8A830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44" y="2331018"/>
                <a:ext cx="9996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99" y="2240721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6369147" y="2238686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1447043" y="238217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3639889" y="2382171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53F9FCB0-78C5-4179-BC7B-AED2F529C6BE}"/>
              </a:ext>
            </a:extLst>
          </p:cNvPr>
          <p:cNvSpPr txBox="1"/>
          <p:nvPr/>
        </p:nvSpPr>
        <p:spPr>
          <a:xfrm>
            <a:off x="8560786" y="235168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180585" y="2382596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585" y="2382596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/>
              <p:nvPr/>
            </p:nvSpPr>
            <p:spPr>
              <a:xfrm>
                <a:off x="6243094" y="2374879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90D33E4-C9B4-4D0A-9AD8-DBEC212B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94" y="2374879"/>
                <a:ext cx="5043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50E112C-7B22-47D2-A1C5-79DB30BE1D14}"/>
                  </a:ext>
                </a:extLst>
              </p:cNvPr>
              <p:cNvSpPr txBox="1"/>
              <p:nvPr/>
            </p:nvSpPr>
            <p:spPr>
              <a:xfrm>
                <a:off x="5601121" y="2375810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50E112C-7B22-47D2-A1C5-79DB30BE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21" y="2375810"/>
                <a:ext cx="49487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C34EC90-C646-494A-9084-157B4E643C4D}"/>
                  </a:ext>
                </a:extLst>
              </p:cNvPr>
              <p:cNvSpPr txBox="1"/>
              <p:nvPr/>
            </p:nvSpPr>
            <p:spPr>
              <a:xfrm>
                <a:off x="4988335" y="2371079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C34EC90-C646-494A-9084-157B4E64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35" y="2371079"/>
                <a:ext cx="49487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A75BD6F-064C-4EB1-A5F5-D832E8D97EE4}"/>
                  </a:ext>
                </a:extLst>
              </p:cNvPr>
              <p:cNvSpPr txBox="1"/>
              <p:nvPr/>
            </p:nvSpPr>
            <p:spPr>
              <a:xfrm>
                <a:off x="4320725" y="2371080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A75BD6F-064C-4EB1-A5F5-D832E8D97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25" y="2371080"/>
                <a:ext cx="59734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中括弧 7">
            <a:extLst>
              <a:ext uri="{FF2B5EF4-FFF2-40B4-BE49-F238E27FC236}">
                <a16:creationId xmlns:a16="http://schemas.microsoft.com/office/drawing/2014/main" id="{F9698340-42E5-43A5-BA1A-722DDBB13B1A}"/>
              </a:ext>
            </a:extLst>
          </p:cNvPr>
          <p:cNvSpPr/>
          <p:nvPr/>
        </p:nvSpPr>
        <p:spPr>
          <a:xfrm>
            <a:off x="609124" y="216830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中括弧 9">
            <a:extLst>
              <a:ext uri="{FF2B5EF4-FFF2-40B4-BE49-F238E27FC236}">
                <a16:creationId xmlns:a16="http://schemas.microsoft.com/office/drawing/2014/main" id="{A2469147-7B0F-4997-A0A9-ED09A8FADE20}"/>
              </a:ext>
            </a:extLst>
          </p:cNvPr>
          <p:cNvSpPr/>
          <p:nvPr/>
        </p:nvSpPr>
        <p:spPr>
          <a:xfrm rot="10800000">
            <a:off x="2549391" y="213781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中括弧 10">
            <a:extLst>
              <a:ext uri="{FF2B5EF4-FFF2-40B4-BE49-F238E27FC236}">
                <a16:creationId xmlns:a16="http://schemas.microsoft.com/office/drawing/2014/main" id="{A5B30E9E-B278-41B3-8E8D-4FA5FA10AFD3}"/>
              </a:ext>
            </a:extLst>
          </p:cNvPr>
          <p:cNvSpPr/>
          <p:nvPr/>
        </p:nvSpPr>
        <p:spPr>
          <a:xfrm>
            <a:off x="2918196" y="213781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中括弧 11">
            <a:extLst>
              <a:ext uri="{FF2B5EF4-FFF2-40B4-BE49-F238E27FC236}">
                <a16:creationId xmlns:a16="http://schemas.microsoft.com/office/drawing/2014/main" id="{D20164FF-2489-4615-9786-AE4E1F63F8DF}"/>
              </a:ext>
            </a:extLst>
          </p:cNvPr>
          <p:cNvSpPr/>
          <p:nvPr/>
        </p:nvSpPr>
        <p:spPr>
          <a:xfrm rot="10800000">
            <a:off x="4664002" y="216830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09656FD5-EB8A-4D0D-9B49-7D5FBC8ABCB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7342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2047B418-CA20-438C-869D-ACECEC1F6A1A}"/>
              </a:ext>
            </a:extLst>
          </p:cNvPr>
          <p:cNvCxnSpPr>
            <a:cxnSpLocks/>
          </p:cNvCxnSpPr>
          <p:nvPr/>
        </p:nvCxnSpPr>
        <p:spPr>
          <a:xfrm flipV="1">
            <a:off x="5967881" y="2394365"/>
            <a:ext cx="5164768" cy="9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15F4BE0-15C2-4ED4-B913-B7455E8E7138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02318" y="2394366"/>
            <a:ext cx="4620988" cy="70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/>
              <p:nvPr/>
            </p:nvSpPr>
            <p:spPr>
              <a:xfrm>
                <a:off x="397382" y="2183003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9D4E5B2-2C3B-4686-8EB3-37780BAA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2" y="2183003"/>
                <a:ext cx="64543" cy="492443"/>
              </a:xfrm>
              <a:prstGeom prst="rect">
                <a:avLst/>
              </a:prstGeom>
              <a:blipFill>
                <a:blip r:embed="rId3"/>
                <a:stretch>
                  <a:fillRect r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/>
              <p:nvPr/>
            </p:nvSpPr>
            <p:spPr>
              <a:xfrm>
                <a:off x="1015529" y="2168812"/>
                <a:ext cx="49487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29C8AA-1778-40C5-904E-40CB4FF2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29" y="2168812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/>
              <p:nvPr/>
            </p:nvSpPr>
            <p:spPr>
              <a:xfrm>
                <a:off x="3199254" y="2183350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BE788-CE15-46AE-A676-47E30D6B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254" y="2183350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圖片 52">
            <a:extLst>
              <a:ext uri="{FF2B5EF4-FFF2-40B4-BE49-F238E27FC236}">
                <a16:creationId xmlns:a16="http://schemas.microsoft.com/office/drawing/2014/main" id="{17987FE6-C8CF-40A0-83D9-3900F45B8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231" y="2027361"/>
            <a:ext cx="632648" cy="584775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83E05F51-9052-42C9-B27B-8FE0F5D1B87D}"/>
              </a:ext>
            </a:extLst>
          </p:cNvPr>
          <p:cNvSpPr txBox="1"/>
          <p:nvPr/>
        </p:nvSpPr>
        <p:spPr>
          <a:xfrm>
            <a:off x="5156249" y="1997334"/>
            <a:ext cx="109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   …</a:t>
            </a:r>
            <a:endParaRPr lang="zh-TW" altLang="en-US" sz="32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1BFBD78-186C-4A9E-86EB-04B347427185}"/>
              </a:ext>
            </a:extLst>
          </p:cNvPr>
          <p:cNvSpPr txBox="1"/>
          <p:nvPr/>
        </p:nvSpPr>
        <p:spPr>
          <a:xfrm>
            <a:off x="1707675" y="2168812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C91EC0F-0C53-484E-A5FE-536E0D5F3F06}"/>
              </a:ext>
            </a:extLst>
          </p:cNvPr>
          <p:cNvSpPr txBox="1"/>
          <p:nvPr/>
        </p:nvSpPr>
        <p:spPr>
          <a:xfrm>
            <a:off x="3900521" y="2168811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/>
              <p:nvPr/>
            </p:nvSpPr>
            <p:spPr>
              <a:xfrm>
                <a:off x="2441217" y="2169236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077DB53D-B03A-4C14-B0F5-1220EF9BF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217" y="2169236"/>
                <a:ext cx="59734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A75BD6F-064C-4EB1-A5F5-D832E8D97EE4}"/>
                  </a:ext>
                </a:extLst>
              </p:cNvPr>
              <p:cNvSpPr txBox="1"/>
              <p:nvPr/>
            </p:nvSpPr>
            <p:spPr>
              <a:xfrm>
                <a:off x="4581357" y="2157720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A75BD6F-064C-4EB1-A5F5-D832E8D97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357" y="2157720"/>
                <a:ext cx="59734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中括弧 7">
            <a:extLst>
              <a:ext uri="{FF2B5EF4-FFF2-40B4-BE49-F238E27FC236}">
                <a16:creationId xmlns:a16="http://schemas.microsoft.com/office/drawing/2014/main" id="{F9698340-42E5-43A5-BA1A-722DDBB13B1A}"/>
              </a:ext>
            </a:extLst>
          </p:cNvPr>
          <p:cNvSpPr/>
          <p:nvPr/>
        </p:nvSpPr>
        <p:spPr>
          <a:xfrm>
            <a:off x="869756" y="195494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中括弧 9">
            <a:extLst>
              <a:ext uri="{FF2B5EF4-FFF2-40B4-BE49-F238E27FC236}">
                <a16:creationId xmlns:a16="http://schemas.microsoft.com/office/drawing/2014/main" id="{A2469147-7B0F-4997-A0A9-ED09A8FADE20}"/>
              </a:ext>
            </a:extLst>
          </p:cNvPr>
          <p:cNvSpPr/>
          <p:nvPr/>
        </p:nvSpPr>
        <p:spPr>
          <a:xfrm rot="10800000">
            <a:off x="2810023" y="192445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中括弧 10">
            <a:extLst>
              <a:ext uri="{FF2B5EF4-FFF2-40B4-BE49-F238E27FC236}">
                <a16:creationId xmlns:a16="http://schemas.microsoft.com/office/drawing/2014/main" id="{A5B30E9E-B278-41B3-8E8D-4FA5FA10AFD3}"/>
              </a:ext>
            </a:extLst>
          </p:cNvPr>
          <p:cNvSpPr/>
          <p:nvPr/>
        </p:nvSpPr>
        <p:spPr>
          <a:xfrm>
            <a:off x="3178828" y="192445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中括弧 11">
            <a:extLst>
              <a:ext uri="{FF2B5EF4-FFF2-40B4-BE49-F238E27FC236}">
                <a16:creationId xmlns:a16="http://schemas.microsoft.com/office/drawing/2014/main" id="{D20164FF-2489-4615-9786-AE4E1F63F8DF}"/>
              </a:ext>
            </a:extLst>
          </p:cNvPr>
          <p:cNvSpPr/>
          <p:nvPr/>
        </p:nvSpPr>
        <p:spPr>
          <a:xfrm rot="10800000">
            <a:off x="4924634" y="1954946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4F63E20-D520-453F-BDDF-8C6CF76B6155}"/>
                  </a:ext>
                </a:extLst>
              </p:cNvPr>
              <p:cNvSpPr txBox="1"/>
              <p:nvPr/>
            </p:nvSpPr>
            <p:spPr>
              <a:xfrm>
                <a:off x="7497439" y="2117658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4F63E20-D520-453F-BDDF-8C6CF76B6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39" y="2117658"/>
                <a:ext cx="5043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512739DA-A68B-4DD8-A010-768CF9FD7712}"/>
              </a:ext>
            </a:extLst>
          </p:cNvPr>
          <p:cNvSpPr txBox="1"/>
          <p:nvPr/>
        </p:nvSpPr>
        <p:spPr>
          <a:xfrm>
            <a:off x="8198706" y="2103119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F3794A8-3C5D-453D-8B1D-3D07837017D2}"/>
                  </a:ext>
                </a:extLst>
              </p:cNvPr>
              <p:cNvSpPr txBox="1"/>
              <p:nvPr/>
            </p:nvSpPr>
            <p:spPr>
              <a:xfrm>
                <a:off x="8879542" y="2092028"/>
                <a:ext cx="597343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F3794A8-3C5D-453D-8B1D-3D078370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542" y="2092028"/>
                <a:ext cx="59734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中括弧 18">
            <a:extLst>
              <a:ext uri="{FF2B5EF4-FFF2-40B4-BE49-F238E27FC236}">
                <a16:creationId xmlns:a16="http://schemas.microsoft.com/office/drawing/2014/main" id="{9C02CEF8-062B-455E-97C1-35CA14FD9A0B}"/>
              </a:ext>
            </a:extLst>
          </p:cNvPr>
          <p:cNvSpPr/>
          <p:nvPr/>
        </p:nvSpPr>
        <p:spPr>
          <a:xfrm>
            <a:off x="7477013" y="1858767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左中括弧 19">
            <a:extLst>
              <a:ext uri="{FF2B5EF4-FFF2-40B4-BE49-F238E27FC236}">
                <a16:creationId xmlns:a16="http://schemas.microsoft.com/office/drawing/2014/main" id="{1CFA26FC-EF94-4D23-BF1E-1C31F6707B0C}"/>
              </a:ext>
            </a:extLst>
          </p:cNvPr>
          <p:cNvSpPr/>
          <p:nvPr/>
        </p:nvSpPr>
        <p:spPr>
          <a:xfrm rot="10800000">
            <a:off x="9222819" y="1889254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7A47E4E-6240-41D6-BC53-08B7BC708E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/>
              <a:t>Mapping noise into depolarizing channel</a:t>
            </a:r>
          </a:p>
          <a:p>
            <a:pPr algn="ctr"/>
            <a:endParaRPr lang="zh-TW" altLang="en-US" b="1" dirty="0"/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674DD628-20FA-4D83-86E6-A468ECE6C521}"/>
              </a:ext>
            </a:extLst>
          </p:cNvPr>
          <p:cNvCxnSpPr>
            <a:cxnSpLocks/>
          </p:cNvCxnSpPr>
          <p:nvPr/>
        </p:nvCxnSpPr>
        <p:spPr>
          <a:xfrm>
            <a:off x="3270601" y="4413875"/>
            <a:ext cx="32027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A98C2E4-3D4C-4813-9B88-A80D63EC1C0E}"/>
                  </a:ext>
                </a:extLst>
              </p:cNvPr>
              <p:cNvSpPr txBox="1"/>
              <p:nvPr/>
            </p:nvSpPr>
            <p:spPr>
              <a:xfrm>
                <a:off x="3098563" y="4116139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A98C2E4-3D4C-4813-9B88-A80D63EC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63" y="4116139"/>
                <a:ext cx="64543" cy="492443"/>
              </a:xfrm>
              <a:prstGeom prst="rect">
                <a:avLst/>
              </a:prstGeom>
              <a:blipFill>
                <a:blip r:embed="rId12"/>
                <a:stretch>
                  <a:fillRect r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>
            <a:extLst>
              <a:ext uri="{FF2B5EF4-FFF2-40B4-BE49-F238E27FC236}">
                <a16:creationId xmlns:a16="http://schemas.microsoft.com/office/drawing/2014/main" id="{E919C3D1-80BA-4815-A69D-76B7A4AB6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59" y="4024015"/>
            <a:ext cx="632648" cy="58477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AF8A13D8-E563-43A6-A8E4-1CE1F54C60F5}"/>
                  </a:ext>
                </a:extLst>
              </p:cNvPr>
              <p:cNvSpPr txBox="1"/>
              <p:nvPr/>
            </p:nvSpPr>
            <p:spPr>
              <a:xfrm>
                <a:off x="3706380" y="4146973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AF8A13D8-E563-43A6-A8E4-1CE1F54C6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80" y="4146973"/>
                <a:ext cx="50436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5BAA60EB-9CF1-48C4-8E1C-9326D13A5CB6}"/>
              </a:ext>
            </a:extLst>
          </p:cNvPr>
          <p:cNvSpPr txBox="1"/>
          <p:nvPr/>
        </p:nvSpPr>
        <p:spPr>
          <a:xfrm>
            <a:off x="4407647" y="4132434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4802112-B727-4913-9E03-7EF755EE9C2D}"/>
                  </a:ext>
                </a:extLst>
              </p:cNvPr>
              <p:cNvSpPr txBox="1"/>
              <p:nvPr/>
            </p:nvSpPr>
            <p:spPr>
              <a:xfrm>
                <a:off x="5088483" y="4121343"/>
                <a:ext cx="597343" cy="506036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4802112-B727-4913-9E03-7EF755EE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83" y="4121343"/>
                <a:ext cx="597343" cy="5060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中括弧 38">
            <a:extLst>
              <a:ext uri="{FF2B5EF4-FFF2-40B4-BE49-F238E27FC236}">
                <a16:creationId xmlns:a16="http://schemas.microsoft.com/office/drawing/2014/main" id="{4573F68C-2279-43F8-A505-8E1560F0978B}"/>
              </a:ext>
            </a:extLst>
          </p:cNvPr>
          <p:cNvSpPr/>
          <p:nvPr/>
        </p:nvSpPr>
        <p:spPr>
          <a:xfrm>
            <a:off x="3557044" y="391856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左中括弧 39">
            <a:extLst>
              <a:ext uri="{FF2B5EF4-FFF2-40B4-BE49-F238E27FC236}">
                <a16:creationId xmlns:a16="http://schemas.microsoft.com/office/drawing/2014/main" id="{4761F90A-0069-4BAE-A6B6-5BAF3E6BC37A}"/>
              </a:ext>
            </a:extLst>
          </p:cNvPr>
          <p:cNvSpPr/>
          <p:nvPr/>
        </p:nvSpPr>
        <p:spPr>
          <a:xfrm rot="10800000">
            <a:off x="5431760" y="3918569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39369603-9675-411A-B252-02F45EC9CF85}"/>
              </a:ext>
            </a:extLst>
          </p:cNvPr>
          <p:cNvSpPr/>
          <p:nvPr/>
        </p:nvSpPr>
        <p:spPr>
          <a:xfrm>
            <a:off x="996876" y="4091100"/>
            <a:ext cx="1558694" cy="690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BA083AC-6BDE-4A2C-AEFB-4D8EBAAC84BB}"/>
              </a:ext>
            </a:extLst>
          </p:cNvPr>
          <p:cNvSpPr txBox="1"/>
          <p:nvPr/>
        </p:nvSpPr>
        <p:spPr>
          <a:xfrm>
            <a:off x="5685826" y="3453258"/>
            <a:ext cx="71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402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E1E628D-2D4C-4047-8B11-691F1F8186C1}"/>
                  </a:ext>
                </a:extLst>
              </p:cNvPr>
              <p:cNvSpPr txBox="1"/>
              <p:nvPr/>
            </p:nvSpPr>
            <p:spPr>
              <a:xfrm>
                <a:off x="329077" y="1980425"/>
                <a:ext cx="504369" cy="492443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E1E628D-2D4C-4047-8B11-691F1F81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7" y="1980425"/>
                <a:ext cx="50436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38050658-6327-4C51-BAFE-58DD7663088D}"/>
              </a:ext>
            </a:extLst>
          </p:cNvPr>
          <p:cNvSpPr txBox="1"/>
          <p:nvPr/>
        </p:nvSpPr>
        <p:spPr>
          <a:xfrm>
            <a:off x="1030344" y="196588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8DF5C68-BBE7-4D67-AE98-D1471608E638}"/>
                  </a:ext>
                </a:extLst>
              </p:cNvPr>
              <p:cNvSpPr txBox="1"/>
              <p:nvPr/>
            </p:nvSpPr>
            <p:spPr>
              <a:xfrm>
                <a:off x="1711180" y="1954795"/>
                <a:ext cx="597343" cy="506036"/>
              </a:xfrm>
              <a:prstGeom prst="rect">
                <a:avLst/>
              </a:prstGeom>
              <a:solidFill>
                <a:schemeClr val="accent6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8DF5C68-BBE7-4D67-AE98-D1471608E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80" y="1954795"/>
                <a:ext cx="597343" cy="506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左中括弧 25">
            <a:extLst>
              <a:ext uri="{FF2B5EF4-FFF2-40B4-BE49-F238E27FC236}">
                <a16:creationId xmlns:a16="http://schemas.microsoft.com/office/drawing/2014/main" id="{A4493AAC-C0BB-4058-B401-711046C4BFC8}"/>
              </a:ext>
            </a:extLst>
          </p:cNvPr>
          <p:cNvSpPr/>
          <p:nvPr/>
        </p:nvSpPr>
        <p:spPr>
          <a:xfrm>
            <a:off x="179741" y="1752021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左中括弧 26">
            <a:extLst>
              <a:ext uri="{FF2B5EF4-FFF2-40B4-BE49-F238E27FC236}">
                <a16:creationId xmlns:a16="http://schemas.microsoft.com/office/drawing/2014/main" id="{9E81E0B5-12F4-4DE6-9625-161411425402}"/>
              </a:ext>
            </a:extLst>
          </p:cNvPr>
          <p:cNvSpPr/>
          <p:nvPr/>
        </p:nvSpPr>
        <p:spPr>
          <a:xfrm rot="10800000">
            <a:off x="2054457" y="1752021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5D5AB14-4C10-4CA5-BBB9-311652134436}"/>
                  </a:ext>
                </a:extLst>
              </p:cNvPr>
              <p:cNvSpPr txBox="1"/>
              <p:nvPr/>
            </p:nvSpPr>
            <p:spPr>
              <a:xfrm>
                <a:off x="1385377" y="1448675"/>
                <a:ext cx="8679743" cy="2547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bSup>
                            <m:sSubSupPr>
                              <m:ctrlPr>
                                <a:rPr lang="el-GR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3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TW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m:rPr>
                              <m:sty m:val="p"/>
                            </m:rPr>
                            <a:rPr lang="el-GR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nary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zh-TW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altLang="zh-TW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600" dirty="0">
                              <a:latin typeface="Algerian" panose="04020705040A02060702" pitchFamily="82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3600" dirty="0"/>
                            <m:t> 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5D5AB14-4C10-4CA5-BBB9-31165213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77" y="1448675"/>
                <a:ext cx="8679743" cy="2547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F3BC7F1C-5757-4B14-82E0-98387546B7F4}"/>
              </a:ext>
            </a:extLst>
          </p:cNvPr>
          <p:cNvSpPr/>
          <p:nvPr/>
        </p:nvSpPr>
        <p:spPr>
          <a:xfrm rot="5400000">
            <a:off x="5371862" y="1335050"/>
            <a:ext cx="878841" cy="29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99578BA-70E5-4117-9215-682D90BEBEB4}"/>
              </a:ext>
            </a:extLst>
          </p:cNvPr>
          <p:cNvSpPr txBox="1"/>
          <p:nvPr/>
        </p:nvSpPr>
        <p:spPr>
          <a:xfrm>
            <a:off x="5447539" y="724474"/>
            <a:ext cx="1026160" cy="372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2-design</a:t>
            </a:r>
            <a:endParaRPr lang="zh-TW" altLang="en-US" dirty="0"/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242BE09E-6E2D-4DB6-AF76-9F925B706853}"/>
              </a:ext>
            </a:extLst>
          </p:cNvPr>
          <p:cNvSpPr/>
          <p:nvPr/>
        </p:nvSpPr>
        <p:spPr>
          <a:xfrm rot="16200000">
            <a:off x="2199921" y="3949475"/>
            <a:ext cx="878841" cy="29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29BAD41-C0FC-4365-9881-47597D1CD6FC}"/>
              </a:ext>
            </a:extLst>
          </p:cNvPr>
          <p:cNvSpPr txBox="1"/>
          <p:nvPr/>
        </p:nvSpPr>
        <p:spPr>
          <a:xfrm>
            <a:off x="1534344" y="4581165"/>
            <a:ext cx="227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Schur’s lemma</a:t>
            </a:r>
            <a:endParaRPr lang="zh-TW" altLang="en-US" sz="2400" dirty="0"/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A21A6BFB-A346-46DD-AA13-A462F1948841}"/>
              </a:ext>
            </a:extLst>
          </p:cNvPr>
          <p:cNvSpPr/>
          <p:nvPr/>
        </p:nvSpPr>
        <p:spPr>
          <a:xfrm rot="5400000">
            <a:off x="4264254" y="2822410"/>
            <a:ext cx="524934" cy="286779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B119078-B7FC-443A-B166-1F0E2A6EB24B}"/>
              </a:ext>
            </a:extLst>
          </p:cNvPr>
          <p:cNvSpPr txBox="1"/>
          <p:nvPr/>
        </p:nvSpPr>
        <p:spPr>
          <a:xfrm>
            <a:off x="3607219" y="4634952"/>
            <a:ext cx="286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Depolarizing channel</a:t>
            </a:r>
            <a:endParaRPr lang="zh-TW" altLang="en-US" sz="2400" dirty="0"/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35E8ED9D-067A-484C-8792-EBE0900A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4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/>
              <a:t>Mapping noise into depolarizing channel</a:t>
            </a:r>
            <a:br>
              <a:rPr lang="en-US" altLang="zh-TW" b="1" dirty="0"/>
            </a:b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5676E34-9703-4617-848F-2FAFD8254BC9}"/>
                  </a:ext>
                </a:extLst>
              </p:cNvPr>
              <p:cNvSpPr txBox="1"/>
              <p:nvPr/>
            </p:nvSpPr>
            <p:spPr>
              <a:xfrm>
                <a:off x="4974527" y="5407241"/>
                <a:ext cx="4365028" cy="1051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sz="36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zh-TW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zh-TW" alt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sz="36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zh-TW" altLang="en-US" sz="36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5676E34-9703-4617-848F-2FAFD825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27" y="5407241"/>
                <a:ext cx="4365028" cy="1051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號: 向右 2">
            <a:extLst>
              <a:ext uri="{FF2B5EF4-FFF2-40B4-BE49-F238E27FC236}">
                <a16:creationId xmlns:a16="http://schemas.microsoft.com/office/drawing/2014/main" id="{A55D291A-72E4-4C02-AAC3-73158862A8F8}"/>
              </a:ext>
            </a:extLst>
          </p:cNvPr>
          <p:cNvSpPr/>
          <p:nvPr/>
        </p:nvSpPr>
        <p:spPr>
          <a:xfrm>
            <a:off x="4500136" y="5902515"/>
            <a:ext cx="878841" cy="29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4FD996C-252C-4AAA-8AA0-D3C435FFE979}"/>
              </a:ext>
            </a:extLst>
          </p:cNvPr>
          <p:cNvSpPr txBox="1"/>
          <p:nvPr/>
        </p:nvSpPr>
        <p:spPr>
          <a:xfrm>
            <a:off x="8890638" y="5616680"/>
            <a:ext cx="2677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r: the average error </a:t>
            </a:r>
          </a:p>
          <a:p>
            <a:r>
              <a:rPr lang="en-US" altLang="zh-TW" sz="2400" dirty="0"/>
              <a:t>of the Clifford gates</a:t>
            </a:r>
          </a:p>
          <a:p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E96642-11DC-4AE9-9D9F-BFF04E63A2A1}"/>
              </a:ext>
            </a:extLst>
          </p:cNvPr>
          <p:cNvSpPr txBox="1"/>
          <p:nvPr/>
        </p:nvSpPr>
        <p:spPr>
          <a:xfrm>
            <a:off x="5960619" y="2797799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latin typeface="Algerian" panose="04020705040A02060702" pitchFamily="82" charset="0"/>
              </a:rPr>
              <a:t>I </a:t>
            </a:r>
            <a:r>
              <a:rPr lang="en-US" altLang="zh-TW" sz="1800" dirty="0"/>
              <a:t>: identity</a:t>
            </a:r>
            <a:endParaRPr lang="zh-TW" altLang="en-US" dirty="0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1E05C8E-0791-4F95-AEEC-1CDAA8F67133}"/>
              </a:ext>
            </a:extLst>
          </p:cNvPr>
          <p:cNvCxnSpPr>
            <a:cxnSpLocks/>
            <a:endCxn id="31" idx="3"/>
          </p:cNvCxnSpPr>
          <p:nvPr/>
        </p:nvCxnSpPr>
        <p:spPr>
          <a:xfrm>
            <a:off x="1109133" y="6051852"/>
            <a:ext cx="166766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0934354-87D2-4D5E-AE2E-21A67C3978A1}"/>
                  </a:ext>
                </a:extLst>
              </p:cNvPr>
              <p:cNvSpPr txBox="1"/>
              <p:nvPr/>
            </p:nvSpPr>
            <p:spPr>
              <a:xfrm>
                <a:off x="833446" y="5759465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0934354-87D2-4D5E-AE2E-21A67C397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46" y="5759465"/>
                <a:ext cx="64543" cy="492443"/>
              </a:xfrm>
              <a:prstGeom prst="rect">
                <a:avLst/>
              </a:prstGeom>
              <a:blipFill>
                <a:blip r:embed="rId7"/>
                <a:stretch>
                  <a:fillRect r="-2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圖片 30">
            <a:extLst>
              <a:ext uri="{FF2B5EF4-FFF2-40B4-BE49-F238E27FC236}">
                <a16:creationId xmlns:a16="http://schemas.microsoft.com/office/drawing/2014/main" id="{0EFBD617-F96E-4AF6-AB8C-6EC2641B6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47" y="5759465"/>
            <a:ext cx="632648" cy="58477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CB6174C-FE5F-44C4-90A5-3CFC792C19B6}"/>
                  </a:ext>
                </a:extLst>
              </p:cNvPr>
              <p:cNvSpPr txBox="1"/>
              <p:nvPr/>
            </p:nvSpPr>
            <p:spPr>
              <a:xfrm>
                <a:off x="1332986" y="5804957"/>
                <a:ext cx="637668" cy="49379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TW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altLang="zh-TW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zh-TW" sz="3200" i="1" dirty="0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</m:acc>
                        </m:e>
                        <m:sup>
                          <m:r>
                            <a:rPr lang="en-US" altLang="zh-TW" sz="32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CB6174C-FE5F-44C4-90A5-3CFC792C1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86" y="5804957"/>
                <a:ext cx="637668" cy="493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DB91E683-AE2D-47A6-95D5-6A7E84D3D27A}"/>
              </a:ext>
            </a:extLst>
          </p:cNvPr>
          <p:cNvSpPr txBox="1"/>
          <p:nvPr/>
        </p:nvSpPr>
        <p:spPr>
          <a:xfrm>
            <a:off x="2704292" y="5804957"/>
            <a:ext cx="227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=Ap</a:t>
            </a:r>
            <a:r>
              <a:rPr lang="en-US" altLang="zh-TW" sz="3200" baseline="30000" dirty="0"/>
              <a:t>m</a:t>
            </a:r>
            <a:r>
              <a:rPr lang="en-US" altLang="zh-TW" sz="3200" dirty="0"/>
              <a:t>+B</a:t>
            </a:r>
            <a:endParaRPr lang="zh-TW" altLang="en-US" sz="32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D5F7841-5B8B-48FE-935D-496241E73DF4}"/>
              </a:ext>
            </a:extLst>
          </p:cNvPr>
          <p:cNvSpPr txBox="1"/>
          <p:nvPr/>
        </p:nvSpPr>
        <p:spPr>
          <a:xfrm>
            <a:off x="5960619" y="3369476"/>
            <a:ext cx="3579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d=2</a:t>
            </a:r>
            <a:r>
              <a:rPr lang="en-US" altLang="zh-TW" sz="1800" baseline="30000" dirty="0"/>
              <a:t>n</a:t>
            </a:r>
            <a:r>
              <a:rPr lang="en-US" altLang="zh-TW" sz="1800" dirty="0"/>
              <a:t>, n: the number of qubits</a:t>
            </a:r>
            <a:endParaRPr lang="zh-TW" altLang="en-US" sz="1800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4CAC697D-EC94-4F29-8BBD-FD5B53FF47D9}"/>
              </a:ext>
            </a:extLst>
          </p:cNvPr>
          <p:cNvSpPr/>
          <p:nvPr/>
        </p:nvSpPr>
        <p:spPr>
          <a:xfrm rot="5400000">
            <a:off x="2221452" y="1335049"/>
            <a:ext cx="878841" cy="298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93FD809-4E65-487C-B240-F5BE63B831EA}"/>
              </a:ext>
            </a:extLst>
          </p:cNvPr>
          <p:cNvSpPr txBox="1"/>
          <p:nvPr/>
        </p:nvSpPr>
        <p:spPr>
          <a:xfrm>
            <a:off x="1332985" y="673323"/>
            <a:ext cx="404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Randomly choose from different sequence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018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3575D-1272-4460-8A25-9AF9FEC0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88" y="0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Introduction</a:t>
            </a:r>
            <a:endParaRPr lang="zh-TW" altLang="en-US" b="1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BE49D5-E951-45D0-BF28-F01708FB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0606" y="1262442"/>
            <a:ext cx="6170788" cy="433311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4BE3908-5B19-4A62-9B80-1EC40FD62A09}"/>
              </a:ext>
            </a:extLst>
          </p:cNvPr>
          <p:cNvSpPr txBox="1"/>
          <p:nvPr/>
        </p:nvSpPr>
        <p:spPr>
          <a:xfrm>
            <a:off x="7956223" y="4713401"/>
            <a:ext cx="1791092" cy="54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842E88B-612E-4FAD-9475-F51D98206A33}"/>
              </a:ext>
            </a:extLst>
          </p:cNvPr>
          <p:cNvSpPr txBox="1"/>
          <p:nvPr/>
        </p:nvSpPr>
        <p:spPr>
          <a:xfrm>
            <a:off x="9876901" y="6581001"/>
            <a:ext cx="6096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200" dirty="0"/>
              <a:t>Shin Nishio, Overview of Qiskit Ignis</a:t>
            </a:r>
            <a:endParaRPr lang="zh-TW" altLang="en-US" sz="1600" dirty="0"/>
          </a:p>
        </p:txBody>
      </p:sp>
      <p:sp>
        <p:nvSpPr>
          <p:cNvPr id="9" name="右大括弧 8">
            <a:extLst>
              <a:ext uri="{FF2B5EF4-FFF2-40B4-BE49-F238E27FC236}">
                <a16:creationId xmlns:a16="http://schemas.microsoft.com/office/drawing/2014/main" id="{B49C1D13-59AA-41AA-97CF-B37E2A297C5C}"/>
              </a:ext>
            </a:extLst>
          </p:cNvPr>
          <p:cNvSpPr/>
          <p:nvPr/>
        </p:nvSpPr>
        <p:spPr>
          <a:xfrm rot="10800000">
            <a:off x="2737227" y="1987825"/>
            <a:ext cx="546755" cy="80082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D1D9E20-9E4B-4472-86DB-45EB1A5548E8}"/>
              </a:ext>
            </a:extLst>
          </p:cNvPr>
          <p:cNvSpPr txBox="1"/>
          <p:nvPr/>
        </p:nvSpPr>
        <p:spPr>
          <a:xfrm>
            <a:off x="569879" y="2199656"/>
            <a:ext cx="244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care about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1336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B1784-4738-40FC-93DF-CEC9FB7D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Interleaved RB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38892B-A7FF-4E33-AEAB-D35CA8EE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What if we want to know the noise of certain gate? </a:t>
            </a:r>
          </a:p>
          <a:p>
            <a:pPr marL="0"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486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FF66C5E-C7B3-43E9-88F3-A39B881D0C6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22203" y="1165252"/>
            <a:ext cx="2986580" cy="105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CB8038E-0F92-40E6-B47C-8B3BCBC6F7FD}"/>
                  </a:ext>
                </a:extLst>
              </p:cNvPr>
              <p:cNvSpPr txBox="1"/>
              <p:nvPr/>
            </p:nvSpPr>
            <p:spPr>
              <a:xfrm>
                <a:off x="350165" y="878055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CB8038E-0F92-40E6-B47C-8B3BCBC6F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5" y="878055"/>
                <a:ext cx="64543" cy="492443"/>
              </a:xfrm>
              <a:prstGeom prst="rect">
                <a:avLst/>
              </a:prstGeom>
              <a:blipFill>
                <a:blip r:embed="rId3"/>
                <a:stretch>
                  <a:fillRect r="-2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>
            <a:extLst>
              <a:ext uri="{FF2B5EF4-FFF2-40B4-BE49-F238E27FC236}">
                <a16:creationId xmlns:a16="http://schemas.microsoft.com/office/drawing/2014/main" id="{822016A2-42F0-47A5-9A17-F47E15F3B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83" y="872864"/>
            <a:ext cx="632648" cy="58477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023B0E6-8580-413C-8AF3-8FA498783710}"/>
                  </a:ext>
                </a:extLst>
              </p:cNvPr>
              <p:cNvSpPr txBox="1"/>
              <p:nvPr/>
            </p:nvSpPr>
            <p:spPr>
              <a:xfrm>
                <a:off x="1381264" y="878055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023B0E6-8580-413C-8AF3-8FA498783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64" y="878055"/>
                <a:ext cx="49487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括弧 3">
            <a:extLst>
              <a:ext uri="{FF2B5EF4-FFF2-40B4-BE49-F238E27FC236}">
                <a16:creationId xmlns:a16="http://schemas.microsoft.com/office/drawing/2014/main" id="{DC1D68C6-3C0E-48A2-91D6-636583BFE2A0}"/>
              </a:ext>
            </a:extLst>
          </p:cNvPr>
          <p:cNvSpPr/>
          <p:nvPr/>
        </p:nvSpPr>
        <p:spPr>
          <a:xfrm>
            <a:off x="1082592" y="703422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左中括弧 4">
            <a:extLst>
              <a:ext uri="{FF2B5EF4-FFF2-40B4-BE49-F238E27FC236}">
                <a16:creationId xmlns:a16="http://schemas.microsoft.com/office/drawing/2014/main" id="{B2A5C3A5-7DD1-4526-B791-87C17D5B19F1}"/>
              </a:ext>
            </a:extLst>
          </p:cNvPr>
          <p:cNvSpPr/>
          <p:nvPr/>
        </p:nvSpPr>
        <p:spPr>
          <a:xfrm rot="10800000">
            <a:off x="1875631" y="711963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7B2338-1FEE-419C-A4D2-30D62DBA369A}"/>
              </a:ext>
            </a:extLst>
          </p:cNvPr>
          <p:cNvSpPr txBox="1"/>
          <p:nvPr/>
        </p:nvSpPr>
        <p:spPr>
          <a:xfrm>
            <a:off x="2115422" y="42658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627AAD4-50CB-42D7-8D8E-14F6E67286E1}"/>
                  </a:ext>
                </a:extLst>
              </p:cNvPr>
              <p:cNvSpPr txBox="1"/>
              <p:nvPr/>
            </p:nvSpPr>
            <p:spPr>
              <a:xfrm>
                <a:off x="2417529" y="872864"/>
                <a:ext cx="756227" cy="493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627AAD4-50CB-42D7-8D8E-14F6E6728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29" y="872864"/>
                <a:ext cx="756227" cy="493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8B7C9FC-0716-4C83-BE71-399B6AA179EC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57660" y="3947670"/>
            <a:ext cx="2986580" cy="105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612874C-CFD1-4C5A-8E06-390C5EA30D12}"/>
                  </a:ext>
                </a:extLst>
              </p:cNvPr>
              <p:cNvSpPr txBox="1"/>
              <p:nvPr/>
            </p:nvSpPr>
            <p:spPr>
              <a:xfrm>
                <a:off x="285622" y="3660473"/>
                <a:ext cx="645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612874C-CFD1-4C5A-8E06-390C5EA3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2" y="3660473"/>
                <a:ext cx="64543" cy="492443"/>
              </a:xfrm>
              <a:prstGeom prst="rect">
                <a:avLst/>
              </a:prstGeom>
              <a:blipFill>
                <a:blip r:embed="rId7"/>
                <a:stretch>
                  <a:fillRect r="-2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>
            <a:extLst>
              <a:ext uri="{FF2B5EF4-FFF2-40B4-BE49-F238E27FC236}">
                <a16:creationId xmlns:a16="http://schemas.microsoft.com/office/drawing/2014/main" id="{4189982B-3A56-4EF1-8D5A-45C096C1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3655282"/>
            <a:ext cx="632648" cy="584775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896B79B-E046-4155-9AEF-4D6EC5C75383}"/>
                  </a:ext>
                </a:extLst>
              </p:cNvPr>
              <p:cNvSpPr txBox="1"/>
              <p:nvPr/>
            </p:nvSpPr>
            <p:spPr>
              <a:xfrm>
                <a:off x="841449" y="3687579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896B79B-E046-4155-9AEF-4D6EC5C75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9" y="3687579"/>
                <a:ext cx="49487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左中括弧 24">
            <a:extLst>
              <a:ext uri="{FF2B5EF4-FFF2-40B4-BE49-F238E27FC236}">
                <a16:creationId xmlns:a16="http://schemas.microsoft.com/office/drawing/2014/main" id="{2ECF3525-2B80-4C27-891A-3EDC5780ABD6}"/>
              </a:ext>
            </a:extLst>
          </p:cNvPr>
          <p:cNvSpPr/>
          <p:nvPr/>
        </p:nvSpPr>
        <p:spPr>
          <a:xfrm>
            <a:off x="664591" y="3518790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左中括弧 25">
            <a:extLst>
              <a:ext uri="{FF2B5EF4-FFF2-40B4-BE49-F238E27FC236}">
                <a16:creationId xmlns:a16="http://schemas.microsoft.com/office/drawing/2014/main" id="{24B35F24-AEB5-48F4-BD2C-CC76D2AE1987}"/>
              </a:ext>
            </a:extLst>
          </p:cNvPr>
          <p:cNvSpPr/>
          <p:nvPr/>
        </p:nvSpPr>
        <p:spPr>
          <a:xfrm rot="10800000">
            <a:off x="1816750" y="3525880"/>
            <a:ext cx="298672" cy="878840"/>
          </a:xfrm>
          <a:prstGeom prst="leftBracke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690AEDC-D848-4185-9F21-64D91A01A77E}"/>
              </a:ext>
            </a:extLst>
          </p:cNvPr>
          <p:cNvSpPr txBox="1"/>
          <p:nvPr/>
        </p:nvSpPr>
        <p:spPr>
          <a:xfrm>
            <a:off x="2050879" y="322616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0466832-8D7C-46EF-BFA9-D22A839BE95C}"/>
                  </a:ext>
                </a:extLst>
              </p:cNvPr>
              <p:cNvSpPr txBox="1"/>
              <p:nvPr/>
            </p:nvSpPr>
            <p:spPr>
              <a:xfrm>
                <a:off x="2348821" y="3734996"/>
                <a:ext cx="632649" cy="493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0466832-8D7C-46EF-BFA9-D22A839B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821" y="3734996"/>
                <a:ext cx="632649" cy="493200"/>
              </a:xfrm>
              <a:prstGeom prst="rect">
                <a:avLst/>
              </a:prstGeom>
              <a:blipFill>
                <a:blip r:embed="rId9"/>
                <a:stretch>
                  <a:fillRect l="-185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25A25BF-03FF-4757-A21F-F80CD602968C}"/>
                  </a:ext>
                </a:extLst>
              </p:cNvPr>
              <p:cNvSpPr txBox="1"/>
              <p:nvPr/>
            </p:nvSpPr>
            <p:spPr>
              <a:xfrm>
                <a:off x="1521364" y="3711988"/>
                <a:ext cx="494879" cy="492443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25A25BF-03FF-4757-A21F-F80CD602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64" y="3711988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C2C7A0CD-D909-4BB0-B0B4-BE0EB01B8341}"/>
              </a:ext>
            </a:extLst>
          </p:cNvPr>
          <p:cNvSpPr txBox="1"/>
          <p:nvPr/>
        </p:nvSpPr>
        <p:spPr>
          <a:xfrm>
            <a:off x="350165" y="1835176"/>
            <a:ext cx="1107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From standard RB , we can get average error of entire Clifford group from p 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418328B-FF1E-4016-A8C6-A05AF7D816FD}"/>
              </a:ext>
            </a:extLst>
          </p:cNvPr>
          <p:cNvSpPr txBox="1"/>
          <p:nvPr/>
        </p:nvSpPr>
        <p:spPr>
          <a:xfrm>
            <a:off x="841449" y="4872756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Insert target gate,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6A7E7C3-6AEA-4155-B780-62006EC6C50A}"/>
                  </a:ext>
                </a:extLst>
              </p:cNvPr>
              <p:cNvSpPr txBox="1"/>
              <p:nvPr/>
            </p:nvSpPr>
            <p:spPr>
              <a:xfrm>
                <a:off x="414708" y="2609752"/>
                <a:ext cx="585698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/>
                  <a:t>Probability of recovery </a:t>
                </a:r>
                <a14:m>
                  <m:oMath xmlns:m="http://schemas.openxmlformats.org/officeDocument/2006/math">
                    <m:r>
                      <a:rPr lang="zh-TW" altLang="en-US" sz="3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zh-TW" alt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6A7E7C3-6AEA-4155-B780-62006EC6C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8" y="2609752"/>
                <a:ext cx="5856988" cy="492443"/>
              </a:xfrm>
              <a:prstGeom prst="rect">
                <a:avLst/>
              </a:prstGeom>
              <a:blipFill>
                <a:blip r:embed="rId11"/>
                <a:stretch>
                  <a:fillRect l="-4162" t="-23457" b="-50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2E03FE5-5228-48B4-A52F-260C988381DE}"/>
                  </a:ext>
                </a:extLst>
              </p:cNvPr>
              <p:cNvSpPr txBox="1"/>
              <p:nvPr/>
            </p:nvSpPr>
            <p:spPr>
              <a:xfrm>
                <a:off x="234577" y="5676117"/>
                <a:ext cx="76966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3600" dirty="0"/>
                  <a:t>Probability of recovery</a:t>
                </a:r>
                <a14:m>
                  <m:oMath xmlns:m="http://schemas.openxmlformats.org/officeDocument/2006/math">
                    <m:r>
                      <a:rPr lang="zh-TW" altLang="en-US" sz="3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3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zh-TW" alt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TW" alt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zh-TW" alt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3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zh-TW" altLang="en-US" sz="36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3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2E03FE5-5228-48B4-A52F-260C98838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7" y="5676117"/>
                <a:ext cx="7696640" cy="553998"/>
              </a:xfrm>
              <a:prstGeom prst="rect">
                <a:avLst/>
              </a:prstGeom>
              <a:blipFill>
                <a:blip r:embed="rId12"/>
                <a:stretch>
                  <a:fillRect l="-3563" t="-25275" b="-49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75FACE2-3EBC-416B-8E64-1E8292668E44}"/>
                  </a:ext>
                </a:extLst>
              </p:cNvPr>
              <p:cNvSpPr txBox="1"/>
              <p:nvPr/>
            </p:nvSpPr>
            <p:spPr>
              <a:xfrm>
                <a:off x="5247009" y="4909102"/>
                <a:ext cx="67064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sz="3200" dirty="0"/>
                  <a:t>:  target gate depolarizing parameter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75FACE2-3EBC-416B-8E64-1E829266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09" y="4909102"/>
                <a:ext cx="6706451" cy="584775"/>
              </a:xfrm>
              <a:prstGeom prst="rect">
                <a:avLst/>
              </a:prstGeom>
              <a:blipFill>
                <a:blip r:embed="rId13"/>
                <a:stretch>
                  <a:fillRect t="-12500" r="-1364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號: 向右 1">
            <a:extLst>
              <a:ext uri="{FF2B5EF4-FFF2-40B4-BE49-F238E27FC236}">
                <a16:creationId xmlns:a16="http://schemas.microsoft.com/office/drawing/2014/main" id="{D74575EA-A5F0-4BAC-B396-F75B81EC2CED}"/>
              </a:ext>
            </a:extLst>
          </p:cNvPr>
          <p:cNvSpPr/>
          <p:nvPr/>
        </p:nvSpPr>
        <p:spPr>
          <a:xfrm rot="16200000">
            <a:off x="1446133" y="4428693"/>
            <a:ext cx="632648" cy="26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878A4-63A3-4528-9209-AB560503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90" y="-4867"/>
            <a:ext cx="10515600" cy="1325563"/>
          </a:xfrm>
        </p:spPr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C0EAEB-55F1-4197-A68B-2698F6E12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125" y="365125"/>
            <a:ext cx="4029877" cy="450718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4D9A74A-C99A-492A-9DA2-32273F3CEBA0}"/>
              </a:ext>
            </a:extLst>
          </p:cNvPr>
          <p:cNvSpPr txBox="1"/>
          <p:nvPr/>
        </p:nvSpPr>
        <p:spPr>
          <a:xfrm>
            <a:off x="7581072" y="6488668"/>
            <a:ext cx="6197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-apple-system"/>
              </a:rPr>
              <a:t>Yang, C.H., et al. Nat Electron 2, 151–158 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-apple-system"/>
              </a:rPr>
              <a:t>(2019).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7794F46-445C-4E33-8A59-CE00FEB7F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" y="1706577"/>
            <a:ext cx="3648584" cy="2295845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5DB00D-E906-40D3-94FF-D5126F255F43}"/>
              </a:ext>
            </a:extLst>
          </p:cNvPr>
          <p:cNvSpPr txBox="1"/>
          <p:nvPr/>
        </p:nvSpPr>
        <p:spPr>
          <a:xfrm>
            <a:off x="0" y="6488668"/>
            <a:ext cx="688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-apple-system"/>
              </a:rPr>
              <a:t>Huang, W., et al. Nature 569, 532–536 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-apple-system"/>
              </a:rPr>
              <a:t>(2019).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55ECC3-4648-4DAB-BCF3-0389FB23FBA9}"/>
              </a:ext>
            </a:extLst>
          </p:cNvPr>
          <p:cNvSpPr txBox="1"/>
          <p:nvPr/>
        </p:nvSpPr>
        <p:spPr>
          <a:xfrm>
            <a:off x="8356904" y="4914244"/>
            <a:ext cx="264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Two qubit randomized benchmarking with average error rate 5.3%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78D42DA-A61D-4A1F-80E8-7F6C7C8A311B}"/>
              </a:ext>
            </a:extLst>
          </p:cNvPr>
          <p:cNvSpPr txBox="1"/>
          <p:nvPr/>
        </p:nvSpPr>
        <p:spPr>
          <a:xfrm>
            <a:off x="1311349" y="4905152"/>
            <a:ext cx="2644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Single qubit randomized benchmarking with average error rate 0.17%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9509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44F12CE-C2FC-443E-9C56-CCBFD148E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4"/>
          <a:stretch/>
        </p:blipFill>
        <p:spPr>
          <a:xfrm>
            <a:off x="2181651" y="652522"/>
            <a:ext cx="8359349" cy="5929351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AD2099AB-D643-4332-B787-F879D502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1775"/>
            <a:ext cx="10515600" cy="1325563"/>
          </a:xfrm>
        </p:spPr>
        <p:txBody>
          <a:bodyPr/>
          <a:lstStyle/>
          <a:p>
            <a:pPr algn="ctr"/>
            <a:r>
              <a:rPr lang="en-US" altLang="zh-TW" sz="4400" b="1" dirty="0"/>
              <a:t>Simulation Results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B0A2AD-FB89-4700-B5BD-0E27FE057B64}"/>
              </a:ext>
            </a:extLst>
          </p:cNvPr>
          <p:cNvSpPr txBox="1"/>
          <p:nvPr/>
        </p:nvSpPr>
        <p:spPr>
          <a:xfrm>
            <a:off x="6376737" y="3525253"/>
            <a:ext cx="4164263" cy="3056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AA11161-0FEF-4110-92C7-3C2D3A8C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18" y="4211053"/>
            <a:ext cx="1720516" cy="13513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5131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88C3A-16EA-4F78-B22E-7DAA4754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Outlook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55C6DE-FE58-4565-8321-2C19BD271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number of Clifford elements become exponentially larger when the number of qubits grows              </a:t>
            </a:r>
          </a:p>
          <a:p>
            <a:pPr marL="0" indent="0">
              <a:buNone/>
            </a:pPr>
            <a:r>
              <a:rPr lang="en-US" altLang="zh-TW" dirty="0"/>
              <a:t>   hard to implement (so far experiment stop at 3-qubit randomized benchmarking) </a:t>
            </a:r>
          </a:p>
          <a:p>
            <a:r>
              <a:rPr lang="en-US" altLang="zh-TW" dirty="0"/>
              <a:t>Recovery probability decay too fast when the number of qubits become larger</a:t>
            </a:r>
          </a:p>
          <a:p>
            <a:pPr marL="0" indent="0">
              <a:buNone/>
            </a:pPr>
            <a:r>
              <a:rPr lang="en-US" altLang="zh-TW" dirty="0"/>
              <a:t>   the uncertainty of the estimation p will be large</a:t>
            </a:r>
          </a:p>
          <a:p>
            <a:r>
              <a:rPr lang="en-US" altLang="zh-TW" dirty="0"/>
              <a:t>Relaxing assumptions: </a:t>
            </a:r>
          </a:p>
          <a:p>
            <a:pPr lvl="1"/>
            <a:r>
              <a:rPr lang="en-US" altLang="zh-TW" dirty="0"/>
              <a:t>gate dependent noise </a:t>
            </a:r>
            <a:r>
              <a:rPr lang="en-US" altLang="zh-TW" sz="1600" dirty="0"/>
              <a:t>JJ.Wallman arXiv:1703.09835</a:t>
            </a:r>
            <a:endParaRPr lang="en-US" altLang="zh-TW" dirty="0"/>
          </a:p>
          <a:p>
            <a:pPr lvl="1"/>
            <a:r>
              <a:rPr lang="en-US" altLang="zh-TW" dirty="0"/>
              <a:t>Clifford group is not universal. </a:t>
            </a:r>
            <a:r>
              <a:rPr lang="en-US" altLang="zh-TW" sz="1600" dirty="0"/>
              <a:t>A. Carignan-Dugas et.al.,Phys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Lucida Grande"/>
              </a:rPr>
              <a:t>. Rev. A 92, 060302 (2015)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A76FF8-2EF3-488F-A3D5-80E81F80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167" y="37216"/>
            <a:ext cx="2792858" cy="1788409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C296B164-19D7-4668-844A-C028B87D3F7F}"/>
              </a:ext>
            </a:extLst>
          </p:cNvPr>
          <p:cNvSpPr/>
          <p:nvPr/>
        </p:nvSpPr>
        <p:spPr>
          <a:xfrm>
            <a:off x="558552" y="2743199"/>
            <a:ext cx="559293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04726530-9DBD-4114-A4EA-7F4CA82E4D3A}"/>
              </a:ext>
            </a:extLst>
          </p:cNvPr>
          <p:cNvSpPr/>
          <p:nvPr/>
        </p:nvSpPr>
        <p:spPr>
          <a:xfrm>
            <a:off x="558553" y="4380182"/>
            <a:ext cx="559293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44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466E3-3E52-41EB-B6EA-BA9F1443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Summary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7DC5D3-218E-4F55-9DAE-649A0243E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Randomized benchmarking and quantum process tomography are methods to characterize noise</a:t>
            </a:r>
          </a:p>
          <a:p>
            <a:r>
              <a:rPr lang="en-US" altLang="zh-TW" dirty="0"/>
              <a:t>The advantage of randomized benchmarking:</a:t>
            </a:r>
          </a:p>
          <a:p>
            <a:pPr lvl="1"/>
            <a:r>
              <a:rPr lang="en-US" altLang="zh-TW" dirty="0"/>
              <a:t>robust against state preparation and measurement error</a:t>
            </a:r>
          </a:p>
          <a:p>
            <a:pPr lvl="1"/>
            <a:r>
              <a:rPr lang="en-US" altLang="zh-TW" dirty="0"/>
              <a:t>less resource requirement </a:t>
            </a:r>
          </a:p>
          <a:p>
            <a:pPr lvl="1"/>
            <a:r>
              <a:rPr lang="en-US" altLang="zh-TW" dirty="0"/>
              <a:t>Single parameter</a:t>
            </a:r>
          </a:p>
          <a:p>
            <a:r>
              <a:rPr lang="en-US" altLang="zh-TW" dirty="0"/>
              <a:t>Randomized benchmarking have been implemented in real devices</a:t>
            </a:r>
          </a:p>
          <a:p>
            <a:r>
              <a:rPr lang="en-US" altLang="zh-TW" dirty="0"/>
              <a:t>Qualifications in randomized benchmarking need to be improved</a:t>
            </a:r>
            <a:endParaRPr lang="zh-TW" altLang="en-US" dirty="0"/>
          </a:p>
        </p:txBody>
      </p:sp>
      <p:sp>
        <p:nvSpPr>
          <p:cNvPr id="4" name="語音泡泡: 橢圓形 3">
            <a:extLst>
              <a:ext uri="{FF2B5EF4-FFF2-40B4-BE49-F238E27FC236}">
                <a16:creationId xmlns:a16="http://schemas.microsoft.com/office/drawing/2014/main" id="{C35DB371-93E0-4F9F-891B-96246B938BE5}"/>
              </a:ext>
            </a:extLst>
          </p:cNvPr>
          <p:cNvSpPr/>
          <p:nvPr/>
        </p:nvSpPr>
        <p:spPr>
          <a:xfrm>
            <a:off x="7760904" y="2334125"/>
            <a:ext cx="2959233" cy="780653"/>
          </a:xfrm>
          <a:prstGeom prst="wedgeEllipseCallout">
            <a:avLst>
              <a:gd name="adj1" fmla="val -19506"/>
              <a:gd name="adj2" fmla="val 9262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First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語音泡泡: 橢圓形 4">
            <a:extLst>
              <a:ext uri="{FF2B5EF4-FFF2-40B4-BE49-F238E27FC236}">
                <a16:creationId xmlns:a16="http://schemas.microsoft.com/office/drawing/2014/main" id="{78F85387-92F7-4CA5-8FD8-0D8D75A6587D}"/>
              </a:ext>
            </a:extLst>
          </p:cNvPr>
          <p:cNvSpPr/>
          <p:nvPr/>
        </p:nvSpPr>
        <p:spPr>
          <a:xfrm>
            <a:off x="4616383" y="2724452"/>
            <a:ext cx="2959233" cy="780653"/>
          </a:xfrm>
          <a:prstGeom prst="wedgeEllipseCallout">
            <a:avLst>
              <a:gd name="adj1" fmla="val -42681"/>
              <a:gd name="adj2" fmla="val 8800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Second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969CC05A-D6E0-4F0B-A100-9EDD9459FC21}"/>
              </a:ext>
            </a:extLst>
          </p:cNvPr>
          <p:cNvSpPr/>
          <p:nvPr/>
        </p:nvSpPr>
        <p:spPr>
          <a:xfrm>
            <a:off x="0" y="3038673"/>
            <a:ext cx="3188368" cy="780653"/>
          </a:xfrm>
          <a:prstGeom prst="wedgeEllipseCallout">
            <a:avLst>
              <a:gd name="adj1" fmla="val -675"/>
              <a:gd name="adj2" fmla="val 941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Third central idea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47678-F5F2-4B1E-945C-F0BDB5D3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875" y="1859446"/>
            <a:ext cx="5620352" cy="1367423"/>
          </a:xfrm>
        </p:spPr>
        <p:txBody>
          <a:bodyPr/>
          <a:lstStyle/>
          <a:p>
            <a:r>
              <a:rPr lang="en-US" altLang="zh-TW" dirty="0"/>
              <a:t>Thank you for listening</a:t>
            </a:r>
            <a:endParaRPr lang="zh-TW" altLang="en-US" dirty="0"/>
          </a:p>
        </p:txBody>
      </p:sp>
      <p:pic>
        <p:nvPicPr>
          <p:cNvPr id="1026" name="Picture 2" descr="政壇放大鏡- Photos | Facebook">
            <a:extLst>
              <a:ext uri="{FF2B5EF4-FFF2-40B4-BE49-F238E27FC236}">
                <a16:creationId xmlns:a16="http://schemas.microsoft.com/office/drawing/2014/main" id="{67961F28-71F3-4B6A-AC29-7DED8A0E5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73" r="1429"/>
          <a:stretch/>
        </p:blipFill>
        <p:spPr bwMode="auto">
          <a:xfrm>
            <a:off x="0" y="1763829"/>
            <a:ext cx="4153302" cy="39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52454B5-0702-44E9-A791-C9BD1CEE2672}"/>
              </a:ext>
            </a:extLst>
          </p:cNvPr>
          <p:cNvSpPr txBox="1"/>
          <p:nvPr/>
        </p:nvSpPr>
        <p:spPr>
          <a:xfrm>
            <a:off x="3022332" y="3738269"/>
            <a:ext cx="7796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noise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8EAA81-D5C3-438D-A204-493EB9A5115A}"/>
              </a:ext>
            </a:extLst>
          </p:cNvPr>
          <p:cNvSpPr txBox="1"/>
          <p:nvPr/>
        </p:nvSpPr>
        <p:spPr>
          <a:xfrm>
            <a:off x="1606618" y="2290810"/>
            <a:ext cx="94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碩    三</a:t>
            </a:r>
          </a:p>
        </p:txBody>
      </p:sp>
    </p:spTree>
    <p:extLst>
      <p:ext uri="{BB962C8B-B14F-4D97-AF65-F5344CB8AC3E}">
        <p14:creationId xmlns:p14="http://schemas.microsoft.com/office/powerpoint/2010/main" val="30925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E72DAD-5114-45A8-8780-23D0CE99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QPT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BD5D0A9-B8C0-4322-93B0-FDF6A93F4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90" y="1690688"/>
            <a:ext cx="4477457" cy="2605004"/>
          </a:xfrm>
          <a:prstGeom prst="rect">
            <a:avLst/>
          </a:prstGeom>
        </p:spPr>
      </p:pic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51550228-58DA-46EF-B36D-54A9FF71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926" y="1027906"/>
            <a:ext cx="4405458" cy="43513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288F1BB-988C-480C-8BCE-E78881500AF2}"/>
              </a:ext>
            </a:extLst>
          </p:cNvPr>
          <p:cNvSpPr txBox="1"/>
          <p:nvPr/>
        </p:nvSpPr>
        <p:spPr>
          <a:xfrm>
            <a:off x="550487" y="5564455"/>
            <a:ext cx="2629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O(4</a:t>
            </a:r>
            <a:r>
              <a:rPr lang="en-US" altLang="zh-TW" baseline="30000" dirty="0"/>
              <a:t>n</a:t>
            </a:r>
            <a:r>
              <a:rPr lang="en-US" altLang="zh-TW" dirty="0"/>
              <a:t>) different unitary</a:t>
            </a:r>
          </a:p>
          <a:p>
            <a:r>
              <a:rPr lang="en-US" altLang="zh-TW" dirty="0"/>
              <a:t>Exponential amount of random bits and gates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768F01E-A53E-42D0-BD5D-B66BFAC6AFA0}"/>
              </a:ext>
            </a:extLst>
          </p:cNvPr>
          <p:cNvSpPr txBox="1"/>
          <p:nvPr/>
        </p:nvSpPr>
        <p:spPr>
          <a:xfrm>
            <a:off x="3425242" y="5702954"/>
            <a:ext cx="353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Unitaries created by poly(n) gates</a:t>
            </a:r>
          </a:p>
          <a:p>
            <a:r>
              <a:rPr lang="en-US" altLang="zh-TW" dirty="0"/>
              <a:t>It can be sampled in poly(n) time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016F8D-97C4-496F-8438-4E74D7085474}"/>
              </a:ext>
            </a:extLst>
          </p:cNvPr>
          <p:cNvSpPr txBox="1"/>
          <p:nvPr/>
        </p:nvSpPr>
        <p:spPr>
          <a:xfrm>
            <a:off x="8124323" y="597995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A B absorb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115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BDFDE29-0D93-4B5F-9F40-52118D61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42" y="0"/>
            <a:ext cx="10064115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A6AF189-90F4-4087-9357-FD6D58D12E7E}"/>
              </a:ext>
            </a:extLst>
          </p:cNvPr>
          <p:cNvSpPr txBox="1"/>
          <p:nvPr/>
        </p:nvSpPr>
        <p:spPr>
          <a:xfrm>
            <a:off x="7758261" y="782425"/>
            <a:ext cx="3751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100" b="0" i="0" u="none" strike="noStrike" baseline="0" dirty="0">
                <a:solidFill>
                  <a:srgbClr val="444444"/>
                </a:solidFill>
                <a:latin typeface="HelveticaNeue"/>
              </a:rPr>
              <a:t>Steve Flammia</a:t>
            </a:r>
            <a:r>
              <a:rPr lang="en-US" altLang="zh-TW" sz="1100" dirty="0">
                <a:solidFill>
                  <a:srgbClr val="444444"/>
                </a:solidFill>
                <a:latin typeface="HelveticaNeue"/>
              </a:rPr>
              <a:t>. </a:t>
            </a:r>
            <a:r>
              <a:rPr lang="en-US" altLang="zh-TW" sz="1100" b="0" i="0" u="none" strike="noStrike" baseline="0" dirty="0">
                <a:solidFill>
                  <a:srgbClr val="444444"/>
                </a:solidFill>
                <a:latin typeface="HelveticaNeue"/>
              </a:rPr>
              <a:t>QIP Tutorial,14 January 2017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069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14512BF-FF61-487E-A8D6-04400691A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5256" y="1589748"/>
            <a:ext cx="6035663" cy="39239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0035A91-D912-4AC2-9408-1EC2D47521EF}"/>
              </a:ext>
            </a:extLst>
          </p:cNvPr>
          <p:cNvSpPr txBox="1"/>
          <p:nvPr/>
        </p:nvSpPr>
        <p:spPr>
          <a:xfrm>
            <a:off x="9462804" y="6581001"/>
            <a:ext cx="33880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200" dirty="0"/>
              <a:t>Andreas Dewes, UPMC / CEA, 15/11/2011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A1FDFC9-AC0F-42F1-96FD-6D74B6BE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30" y="-19251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Quantum Process Tomography(QPT)</a:t>
            </a:r>
            <a:endParaRPr lang="zh-TW" altLang="en-US" b="1" dirty="0"/>
          </a:p>
        </p:txBody>
      </p:sp>
      <p:sp>
        <p:nvSpPr>
          <p:cNvPr id="2" name="閃電 1">
            <a:extLst>
              <a:ext uri="{FF2B5EF4-FFF2-40B4-BE49-F238E27FC236}">
                <a16:creationId xmlns:a16="http://schemas.microsoft.com/office/drawing/2014/main" id="{3CC15AB9-2E77-4265-BE50-9BBBCEF0473B}"/>
              </a:ext>
            </a:extLst>
          </p:cNvPr>
          <p:cNvSpPr/>
          <p:nvPr/>
        </p:nvSpPr>
        <p:spPr>
          <a:xfrm>
            <a:off x="7379307" y="1699232"/>
            <a:ext cx="686406" cy="78915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閃電 2">
            <a:extLst>
              <a:ext uri="{FF2B5EF4-FFF2-40B4-BE49-F238E27FC236}">
                <a16:creationId xmlns:a16="http://schemas.microsoft.com/office/drawing/2014/main" id="{00E58267-BFCD-4B32-A196-4A6B34010524}"/>
              </a:ext>
            </a:extLst>
          </p:cNvPr>
          <p:cNvSpPr/>
          <p:nvPr/>
        </p:nvSpPr>
        <p:spPr>
          <a:xfrm rot="4616523">
            <a:off x="9865625" y="1693862"/>
            <a:ext cx="478138" cy="70480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D0562E-55F3-4DC8-BD72-F8833674FAC4}"/>
              </a:ext>
            </a:extLst>
          </p:cNvPr>
          <p:cNvSpPr txBox="1"/>
          <p:nvPr/>
        </p:nvSpPr>
        <p:spPr>
          <a:xfrm>
            <a:off x="8499079" y="125969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noise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5FBCC53-07FA-45F0-BF19-8062FF1B20F1}"/>
              </a:ext>
            </a:extLst>
          </p:cNvPr>
          <p:cNvSpPr txBox="1"/>
          <p:nvPr/>
        </p:nvSpPr>
        <p:spPr>
          <a:xfrm>
            <a:off x="58264" y="1213752"/>
            <a:ext cx="7321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0" i="0" dirty="0">
                <a:solidFill>
                  <a:srgbClr val="404040"/>
                </a:solidFill>
                <a:effectLst/>
                <a:latin typeface="IBM Plex Sans"/>
              </a:rPr>
              <a:t>Goal: find </a:t>
            </a:r>
            <a:r>
              <a:rPr lang="en-US" altLang="zh-TW" sz="3200" dirty="0">
                <a:latin typeface="CMSY10"/>
              </a:rPr>
              <a:t>χ-matrix</a:t>
            </a:r>
            <a:endParaRPr lang="en-US" altLang="zh-TW" sz="3200" b="0" i="0" dirty="0">
              <a:solidFill>
                <a:srgbClr val="404040"/>
              </a:solidFill>
              <a:effectLst/>
              <a:latin typeface="IBM Plex Sans"/>
            </a:endParaRPr>
          </a:p>
          <a:p>
            <a:r>
              <a:rPr lang="en-US" altLang="zh-TW" sz="2800" dirty="0">
                <a:latin typeface="CMSY10"/>
              </a:rPr>
              <a:t>The χ-matrix completely determines the noise  </a:t>
            </a:r>
            <a:r>
              <a:rPr lang="az-Cyrl-AZ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Є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2800" dirty="0">
              <a:latin typeface="CMSY1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86A020D-6882-4995-A403-8C34E5DD4287}"/>
              </a:ext>
            </a:extLst>
          </p:cNvPr>
          <p:cNvSpPr txBox="1"/>
          <p:nvPr/>
        </p:nvSpPr>
        <p:spPr>
          <a:xfrm>
            <a:off x="405874" y="5755485"/>
            <a:ext cx="9151784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1) Size of </a:t>
            </a:r>
            <a:r>
              <a:rPr lang="en-US" altLang="zh-TW" sz="2400" b="0" i="0" u="none" strike="noStrike" baseline="0" dirty="0">
                <a:latin typeface="CMMI10"/>
              </a:rPr>
              <a:t>χ </a:t>
            </a:r>
            <a:r>
              <a:rPr lang="en-US" altLang="zh-TW" sz="2400" dirty="0"/>
              <a:t>grow exponentially ~O(16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2) exponential resource requirement ~O(16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1EA74E9-8800-45BE-843E-6459A8C661F5}"/>
                  </a:ext>
                </a:extLst>
              </p:cNvPr>
              <p:cNvSpPr txBox="1"/>
              <p:nvPr/>
            </p:nvSpPr>
            <p:spPr>
              <a:xfrm>
                <a:off x="11640884" y="4879824"/>
                <a:ext cx="736706" cy="369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TW" dirty="0">
                    <a:solidFill>
                      <a:srgbClr val="00B050"/>
                    </a:solidFill>
                  </a:rPr>
                  <a:t>n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1EA74E9-8800-45BE-843E-6459A8C6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884" y="4879824"/>
                <a:ext cx="736706" cy="369183"/>
              </a:xfrm>
              <a:prstGeom prst="rect">
                <a:avLst/>
              </a:prstGeom>
              <a:blipFill>
                <a:blip r:embed="rId4"/>
                <a:stretch>
                  <a:fillRect l="-1667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5DDFDB7-8C4D-4FA4-B6DE-870C584D6255}"/>
              </a:ext>
            </a:extLst>
          </p:cNvPr>
          <p:cNvSpPr txBox="1"/>
          <p:nvPr/>
        </p:nvSpPr>
        <p:spPr>
          <a:xfrm>
            <a:off x="405874" y="2335943"/>
            <a:ext cx="569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0" i="0" u="none" strike="noStrike" baseline="0" dirty="0">
                <a:latin typeface="CMMI10"/>
              </a:rPr>
              <a:t>χ </a:t>
            </a:r>
            <a:r>
              <a:rPr lang="en-US" altLang="zh-TW" sz="2400" b="0" i="0" u="none" strike="noStrike" baseline="0" dirty="0">
                <a:latin typeface="CMR10"/>
              </a:rPr>
              <a:t>is a </a:t>
            </a:r>
            <a:r>
              <a:rPr lang="en-US" altLang="zh-TW" sz="2400" b="0" i="0" u="none" strike="noStrike" baseline="0" dirty="0">
                <a:latin typeface="CMMI10"/>
              </a:rPr>
              <a:t>d</a:t>
            </a:r>
            <a:r>
              <a:rPr lang="en-US" altLang="zh-TW" sz="2400" baseline="30000" dirty="0">
                <a:latin typeface="CMR8"/>
              </a:rPr>
              <a:t>2</a:t>
            </a:r>
            <a:r>
              <a:rPr lang="en-US" altLang="zh-TW" sz="2400" b="0" i="0" u="none" strike="noStrike" baseline="0" dirty="0">
                <a:latin typeface="CMR8"/>
              </a:rPr>
              <a:t> </a:t>
            </a:r>
            <a:r>
              <a:rPr lang="en-US" altLang="zh-TW" sz="2400" b="0" i="0" u="none" strike="noStrike" baseline="0" dirty="0">
                <a:latin typeface="CMSY10"/>
              </a:rPr>
              <a:t>× </a:t>
            </a:r>
            <a:r>
              <a:rPr lang="en-US" altLang="zh-TW" sz="2400" b="0" i="0" u="none" strike="noStrike" baseline="0" dirty="0">
                <a:latin typeface="CMMI10"/>
              </a:rPr>
              <a:t>d</a:t>
            </a:r>
            <a:r>
              <a:rPr lang="en-US" altLang="zh-TW" sz="2400" b="0" i="0" u="none" strike="noStrike" baseline="30000" dirty="0">
                <a:latin typeface="CMR8"/>
              </a:rPr>
              <a:t>2</a:t>
            </a:r>
            <a:r>
              <a:rPr lang="en-US" altLang="zh-TW" sz="2400" b="0" i="0" u="none" strike="noStrike" baseline="0" dirty="0">
                <a:latin typeface="CMR8"/>
              </a:rPr>
              <a:t> </a:t>
            </a:r>
            <a:r>
              <a:rPr lang="en-US" altLang="zh-TW" sz="2400" b="0" i="0" u="none" strike="noStrike" baseline="0" dirty="0">
                <a:latin typeface="CMR10"/>
              </a:rPr>
              <a:t>complex-valued matrix, </a:t>
            </a:r>
            <a:r>
              <a:rPr lang="en-US" altLang="zh-TW" sz="2400" b="0" i="0" u="none" strike="noStrike" baseline="0" dirty="0">
                <a:latin typeface="CMMI10"/>
              </a:rPr>
              <a:t>d </a:t>
            </a:r>
            <a:r>
              <a:rPr lang="en-US" altLang="zh-TW" sz="2400" b="0" i="0" u="none" strike="noStrike" baseline="0" dirty="0">
                <a:latin typeface="CMR10"/>
              </a:rPr>
              <a:t>= 2</a:t>
            </a:r>
            <a:r>
              <a:rPr lang="en-US" altLang="zh-TW" sz="2400" b="0" i="0" u="none" strike="noStrike" baseline="30000" dirty="0">
                <a:latin typeface="CMMI8"/>
              </a:rPr>
              <a:t>n</a:t>
            </a:r>
            <a:endParaRPr lang="en-US" altLang="zh-TW" sz="2400" b="0" i="0" u="none" strike="noStrike" baseline="30000" dirty="0">
              <a:latin typeface="CMR1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EC469D5-73F6-47A7-B81F-32E2378B639E}"/>
              </a:ext>
            </a:extLst>
          </p:cNvPr>
          <p:cNvSpPr txBox="1"/>
          <p:nvPr/>
        </p:nvSpPr>
        <p:spPr>
          <a:xfrm>
            <a:off x="246056" y="3657500"/>
            <a:ext cx="5869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Example: single qubit depolarizing noise</a:t>
            </a:r>
            <a:endParaRPr lang="zh-TW" altLang="en-US" sz="2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94B9F47-66F1-40BB-A78D-E81C43C5D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16" y="4057610"/>
            <a:ext cx="3785214" cy="139455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18AE16B-1DB7-48EE-AB9E-EF42A1A037B3}"/>
              </a:ext>
            </a:extLst>
          </p:cNvPr>
          <p:cNvSpPr txBox="1"/>
          <p:nvPr/>
        </p:nvSpPr>
        <p:spPr>
          <a:xfrm>
            <a:off x="6171198" y="6211669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AEC7710-2E43-449B-B31C-4E32C2AA989D}"/>
              </a:ext>
            </a:extLst>
          </p:cNvPr>
          <p:cNvSpPr txBox="1"/>
          <p:nvPr/>
        </p:nvSpPr>
        <p:spPr>
          <a:xfrm>
            <a:off x="3550726" y="280268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45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267C35E-C1A5-4D0E-8D2E-0C2CA9971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61882"/>
              </p:ext>
            </p:extLst>
          </p:nvPr>
        </p:nvGraphicFramePr>
        <p:xfrm>
          <a:off x="677518" y="1825626"/>
          <a:ext cx="10836964" cy="4661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241">
                  <a:extLst>
                    <a:ext uri="{9D8B030D-6E8A-4147-A177-3AD203B41FA5}">
                      <a16:colId xmlns:a16="http://schemas.microsoft.com/office/drawing/2014/main" val="3487791955"/>
                    </a:ext>
                  </a:extLst>
                </a:gridCol>
                <a:gridCol w="2709241">
                  <a:extLst>
                    <a:ext uri="{9D8B030D-6E8A-4147-A177-3AD203B41FA5}">
                      <a16:colId xmlns:a16="http://schemas.microsoft.com/office/drawing/2014/main" val="2039148336"/>
                    </a:ext>
                  </a:extLst>
                </a:gridCol>
                <a:gridCol w="2709241">
                  <a:extLst>
                    <a:ext uri="{9D8B030D-6E8A-4147-A177-3AD203B41FA5}">
                      <a16:colId xmlns:a16="http://schemas.microsoft.com/office/drawing/2014/main" val="3681527606"/>
                    </a:ext>
                  </a:extLst>
                </a:gridCol>
                <a:gridCol w="2709241">
                  <a:extLst>
                    <a:ext uri="{9D8B030D-6E8A-4147-A177-3AD203B41FA5}">
                      <a16:colId xmlns:a16="http://schemas.microsoft.com/office/drawing/2014/main" val="3914310948"/>
                    </a:ext>
                  </a:extLst>
                </a:gridCol>
              </a:tblGrid>
              <a:tr h="1552363"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Error source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Resource requirement:</a:t>
                      </a:r>
                    </a:p>
                    <a:p>
                      <a:r>
                        <a:rPr lang="en-US" altLang="zh-TW" sz="2000" dirty="0"/>
                        <a:t>Input state preparation 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Parameter to estimate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77117"/>
                  </a:ext>
                </a:extLst>
              </a:tr>
              <a:tr h="1552363">
                <a:tc>
                  <a:txBody>
                    <a:bodyPr/>
                    <a:lstStyle/>
                    <a:p>
                      <a:r>
                        <a:rPr lang="en-US" altLang="zh-TW" sz="2800" b="1" dirty="0"/>
                        <a:t>Randomized benchmarking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Separate </a:t>
                      </a:r>
                      <a:r>
                        <a:rPr lang="en-US" altLang="zh-TW" sz="2400" b="1" dirty="0"/>
                        <a:t>gate error </a:t>
                      </a:r>
                      <a:r>
                        <a:rPr lang="en-US" altLang="zh-TW" sz="2400" dirty="0"/>
                        <a:t>and </a:t>
                      </a:r>
                      <a:r>
                        <a:rPr lang="en-US" altLang="zh-TW" sz="2400" b="1" dirty="0"/>
                        <a:t>state preparation and measurement error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sz="2400" dirty="0"/>
                        <a:t>Single type of input state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Single parameter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8992"/>
                  </a:ext>
                </a:extLst>
              </a:tr>
              <a:tr h="1552363">
                <a:tc>
                  <a:txBody>
                    <a:bodyPr/>
                    <a:lstStyle/>
                    <a:p>
                      <a:r>
                        <a:rPr lang="en-US" altLang="zh-TW" sz="2800" b="1" dirty="0"/>
                        <a:t>Quantum process tomography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CMSY10"/>
                        </a:rPr>
                        <a:t>χ-matrix from 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CMSY10"/>
                          <a:ea typeface="+mn-ea"/>
                          <a:cs typeface="+mn-cs"/>
                        </a:rPr>
                        <a:t>quantum process tomography mix the noise</a:t>
                      </a:r>
                      <a:endParaRPr lang="en-US" altLang="zh-TW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4</a:t>
                      </a:r>
                      <a:r>
                        <a:rPr lang="en-US" altLang="zh-TW" sz="2400" baseline="30000" dirty="0"/>
                        <a:t>n</a:t>
                      </a:r>
                      <a:r>
                        <a:rPr lang="en-US" altLang="zh-TW" sz="2400" dirty="0"/>
                        <a:t> types of input state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CMSY10"/>
                        </a:rPr>
                        <a:t>χ-matrix with </a:t>
                      </a:r>
                      <a:r>
                        <a:rPr lang="en-US" altLang="zh-TW" sz="2400" dirty="0"/>
                        <a:t>16</a:t>
                      </a:r>
                      <a:r>
                        <a:rPr lang="en-US" altLang="zh-TW" sz="2400" baseline="30000" dirty="0"/>
                        <a:t>n </a:t>
                      </a:r>
                      <a:r>
                        <a:rPr lang="en-US" altLang="zh-TW" sz="2400" dirty="0"/>
                        <a:t>elements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45404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75768F65-3D1C-4DF1-BD96-4D2E6EEF8D8F}"/>
              </a:ext>
            </a:extLst>
          </p:cNvPr>
          <p:cNvSpPr txBox="1"/>
          <p:nvPr/>
        </p:nvSpPr>
        <p:spPr>
          <a:xfrm>
            <a:off x="9864119" y="6482715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n: the number of qubit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BA9D688-852B-4848-BA19-A294F31D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7" y="190619"/>
            <a:ext cx="11483419" cy="132556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Randomized benchmarking(RB) vs </a:t>
            </a:r>
            <a:br>
              <a:rPr lang="en-US" altLang="zh-TW" b="1" dirty="0"/>
            </a:br>
            <a:r>
              <a:rPr lang="en-US" altLang="zh-TW" b="1" dirty="0"/>
              <a:t>                                 Quantum Process Tomography(QPT)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2725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D1823-DAB6-4499-8F69-9D9824BF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26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Randomized benchmarking procedure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6F916A-A3B9-48A5-A4A2-82D370A0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88" y="1986674"/>
            <a:ext cx="10515600" cy="55585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TW" dirty="0"/>
              <a:t>Prepare initial state </a:t>
            </a:r>
            <a:r>
              <a:rPr lang="el-GR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endParaRPr lang="en-US" altLang="zh-TW" dirty="0"/>
          </a:p>
          <a:p>
            <a:pPr marL="514350" indent="-514350">
              <a:buAutoNum type="arabicPeriod"/>
            </a:pPr>
            <a:r>
              <a:rPr lang="en-US" altLang="zh-TW" dirty="0"/>
              <a:t>Randomly choose m gates from Clifford group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TW" dirty="0"/>
              <a:t>Compute C</a:t>
            </a:r>
            <a:r>
              <a:rPr lang="en-US" altLang="zh-TW" baseline="-25000" dirty="0"/>
              <a:t>-1 </a:t>
            </a:r>
            <a:r>
              <a:rPr lang="en-US" altLang="zh-TW" dirty="0"/>
              <a:t>gate from Clifford group that satisfies</a:t>
            </a:r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dirty="0"/>
              <a:t>Repeatedly execute for the sequence, choose different sequences in length m and vary length m</a:t>
            </a:r>
          </a:p>
          <a:p>
            <a:pPr marL="514350" indent="-514350">
              <a:buAutoNum type="arabicPeriod" startAt="4"/>
            </a:pPr>
            <a:r>
              <a:rPr lang="en-US" altLang="zh-TW" dirty="0"/>
              <a:t>fit                                                        </a:t>
            </a:r>
          </a:p>
          <a:p>
            <a:pPr marL="0" indent="0">
              <a:buNone/>
            </a:pPr>
            <a:r>
              <a:rPr lang="en-US" altLang="zh-TW" dirty="0"/>
              <a:t>       where A,B absorb state preparation and measurement error </a:t>
            </a:r>
          </a:p>
          <a:p>
            <a:pPr marL="0" indent="0">
              <a:buNone/>
            </a:pPr>
            <a:r>
              <a:rPr lang="en-US" altLang="zh-TW" dirty="0"/>
              <a:t>       p is related to gate error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013A472-0C6B-4853-9164-3E3B2389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58" y="3429000"/>
            <a:ext cx="2229161" cy="1047896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6D5EC14-92A5-4298-8B7A-A869766B95DA}"/>
              </a:ext>
            </a:extLst>
          </p:cNvPr>
          <p:cNvCxnSpPr>
            <a:cxnSpLocks/>
          </p:cNvCxnSpPr>
          <p:nvPr/>
        </p:nvCxnSpPr>
        <p:spPr>
          <a:xfrm>
            <a:off x="2224472" y="1496638"/>
            <a:ext cx="48515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A9CC50B-236A-4538-9749-8D04A7D775EB}"/>
                  </a:ext>
                </a:extLst>
              </p:cNvPr>
              <p:cNvSpPr txBox="1"/>
              <p:nvPr/>
            </p:nvSpPr>
            <p:spPr>
              <a:xfrm>
                <a:off x="2404579" y="1268703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A9CC50B-236A-4538-9749-8D04A7D77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79" y="1268703"/>
                <a:ext cx="4948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7E9CE2C-449C-4860-84B3-EFB29DE64E1D}"/>
                  </a:ext>
                </a:extLst>
              </p:cNvPr>
              <p:cNvSpPr txBox="1"/>
              <p:nvPr/>
            </p:nvSpPr>
            <p:spPr>
              <a:xfrm>
                <a:off x="3083523" y="1265151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7E9CE2C-449C-4860-84B3-EFB29DE64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23" y="1265151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BED9A67-0737-46F8-B2EA-989F889F5F4B}"/>
                  </a:ext>
                </a:extLst>
              </p:cNvPr>
              <p:cNvSpPr txBox="1"/>
              <p:nvPr/>
            </p:nvSpPr>
            <p:spPr>
              <a:xfrm>
                <a:off x="4931990" y="1250417"/>
                <a:ext cx="631007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BED9A67-0737-46F8-B2EA-989F889F5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90" y="1250417"/>
                <a:ext cx="6310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14D0CE1-BD94-41A1-B25F-80F63FBFA2D4}"/>
                  </a:ext>
                </a:extLst>
              </p:cNvPr>
              <p:cNvSpPr txBox="1"/>
              <p:nvPr/>
            </p:nvSpPr>
            <p:spPr>
              <a:xfrm>
                <a:off x="5676551" y="1250417"/>
                <a:ext cx="784175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14D0CE1-BD94-41A1-B25F-80F63FBFA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51" y="1250417"/>
                <a:ext cx="78417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2467E4E6-ADCD-4064-AE5B-E9E4078DDD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98" y="1172818"/>
            <a:ext cx="632648" cy="584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D192EAA-E6A6-4814-8B60-C0E5B52E239B}"/>
                  </a:ext>
                </a:extLst>
              </p:cNvPr>
              <p:cNvSpPr txBox="1"/>
              <p:nvPr/>
            </p:nvSpPr>
            <p:spPr>
              <a:xfrm>
                <a:off x="3698795" y="1265151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D192EAA-E6A6-4814-8B60-C0E5B52E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95" y="1265151"/>
                <a:ext cx="50436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140ECC8-3A32-41E8-8BA7-52C6FB6217B2}"/>
                  </a:ext>
                </a:extLst>
              </p:cNvPr>
              <p:cNvSpPr txBox="1"/>
              <p:nvPr/>
            </p:nvSpPr>
            <p:spPr>
              <a:xfrm>
                <a:off x="4314067" y="1265150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140ECC8-3A32-41E8-8BA7-52C6FB62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67" y="1265150"/>
                <a:ext cx="5043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1A71F8F-FA72-49C2-B15F-54C99F50A534}"/>
                  </a:ext>
                </a:extLst>
              </p:cNvPr>
              <p:cNvSpPr txBox="1"/>
              <p:nvPr/>
            </p:nvSpPr>
            <p:spPr>
              <a:xfrm>
                <a:off x="1702910" y="1218983"/>
                <a:ext cx="4106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1A71F8F-FA72-49C2-B15F-54C99F50A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10" y="1218983"/>
                <a:ext cx="41065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4B4EA6E-22FC-47B5-8015-739FDE11E3D5}"/>
                  </a:ext>
                </a:extLst>
              </p:cNvPr>
              <p:cNvSpPr txBox="1"/>
              <p:nvPr/>
            </p:nvSpPr>
            <p:spPr>
              <a:xfrm>
                <a:off x="1763587" y="5386294"/>
                <a:ext cx="6129498" cy="4924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200" dirty="0"/>
                  <a:t>Probability of recovery </a:t>
                </a:r>
                <a14:m>
                  <m:oMath xmlns:m="http://schemas.openxmlformats.org/officeDocument/2006/math">
                    <m:r>
                      <a:rPr lang="zh-TW" altLang="en-US" sz="3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zh-TW" alt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4B4EA6E-22FC-47B5-8015-739FDE11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587" y="5386294"/>
                <a:ext cx="6129498" cy="492443"/>
              </a:xfrm>
              <a:prstGeom prst="rect">
                <a:avLst/>
              </a:prstGeom>
              <a:blipFill>
                <a:blip r:embed="rId12"/>
                <a:stretch>
                  <a:fillRect l="-3869" t="-23171" b="-487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1FE46F4B-C108-4D7D-84E6-D0EC5E956CE1}"/>
              </a:ext>
            </a:extLst>
          </p:cNvPr>
          <p:cNvSpPr txBox="1"/>
          <p:nvPr/>
        </p:nvSpPr>
        <p:spPr>
          <a:xfrm flipH="1">
            <a:off x="3061937" y="3660560"/>
            <a:ext cx="6688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C</a:t>
            </a:r>
            <a:r>
              <a:rPr lang="en-US" altLang="zh-TW" sz="3200" baseline="-25000" dirty="0"/>
              <a:t>-1</a:t>
            </a:r>
            <a:endParaRPr lang="zh-TW" alt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8768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9" grpId="0" animBg="1"/>
      <p:bldP spid="21" grpId="0"/>
      <p:bldP spid="2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1C6A0-1DC6-47C0-A675-3E545557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Noise assumptions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397CCB-9E28-4881-B54B-4098B69B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84"/>
            <a:ext cx="10515600" cy="4869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/>
              <a:t>Time independent noise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/>
              <a:t>Gate independent noise 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altLang="zh-TW" dirty="0"/>
              <a:t>Markovian noise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60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F7546-1D1B-45E3-9958-07983E13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46" y="53890"/>
            <a:ext cx="10515600" cy="1325563"/>
          </a:xfrm>
        </p:spPr>
        <p:txBody>
          <a:bodyPr/>
          <a:lstStyle/>
          <a:p>
            <a:pPr algn="ctr"/>
            <a:r>
              <a:rPr lang="en-US" altLang="zh-TW" b="1" dirty="0"/>
              <a:t>Time independent noise </a:t>
            </a:r>
            <a:endParaRPr lang="zh-TW" altLang="en-US" b="1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AE28C8A-AF79-44EA-A66B-DD2C5A73525E}"/>
              </a:ext>
            </a:extLst>
          </p:cNvPr>
          <p:cNvCxnSpPr>
            <a:cxnSpLocks/>
            <a:stCxn id="20" idx="3"/>
            <a:endCxn id="10" idx="1"/>
          </p:cNvCxnSpPr>
          <p:nvPr/>
        </p:nvCxnSpPr>
        <p:spPr>
          <a:xfrm>
            <a:off x="918681" y="1634556"/>
            <a:ext cx="7804318" cy="138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7C08FA-28AC-41C6-AFE3-784A5818C4C8}"/>
                  </a:ext>
                </a:extLst>
              </p:cNvPr>
              <p:cNvSpPr txBox="1"/>
              <p:nvPr/>
            </p:nvSpPr>
            <p:spPr>
              <a:xfrm>
                <a:off x="1144564" y="1408654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7C08FA-28AC-41C6-AFE3-784A5818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64" y="1408654"/>
                <a:ext cx="49487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35CAF697-327C-46AF-BBF6-381080E32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99" y="1356066"/>
            <a:ext cx="632648" cy="5847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19936CB-7115-4C78-825C-54171DA7F174}"/>
              </a:ext>
            </a:extLst>
          </p:cNvPr>
          <p:cNvSpPr txBox="1"/>
          <p:nvPr/>
        </p:nvSpPr>
        <p:spPr>
          <a:xfrm>
            <a:off x="1693353" y="1411036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1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15A7452-417D-446E-A6AD-672D1C30A960}"/>
                  </a:ext>
                </a:extLst>
              </p:cNvPr>
              <p:cNvSpPr txBox="1"/>
              <p:nvPr/>
            </p:nvSpPr>
            <p:spPr>
              <a:xfrm>
                <a:off x="5694027" y="1422815"/>
                <a:ext cx="50436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15A7452-417D-446E-A6AD-672D1C30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027" y="1422815"/>
                <a:ext cx="50436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9BC1FCF-E332-4402-9F9D-1523CCEF8A4F}"/>
                  </a:ext>
                </a:extLst>
              </p:cNvPr>
              <p:cNvSpPr txBox="1"/>
              <p:nvPr/>
            </p:nvSpPr>
            <p:spPr>
              <a:xfrm>
                <a:off x="508022" y="1388334"/>
                <a:ext cx="4106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9BC1FCF-E332-4402-9F9D-1523CCEF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22" y="1388334"/>
                <a:ext cx="41065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82103AC-7055-446B-8E86-2B1CEB85187A}"/>
                  </a:ext>
                </a:extLst>
              </p:cNvPr>
              <p:cNvSpPr txBox="1"/>
              <p:nvPr/>
            </p:nvSpPr>
            <p:spPr>
              <a:xfrm>
                <a:off x="918681" y="3159556"/>
                <a:ext cx="24208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TW" altLang="en-US" sz="3600" dirty="0"/>
                  <a:t>  </a:t>
                </a:r>
                <a:r>
                  <a:rPr lang="en-US" altLang="zh-TW" sz="3600" dirty="0"/>
                  <a:t>noise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82103AC-7055-446B-8E86-2B1CEB851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81" y="3159556"/>
                <a:ext cx="2420867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41C5CE1-E9CA-4AA0-8E66-6A629A374E86}"/>
                  </a:ext>
                </a:extLst>
              </p:cNvPr>
              <p:cNvSpPr txBox="1"/>
              <p:nvPr/>
            </p:nvSpPr>
            <p:spPr>
              <a:xfrm>
                <a:off x="920203" y="2586137"/>
                <a:ext cx="2647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zh-TW" alt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ideal gate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41C5CE1-E9CA-4AA0-8E66-6A629A374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03" y="2586137"/>
                <a:ext cx="2647945" cy="646331"/>
              </a:xfrm>
              <a:prstGeom prst="rect">
                <a:avLst/>
              </a:prstGeom>
              <a:blipFill>
                <a:blip r:embed="rId8"/>
                <a:stretch>
                  <a:fillRect t="-14151" r="-3226" b="-34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E7FB6C-BC8A-4682-8894-C6C74246FC2E}"/>
                  </a:ext>
                </a:extLst>
              </p:cNvPr>
              <p:cNvSpPr txBox="1"/>
              <p:nvPr/>
            </p:nvSpPr>
            <p:spPr>
              <a:xfrm>
                <a:off x="2589360" y="1411036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E7FB6C-BC8A-4682-8894-C6C74246F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360" y="1411036"/>
                <a:ext cx="49487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6C433E05-B4EB-441C-8E0C-56B2D9E6379B}"/>
              </a:ext>
            </a:extLst>
          </p:cNvPr>
          <p:cNvSpPr txBox="1"/>
          <p:nvPr/>
        </p:nvSpPr>
        <p:spPr>
          <a:xfrm>
            <a:off x="3138149" y="1413418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2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DE40B2-58D4-4D7F-9984-EE14BEDB7206}"/>
                  </a:ext>
                </a:extLst>
              </p:cNvPr>
              <p:cNvSpPr txBox="1"/>
              <p:nvPr/>
            </p:nvSpPr>
            <p:spPr>
              <a:xfrm>
                <a:off x="4031133" y="1430431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DE40B2-58D4-4D7F-9984-EE14BEDB7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33" y="1430431"/>
                <a:ext cx="49487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9198A83E-64D4-4D4A-81EE-8A9BB5A1F531}"/>
              </a:ext>
            </a:extLst>
          </p:cNvPr>
          <p:cNvSpPr txBox="1"/>
          <p:nvPr/>
        </p:nvSpPr>
        <p:spPr>
          <a:xfrm>
            <a:off x="4579922" y="1432813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3</a:t>
            </a:r>
            <a:endParaRPr lang="zh-TW" alt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DCA95FE-2114-40F0-808D-84C39BF0F830}"/>
                  </a:ext>
                </a:extLst>
              </p:cNvPr>
              <p:cNvSpPr txBox="1"/>
              <p:nvPr/>
            </p:nvSpPr>
            <p:spPr>
              <a:xfrm>
                <a:off x="7268451" y="1439347"/>
                <a:ext cx="494879" cy="492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1DCA95FE-2114-40F0-808D-84C39BF0F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51" y="1439347"/>
                <a:ext cx="49487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7885B024-0412-40BF-ADD0-EC55D40F7663}"/>
              </a:ext>
            </a:extLst>
          </p:cNvPr>
          <p:cNvSpPr txBox="1"/>
          <p:nvPr/>
        </p:nvSpPr>
        <p:spPr>
          <a:xfrm>
            <a:off x="7817240" y="1441729"/>
            <a:ext cx="504000" cy="49244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altLang="zh-TW" sz="3200" dirty="0"/>
              <a:t>Λ</a:t>
            </a:r>
            <a:r>
              <a:rPr lang="en-US" altLang="zh-TW" sz="3200" baseline="-25000" dirty="0"/>
              <a:t>m</a:t>
            </a:r>
            <a:endParaRPr lang="zh-TW" altLang="en-US" sz="3200" baseline="-250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95B0D5B-06BF-4325-BFEF-DF6D5349AF7D}"/>
              </a:ext>
            </a:extLst>
          </p:cNvPr>
          <p:cNvSpPr txBox="1"/>
          <p:nvPr/>
        </p:nvSpPr>
        <p:spPr>
          <a:xfrm>
            <a:off x="859046" y="4130559"/>
            <a:ext cx="10336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Noises followed by the same gates will not change at different orders or at different gate operation time</a:t>
            </a:r>
          </a:p>
          <a:p>
            <a:r>
              <a:rPr lang="en-US" altLang="zh-TW" sz="2800" dirty="0"/>
              <a:t>For example:</a:t>
            </a:r>
          </a:p>
          <a:p>
            <a:r>
              <a:rPr lang="en-US" altLang="zh-TW" sz="2800" dirty="0"/>
              <a:t>If C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=C</a:t>
            </a:r>
            <a:r>
              <a:rPr lang="en-US" altLang="zh-TW" sz="2800" baseline="-25000" dirty="0"/>
              <a:t>3</a:t>
            </a:r>
            <a:r>
              <a:rPr lang="en-US" altLang="zh-TW" sz="2800" dirty="0"/>
              <a:t> =X-gate</a:t>
            </a:r>
            <a:r>
              <a:rPr lang="en-US" altLang="zh-TW" sz="2800" baseline="-25000" dirty="0"/>
              <a:t>   </a:t>
            </a:r>
            <a:r>
              <a:rPr lang="en-US" altLang="zh-TW" sz="2800" dirty="0"/>
              <a:t>then  </a:t>
            </a:r>
            <a:r>
              <a:rPr lang="el-GR" altLang="zh-TW" sz="2800" dirty="0"/>
              <a:t>Λ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=</a:t>
            </a:r>
            <a:r>
              <a:rPr lang="el-GR" altLang="zh-TW" sz="2800" dirty="0"/>
              <a:t> Λ</a:t>
            </a:r>
            <a:r>
              <a:rPr lang="en-US" altLang="zh-TW" sz="2800" baseline="-25000" dirty="0"/>
              <a:t>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43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11332</TotalTime>
  <Words>3544</Words>
  <Application>Microsoft Office PowerPoint</Application>
  <PresentationFormat>寬螢幕</PresentationFormat>
  <Paragraphs>643</Paragraphs>
  <Slides>37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22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60" baseType="lpstr">
      <vt:lpstr>-apple-system</vt:lpstr>
      <vt:lpstr>CMMI10</vt:lpstr>
      <vt:lpstr>CMMI12</vt:lpstr>
      <vt:lpstr>CMMI8</vt:lpstr>
      <vt:lpstr>CMR10</vt:lpstr>
      <vt:lpstr>CMR12</vt:lpstr>
      <vt:lpstr>CMR8</vt:lpstr>
      <vt:lpstr>CMSY10</vt:lpstr>
      <vt:lpstr>HelveticaNeue</vt:lpstr>
      <vt:lpstr>HelveticaNeue-Light</vt:lpstr>
      <vt:lpstr>IBM Plex Sans</vt:lpstr>
      <vt:lpstr>inherit</vt:lpstr>
      <vt:lpstr>Lucida Grande</vt:lpstr>
      <vt:lpstr>NimbusRomNo9L-Regu</vt:lpstr>
      <vt:lpstr>NimbusRomNo9L-ReguItal</vt:lpstr>
      <vt:lpstr>Proxima Nova</vt:lpstr>
      <vt:lpstr>Algerian</vt:lpstr>
      <vt:lpstr>Arial</vt:lpstr>
      <vt:lpstr>Arial</vt:lpstr>
      <vt:lpstr>Calibri</vt:lpstr>
      <vt:lpstr>Calibri Light</vt:lpstr>
      <vt:lpstr>Cambria Math</vt:lpstr>
      <vt:lpstr>Office 佈景主題</vt:lpstr>
      <vt:lpstr>PowerPoint 簡報</vt:lpstr>
      <vt:lpstr>Outline</vt:lpstr>
      <vt:lpstr>Introduction</vt:lpstr>
      <vt:lpstr>PowerPoint 簡報</vt:lpstr>
      <vt:lpstr>Quantum Process Tomography(QPT)</vt:lpstr>
      <vt:lpstr>Randomized benchmarking(RB) vs                                   Quantum Process Tomography(QPT)</vt:lpstr>
      <vt:lpstr>Randomized benchmarking procedure</vt:lpstr>
      <vt:lpstr>Noise assumptions</vt:lpstr>
      <vt:lpstr>Time independent noise </vt:lpstr>
      <vt:lpstr>PowerPoint 簡報</vt:lpstr>
      <vt:lpstr>Markovian noise</vt:lpstr>
      <vt:lpstr>Randomized benchmarking(RB) vs                                   Quantum Process Tomography(QPT)</vt:lpstr>
      <vt:lpstr>First central idea of randomized benchmarking</vt:lpstr>
      <vt:lpstr>PowerPoint 簡報</vt:lpstr>
      <vt:lpstr>Randomized benchmarking(RB) vs                                   Quantum Process Tomography(QPT)</vt:lpstr>
      <vt:lpstr>Second central idea of randomized benchmarking</vt:lpstr>
      <vt:lpstr>Average error</vt:lpstr>
      <vt:lpstr>PowerPoint 簡報</vt:lpstr>
      <vt:lpstr>PowerPoint 簡報</vt:lpstr>
      <vt:lpstr>Randomized benchmarking(RB) vs                                   Quantum Process Tomography(QPT)</vt:lpstr>
      <vt:lpstr>Third central idea of randomized benchmarking</vt:lpstr>
      <vt:lpstr>Depolarizing channel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Mapping noise into depolarizing channel </vt:lpstr>
      <vt:lpstr>Interleaved RB</vt:lpstr>
      <vt:lpstr>PowerPoint 簡報</vt:lpstr>
      <vt:lpstr>Experiments</vt:lpstr>
      <vt:lpstr>Simulation Results</vt:lpstr>
      <vt:lpstr>Outlook</vt:lpstr>
      <vt:lpstr>Summary</vt:lpstr>
      <vt:lpstr>Thank you for listening</vt:lpstr>
      <vt:lpstr>QPT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I-CHUN HSU</dc:creator>
  <cp:lastModifiedBy>I-CHUN HSU</cp:lastModifiedBy>
  <cp:revision>759</cp:revision>
  <dcterms:created xsi:type="dcterms:W3CDTF">2020-08-17T14:09:36Z</dcterms:created>
  <dcterms:modified xsi:type="dcterms:W3CDTF">2020-08-26T15:37:35Z</dcterms:modified>
</cp:coreProperties>
</file>