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553" r:id="rId2"/>
    <p:sldId id="348" r:id="rId3"/>
    <p:sldId id="658" r:id="rId4"/>
    <p:sldId id="554" r:id="rId5"/>
    <p:sldId id="570" r:id="rId6"/>
    <p:sldId id="569" r:id="rId7"/>
    <p:sldId id="568" r:id="rId8"/>
    <p:sldId id="567" r:id="rId9"/>
    <p:sldId id="566" r:id="rId10"/>
    <p:sldId id="659" r:id="rId11"/>
    <p:sldId id="583" r:id="rId12"/>
    <p:sldId id="660" r:id="rId13"/>
    <p:sldId id="662" r:id="rId14"/>
    <p:sldId id="661" r:id="rId15"/>
    <p:sldId id="663" r:id="rId16"/>
    <p:sldId id="576" r:id="rId17"/>
    <p:sldId id="579" r:id="rId18"/>
    <p:sldId id="578" r:id="rId19"/>
    <p:sldId id="664" r:id="rId20"/>
    <p:sldId id="665" r:id="rId21"/>
    <p:sldId id="666" r:id="rId22"/>
    <p:sldId id="669" r:id="rId23"/>
    <p:sldId id="667" r:id="rId24"/>
    <p:sldId id="668" r:id="rId25"/>
    <p:sldId id="671" r:id="rId26"/>
    <p:sldId id="642" r:id="rId27"/>
    <p:sldId id="634" r:id="rId28"/>
    <p:sldId id="633" r:id="rId29"/>
    <p:sldId id="635" r:id="rId30"/>
    <p:sldId id="653" r:id="rId31"/>
    <p:sldId id="638" r:id="rId32"/>
    <p:sldId id="675" r:id="rId33"/>
    <p:sldId id="674" r:id="rId34"/>
    <p:sldId id="676" r:id="rId35"/>
    <p:sldId id="641" r:id="rId36"/>
    <p:sldId id="677" r:id="rId37"/>
    <p:sldId id="644" r:id="rId38"/>
    <p:sldId id="646" r:id="rId39"/>
    <p:sldId id="649" r:id="rId40"/>
    <p:sldId id="648" r:id="rId41"/>
    <p:sldId id="650" r:id="rId42"/>
    <p:sldId id="647" r:id="rId43"/>
    <p:sldId id="678" r:id="rId44"/>
    <p:sldId id="679" r:id="rId45"/>
    <p:sldId id="651" r:id="rId46"/>
    <p:sldId id="656" r:id="rId47"/>
    <p:sldId id="652" r:id="rId48"/>
    <p:sldId id="655" r:id="rId49"/>
    <p:sldId id="657" r:id="rId5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美國松鼠 XD" initials="美國松鼠" lastIdx="1" clrIdx="0">
    <p:extLst>
      <p:ext uri="{19B8F6BF-5375-455C-9EA6-DF929625EA0E}">
        <p15:presenceInfo xmlns:p15="http://schemas.microsoft.com/office/powerpoint/2012/main" userId="c7b0541aeb5c9c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6667" autoAdjust="0"/>
  </p:normalViewPr>
  <p:slideViewPr>
    <p:cSldViewPr snapToGrid="0">
      <p:cViewPr varScale="1">
        <p:scale>
          <a:sx n="74" d="100"/>
          <a:sy n="74" d="100"/>
        </p:scale>
        <p:origin x="29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B78A9-B264-4864-881F-3E4287580B68}" type="datetimeFigureOut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1EB07-7CDA-4A49-B910-C5EBAF075A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59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8F0AAD-5BCD-4F01-99CF-0A881C66E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3F8A38-0397-4838-ACDB-301CC6592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63856E-2D5C-468B-B12B-76E29324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E753-F95D-4A70-B55A-4A67225FF6CB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FFAC07-55E3-49A1-8A6C-C77F0BD7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C358B0-A6A0-449E-B3AF-59F09631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79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27CF13-081E-4643-A0A3-4092D8C4E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5DE877-EC6A-4269-B766-46B4ED2C4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4E93715-9160-44B1-B337-219A3FC3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9923-BC36-41BB-9BEB-79BAD600203A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477F11-159A-4134-9B6B-62E80C797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12EFDD-74BA-4E1A-9DE5-07740EF5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2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BD05E5F-54DD-42A9-BDA6-9D9ADEE1A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871AD05-4623-4275-909C-64FC9458D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9C72B7-6000-4345-84C3-6D2A7AC0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C217-5517-4479-9DAD-5263415E588E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AC86F0-DCC2-40E7-8F51-C8F2750C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E6F720-AA37-46F2-BB24-A2609F5A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11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1C51AB-94FE-4EA2-A820-D6B1A445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392992-FE46-4A1A-9B2C-CD81D92AB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48926D-458A-4694-8983-07AFCAA2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A3B3-A89B-49B2-8D51-6A60939F562C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DD9500-0610-4856-887C-A441203D5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E6E287-B3C5-427A-86D4-65CE174B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9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F621D8-258D-4581-BEFF-499E5B17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AAA31D-F31C-463A-9730-B14484EF4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AD0824-FD3D-43A9-B544-D3C1EC85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440CE-ECA8-4FB8-9DA2-741E537FF40B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E6A084-5FC9-445C-ABAD-D3DAB153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6FFA53-E1A4-498C-AF04-3D68B34D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2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A8C839-8522-4226-A8E8-3480BEAE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D9008A-0686-4888-93F5-B9C7E3415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199A5B3-12BC-4B1F-851C-20A6139D1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664EC9-8465-4EA2-A606-8D8B710D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E8337-ECDD-4296-A8A8-5014FBA0AA53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CBB8F1C-4DA8-4CC1-8068-A1A88395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57B900A-8263-42E8-80C1-55DFD106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51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A52A59-5112-4680-BEF1-6ACB95E3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9BFE4B-65FA-4804-BACC-8C6BEE64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EDD77B3-C6B4-4C18-83DA-B0958B9E0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64D3A24-0BC4-4AC3-AFD3-A3C0F7322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3E81153-BB34-4E5A-BCE9-90AC2AAE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C4F591A-FDB1-40E1-BC75-EC7A5545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AAF7-99D4-40DB-A752-2CEF8160D702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76FF9D3-9599-4DD7-9D4E-B42BFDFE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8D921EF-7A48-45C8-B3EE-89AA69CE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57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0A960C-F6F4-48C4-AEDE-C91FFE36A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07C9E23-605D-4C01-A319-AC6BCBFF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1DD0-42AD-4E56-AA86-DDF390CD5DC9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2443666-CF0F-4D40-A708-248D4629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20262C7-E042-47EB-A184-7FB2DBAA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74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133954-6D82-4D33-B0D5-D5A837BD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422-4332-4860-B3E8-3EDE141E44F3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1412E66-2A9A-4F2B-853D-2A3AF6A1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BE2F456-26C5-4AB7-87B9-485972EB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98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E75C2F-B7E0-4C47-AC28-C42A91CD8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B4A160-355A-4A4D-AACD-88AB63606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0C20714-74F3-4EFE-9C7E-95F5B61A0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3A9513-8A0E-4C51-A8AB-D517F38A4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B9424-C256-4CC8-BCEA-6E16FB5E0030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0DBD65-2B18-4308-BFE3-C3380458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4C8B4C-1FFF-49A8-BE64-5A8729D0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49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12E4B5-58D8-4195-9F67-174BC05A6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4A3C209-7EF8-431E-BAD6-3B6A77E18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4534CE-F1DB-4EF4-B0CE-C2DC6D9D4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121195-598D-4DD0-B933-67F507A2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C90-1B44-453C-8ADC-9EA836184099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1FE464-4776-4DCA-8BF1-9D1863B7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09DADA-C43F-4E77-9345-4FCC0DE4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1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E40ED27-5BBA-463B-A744-88B86A68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8DED2A-BFE9-4A8C-8FF2-605296256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C2C643-D3C2-4B7A-95B3-79F979B19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839-E196-49E1-A646-8737E1562373}" type="datetime1">
              <a:rPr lang="zh-TW" altLang="en-US" smtClean="0"/>
              <a:t>2020/8/24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18D4C1-55E3-475A-AFD3-6A4B384F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18EEF1-DB2A-477E-A6C4-F56CF395D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2F51-9825-4BE6-B3CF-5E46A6691B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85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4B8E7F-AD98-417D-951F-5DC6D4852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85148"/>
            <a:ext cx="12192000" cy="2387600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</a:rPr>
              <a:t>Resource Preservability</a:t>
            </a:r>
            <a:br>
              <a:rPr lang="en-US" altLang="zh-TW" sz="4800" dirty="0">
                <a:solidFill>
                  <a:srgbClr val="0070C0"/>
                </a:solidFill>
              </a:rPr>
            </a:b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F32CE77-4422-49F2-A8A7-8443F5D84CF2}"/>
              </a:ext>
            </a:extLst>
          </p:cNvPr>
          <p:cNvSpPr/>
          <p:nvPr/>
        </p:nvSpPr>
        <p:spPr>
          <a:xfrm>
            <a:off x="4937552" y="4058448"/>
            <a:ext cx="2316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solidFill>
                  <a:srgbClr val="0070C0"/>
                </a:solidFill>
              </a:rPr>
              <a:t>Chung-Yun Hsieh </a:t>
            </a:r>
            <a:endParaRPr lang="zh-TW" altLang="en-US" sz="2400" dirty="0">
              <a:solidFill>
                <a:srgbClr val="0070C0"/>
              </a:solidFill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C2B0C0B1-18C1-4E63-A173-EB92F7F98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991" y="5024803"/>
            <a:ext cx="4139309" cy="139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D6AFABA6-842E-4876-8ACF-0CC78151635E}"/>
              </a:ext>
            </a:extLst>
          </p:cNvPr>
          <p:cNvGrpSpPr/>
          <p:nvPr/>
        </p:nvGrpSpPr>
        <p:grpSpPr>
          <a:xfrm>
            <a:off x="5036343" y="2744808"/>
            <a:ext cx="2119313" cy="585303"/>
            <a:chOff x="4532168" y="2703244"/>
            <a:chExt cx="2119313" cy="5853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/>
                <p:nvPr/>
              </p:nvSpPr>
              <p:spPr>
                <a:xfrm>
                  <a:off x="4532168" y="2703244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2168" y="2703244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/>
                <p:nvPr/>
              </p:nvSpPr>
              <p:spPr>
                <a:xfrm>
                  <a:off x="5540519" y="2734549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519" y="2734549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0686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D6AFABA6-842E-4876-8ACF-0CC78151635E}"/>
              </a:ext>
            </a:extLst>
          </p:cNvPr>
          <p:cNvGrpSpPr/>
          <p:nvPr/>
        </p:nvGrpSpPr>
        <p:grpSpPr>
          <a:xfrm>
            <a:off x="5036343" y="2331263"/>
            <a:ext cx="2119313" cy="1009283"/>
            <a:chOff x="4532168" y="2289699"/>
            <a:chExt cx="2119313" cy="10092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/>
                <p:nvPr/>
              </p:nvSpPr>
              <p:spPr>
                <a:xfrm>
                  <a:off x="4532168" y="2703244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2168" y="2703244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/>
                <p:nvPr/>
              </p:nvSpPr>
              <p:spPr>
                <a:xfrm>
                  <a:off x="5540519" y="2734549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519" y="2734549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846B4A6B-FB68-47EC-B3A9-D8D243E9EFF4}"/>
                    </a:ext>
                  </a:extLst>
                </p:cNvPr>
                <p:cNvSpPr txBox="1"/>
                <p:nvPr/>
              </p:nvSpPr>
              <p:spPr>
                <a:xfrm>
                  <a:off x="5008419" y="2744984"/>
                  <a:ext cx="108758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8" name="文字方塊 7">
                  <a:extLst>
                    <a:ext uri="{FF2B5EF4-FFF2-40B4-BE49-F238E27FC236}">
                      <a16:creationId xmlns:a16="http://schemas.microsoft.com/office/drawing/2014/main" id="{846B4A6B-FB68-47EC-B3A9-D8D243E9EF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8419" y="2744984"/>
                  <a:ext cx="1087581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16D99D67-4B22-4A07-9772-F5DC7004A029}"/>
                </a:ext>
              </a:extLst>
            </p:cNvPr>
            <p:cNvSpPr txBox="1"/>
            <p:nvPr/>
          </p:nvSpPr>
          <p:spPr>
            <a:xfrm>
              <a:off x="5382491" y="2289699"/>
              <a:ext cx="1087581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3000" dirty="0">
                  <a:solidFill>
                    <a:srgbClr val="FF0000"/>
                  </a:solidFill>
                </a:rPr>
                <a:t>?</a:t>
              </a:r>
              <a:endParaRPr lang="zh-TW" altLang="en-US" sz="3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90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2DBC841B-944F-4B48-AB1E-8DC38631BDE5}"/>
              </a:ext>
            </a:extLst>
          </p:cNvPr>
          <p:cNvCxnSpPr/>
          <p:nvPr/>
        </p:nvCxnSpPr>
        <p:spPr>
          <a:xfrm>
            <a:off x="4385612" y="3063547"/>
            <a:ext cx="3241964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DDEA344F-E190-4C09-894D-018E6636356D}"/>
              </a:ext>
            </a:extLst>
          </p:cNvPr>
          <p:cNvGrpSpPr/>
          <p:nvPr/>
        </p:nvGrpSpPr>
        <p:grpSpPr>
          <a:xfrm>
            <a:off x="3190873" y="2786548"/>
            <a:ext cx="5661965" cy="553998"/>
            <a:chOff x="2703368" y="1063428"/>
            <a:chExt cx="5661965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3ED4FFF1-8924-4799-A151-BB34E99E1098}"/>
                    </a:ext>
                  </a:extLst>
                </p:cNvPr>
                <p:cNvSpPr txBox="1"/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E7298E12-E637-4E67-931F-67DEAB2F8DB6}"/>
                    </a:ext>
                  </a:extLst>
                </p:cNvPr>
                <p:cNvSpPr txBox="1"/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697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2DBC841B-944F-4B48-AB1E-8DC38631BDE5}"/>
              </a:ext>
            </a:extLst>
          </p:cNvPr>
          <p:cNvCxnSpPr/>
          <p:nvPr/>
        </p:nvCxnSpPr>
        <p:spPr>
          <a:xfrm>
            <a:off x="4385612" y="3063547"/>
            <a:ext cx="3241964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DDEA344F-E190-4C09-894D-018E6636356D}"/>
              </a:ext>
            </a:extLst>
          </p:cNvPr>
          <p:cNvGrpSpPr/>
          <p:nvPr/>
        </p:nvGrpSpPr>
        <p:grpSpPr>
          <a:xfrm>
            <a:off x="3190873" y="2786548"/>
            <a:ext cx="5661965" cy="553998"/>
            <a:chOff x="2703368" y="1063428"/>
            <a:chExt cx="5661965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3ED4FFF1-8924-4799-A151-BB34E99E1098}"/>
                    </a:ext>
                  </a:extLst>
                </p:cNvPr>
                <p:cNvSpPr txBox="1"/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E7298E12-E637-4E67-931F-67DEAB2F8DB6}"/>
                    </a:ext>
                  </a:extLst>
                </p:cNvPr>
                <p:cNvSpPr txBox="1"/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F6D0884E-0791-48E5-9F2C-65BFCBB28E2D}"/>
              </a:ext>
            </a:extLst>
          </p:cNvPr>
          <p:cNvSpPr/>
          <p:nvPr/>
        </p:nvSpPr>
        <p:spPr>
          <a:xfrm>
            <a:off x="2804786" y="3429000"/>
            <a:ext cx="6403615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300" dirty="0">
                <a:solidFill>
                  <a:srgbClr val="0070C0"/>
                </a:solidFill>
                <a:latin typeface="+mj-lt"/>
              </a:rPr>
              <a:t>(not generating entanglement from separable inputs)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145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2DBC841B-944F-4B48-AB1E-8DC38631BDE5}"/>
              </a:ext>
            </a:extLst>
          </p:cNvPr>
          <p:cNvCxnSpPr/>
          <p:nvPr/>
        </p:nvCxnSpPr>
        <p:spPr>
          <a:xfrm>
            <a:off x="4385612" y="3063547"/>
            <a:ext cx="3241964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DDEA344F-E190-4C09-894D-018E6636356D}"/>
              </a:ext>
            </a:extLst>
          </p:cNvPr>
          <p:cNvGrpSpPr/>
          <p:nvPr/>
        </p:nvGrpSpPr>
        <p:grpSpPr>
          <a:xfrm>
            <a:off x="3190873" y="2786548"/>
            <a:ext cx="5661965" cy="553998"/>
            <a:chOff x="2703368" y="1063428"/>
            <a:chExt cx="5661965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3ED4FFF1-8924-4799-A151-BB34E99E1098}"/>
                    </a:ext>
                  </a:extLst>
                </p:cNvPr>
                <p:cNvSpPr txBox="1"/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E7298E12-E637-4E67-931F-67DEAB2F8DB6}"/>
                    </a:ext>
                  </a:extLst>
                </p:cNvPr>
                <p:cNvSpPr txBox="1"/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F6D0884E-0791-48E5-9F2C-65BFCBB28E2D}"/>
              </a:ext>
            </a:extLst>
          </p:cNvPr>
          <p:cNvSpPr/>
          <p:nvPr/>
        </p:nvSpPr>
        <p:spPr>
          <a:xfrm>
            <a:off x="2804786" y="3429000"/>
            <a:ext cx="6403615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300" dirty="0">
                <a:solidFill>
                  <a:srgbClr val="0070C0"/>
                </a:solidFill>
                <a:latin typeface="+mj-lt"/>
              </a:rPr>
              <a:t>(not generating entanglement from separable inputs)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A629A4BF-3A1A-4EDF-94E2-5D93DA272B85}"/>
                  </a:ext>
                </a:extLst>
              </p:cNvPr>
              <p:cNvSpPr txBox="1"/>
              <p:nvPr/>
            </p:nvSpPr>
            <p:spPr>
              <a:xfrm>
                <a:off x="5462802" y="2188323"/>
                <a:ext cx="1087581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zh-TW" altLang="en-US" sz="3000" dirty="0"/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A629A4BF-3A1A-4EDF-94E2-5D93DA272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802" y="2188323"/>
                <a:ext cx="108758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23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2DBC841B-944F-4B48-AB1E-8DC38631BDE5}"/>
              </a:ext>
            </a:extLst>
          </p:cNvPr>
          <p:cNvCxnSpPr/>
          <p:nvPr/>
        </p:nvCxnSpPr>
        <p:spPr>
          <a:xfrm>
            <a:off x="4385612" y="3063547"/>
            <a:ext cx="3241964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DDEA344F-E190-4C09-894D-018E6636356D}"/>
              </a:ext>
            </a:extLst>
          </p:cNvPr>
          <p:cNvGrpSpPr/>
          <p:nvPr/>
        </p:nvGrpSpPr>
        <p:grpSpPr>
          <a:xfrm>
            <a:off x="3190873" y="2786548"/>
            <a:ext cx="5661965" cy="553998"/>
            <a:chOff x="2703368" y="1063428"/>
            <a:chExt cx="5661965" cy="553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3ED4FFF1-8924-4799-A151-BB34E99E1098}"/>
                    </a:ext>
                  </a:extLst>
                </p:cNvPr>
                <p:cNvSpPr txBox="1"/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425D0117-0C3A-4085-8B8B-579810E030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3368" y="1063428"/>
                  <a:ext cx="952501" cy="5539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字方塊 17">
                  <a:extLst>
                    <a:ext uri="{FF2B5EF4-FFF2-40B4-BE49-F238E27FC236}">
                      <a16:creationId xmlns:a16="http://schemas.microsoft.com/office/drawing/2014/main" id="{E7298E12-E637-4E67-931F-67DEAB2F8DB6}"/>
                    </a:ext>
                  </a:extLst>
                </p:cNvPr>
                <p:cNvSpPr txBox="1"/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zh-TW" altLang="en-US" sz="3000" dirty="0"/>
                </a:p>
              </p:txBody>
            </p:sp>
          </mc:Choice>
          <mc:Fallback xmlns=""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5F6D10EA-28C5-4F2C-B99F-9FA3EC8912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4371" y="1063428"/>
                  <a:ext cx="1110962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F6D0884E-0791-48E5-9F2C-65BFCBB28E2D}"/>
              </a:ext>
            </a:extLst>
          </p:cNvPr>
          <p:cNvSpPr/>
          <p:nvPr/>
        </p:nvSpPr>
        <p:spPr>
          <a:xfrm>
            <a:off x="2804786" y="3429000"/>
            <a:ext cx="640361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300" dirty="0">
                <a:solidFill>
                  <a:srgbClr val="0070C0"/>
                </a:solidFill>
                <a:latin typeface="+mj-lt"/>
              </a:rPr>
              <a:t>(not generating entanglement from separable inputs)</a:t>
            </a:r>
          </a:p>
          <a:p>
            <a:pPr algn="ctr"/>
            <a:endParaRPr lang="en-US" altLang="zh-TW" sz="2300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altLang="zh-TW" sz="2300" dirty="0">
                <a:solidFill>
                  <a:srgbClr val="0070C0"/>
                </a:solidFill>
                <a:latin typeface="+mj-lt"/>
              </a:rPr>
              <a:t>LOCC &amp; LOSR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A629A4BF-3A1A-4EDF-94E2-5D93DA272B85}"/>
                  </a:ext>
                </a:extLst>
              </p:cNvPr>
              <p:cNvSpPr txBox="1"/>
              <p:nvPr/>
            </p:nvSpPr>
            <p:spPr>
              <a:xfrm>
                <a:off x="5462802" y="2188323"/>
                <a:ext cx="1087581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zh-TW" altLang="en-US" sz="3000" dirty="0"/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A629A4BF-3A1A-4EDF-94E2-5D93DA272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802" y="2188323"/>
                <a:ext cx="108758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27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231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2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7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2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>
            <a:extLst>
              <a:ext uri="{FF2B5EF4-FFF2-40B4-BE49-F238E27FC236}">
                <a16:creationId xmlns:a16="http://schemas.microsoft.com/office/drawing/2014/main" id="{EEBD17AF-E8DD-41DE-B77D-B004F6413B0F}"/>
              </a:ext>
            </a:extLst>
          </p:cNvPr>
          <p:cNvSpPr/>
          <p:nvPr/>
        </p:nvSpPr>
        <p:spPr>
          <a:xfrm>
            <a:off x="4428097" y="2307652"/>
            <a:ext cx="148720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states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4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66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Motivation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9335D08D-3EAB-4B65-A5C6-A6234BF71D12}"/>
              </a:ext>
            </a:extLst>
          </p:cNvPr>
          <p:cNvCxnSpPr>
            <a:cxnSpLocks/>
          </p:cNvCxnSpPr>
          <p:nvPr/>
        </p:nvCxnSpPr>
        <p:spPr>
          <a:xfrm>
            <a:off x="4232390" y="3691174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operations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9335D08D-3EAB-4B65-A5C6-A6234BF71D12}"/>
              </a:ext>
            </a:extLst>
          </p:cNvPr>
          <p:cNvCxnSpPr>
            <a:cxnSpLocks/>
          </p:cNvCxnSpPr>
          <p:nvPr/>
        </p:nvCxnSpPr>
        <p:spPr>
          <a:xfrm>
            <a:off x="4232390" y="3691174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operations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63F4726-9F40-47C4-9785-F48E8A1B3839}"/>
              </a:ext>
            </a:extLst>
          </p:cNvPr>
          <p:cNvCxnSpPr>
            <a:cxnSpLocks/>
          </p:cNvCxnSpPr>
          <p:nvPr/>
        </p:nvCxnSpPr>
        <p:spPr>
          <a:xfrm>
            <a:off x="6601517" y="3684548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/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Channels that won’t generate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from free states</a:t>
                </a:r>
                <a:endParaRPr lang="zh-TW" altLang="en-US" sz="23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blipFill>
                <a:blip r:embed="rId4"/>
                <a:stretch>
                  <a:fillRect l="-1400" t="-5303" b="-151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23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9335D08D-3EAB-4B65-A5C6-A6234BF71D12}"/>
              </a:ext>
            </a:extLst>
          </p:cNvPr>
          <p:cNvCxnSpPr>
            <a:cxnSpLocks/>
          </p:cNvCxnSpPr>
          <p:nvPr/>
        </p:nvCxnSpPr>
        <p:spPr>
          <a:xfrm>
            <a:off x="4232390" y="3691174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operations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63F4726-9F40-47C4-9785-F48E8A1B3839}"/>
              </a:ext>
            </a:extLst>
          </p:cNvPr>
          <p:cNvCxnSpPr>
            <a:cxnSpLocks/>
          </p:cNvCxnSpPr>
          <p:nvPr/>
        </p:nvCxnSpPr>
        <p:spPr>
          <a:xfrm>
            <a:off x="6601517" y="3684548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/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Channels that won’t generate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from free states</a:t>
                </a:r>
                <a:endParaRPr lang="zh-TW" altLang="en-US" sz="23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blipFill>
                <a:blip r:embed="rId4"/>
                <a:stretch>
                  <a:fillRect l="-1400" t="-5303" b="-151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45F07B67-9660-4CE3-92CE-DEE504FC8CF7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CA0B2C-4340-4812-B37F-28814A5E9778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53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9335D08D-3EAB-4B65-A5C6-A6234BF71D12}"/>
              </a:ext>
            </a:extLst>
          </p:cNvPr>
          <p:cNvCxnSpPr>
            <a:cxnSpLocks/>
          </p:cNvCxnSpPr>
          <p:nvPr/>
        </p:nvCxnSpPr>
        <p:spPr>
          <a:xfrm>
            <a:off x="4232390" y="3691174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operations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63F4726-9F40-47C4-9785-F48E8A1B3839}"/>
              </a:ext>
            </a:extLst>
          </p:cNvPr>
          <p:cNvCxnSpPr>
            <a:cxnSpLocks/>
          </p:cNvCxnSpPr>
          <p:nvPr/>
        </p:nvCxnSpPr>
        <p:spPr>
          <a:xfrm>
            <a:off x="6601517" y="3684548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/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Channels that won’t generate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from free states</a:t>
                </a:r>
                <a:endParaRPr lang="zh-TW" altLang="en-US" sz="23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blipFill>
                <a:blip r:embed="rId4"/>
                <a:stretch>
                  <a:fillRect l="-1400" t="-5303" b="-151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45F07B67-9660-4CE3-92CE-DEE504FC8CF7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CA0B2C-4340-4812-B37F-28814A5E9778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590D7676-07B9-413A-8327-8A18C6923878}"/>
              </a:ext>
            </a:extLst>
          </p:cNvPr>
          <p:cNvCxnSpPr>
            <a:cxnSpLocks/>
          </p:cNvCxnSpPr>
          <p:nvPr/>
        </p:nvCxnSpPr>
        <p:spPr>
          <a:xfrm>
            <a:off x="4241336" y="5045283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9A7BB37B-61C5-4ECC-9DD7-393FACB42831}"/>
              </a:ext>
            </a:extLst>
          </p:cNvPr>
          <p:cNvSpPr/>
          <p:nvPr/>
        </p:nvSpPr>
        <p:spPr>
          <a:xfrm>
            <a:off x="4428098" y="5111394"/>
            <a:ext cx="267618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Resource monotone 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states    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resourceful </a:t>
                </a:r>
                <a:r>
                  <a:rPr lang="en-US" altLang="zh-TW" sz="2300" dirty="0" err="1">
                    <a:solidFill>
                      <a:srgbClr val="0070C0"/>
                    </a:solidFill>
                  </a:rPr>
                  <a:t>iff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a free state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307652"/>
                <a:ext cx="6425285" cy="446276"/>
              </a:xfrm>
              <a:prstGeom prst="rect">
                <a:avLst/>
              </a:prstGeom>
              <a:blipFill>
                <a:blip r:embed="rId2"/>
                <a:stretch>
                  <a:fillRect l="-1328" t="-10959" r="-474" b="-301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3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F8D5F01-A188-4368-8A9E-4DC0529A9AEA}"/>
              </a:ext>
            </a:extLst>
          </p:cNvPr>
          <p:cNvCxnSpPr/>
          <p:nvPr/>
        </p:nvCxnSpPr>
        <p:spPr>
          <a:xfrm>
            <a:off x="6040406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9335D08D-3EAB-4B65-A5C6-A6234BF71D12}"/>
              </a:ext>
            </a:extLst>
          </p:cNvPr>
          <p:cNvCxnSpPr>
            <a:cxnSpLocks/>
          </p:cNvCxnSpPr>
          <p:nvPr/>
        </p:nvCxnSpPr>
        <p:spPr>
          <a:xfrm>
            <a:off x="4232390" y="3691174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Free operations</a:t>
            </a:r>
            <a:endParaRPr lang="zh-TW" altLang="en-US" sz="2300" dirty="0">
              <a:solidFill>
                <a:srgbClr val="0070C0"/>
              </a:solidFill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63F4726-9F40-47C4-9785-F48E8A1B3839}"/>
              </a:ext>
            </a:extLst>
          </p:cNvPr>
          <p:cNvCxnSpPr>
            <a:cxnSpLocks/>
          </p:cNvCxnSpPr>
          <p:nvPr/>
        </p:nvCxnSpPr>
        <p:spPr>
          <a:xfrm>
            <a:off x="6601517" y="3684548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/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Channels that won’t generate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from free states</a:t>
                </a:r>
                <a:endParaRPr lang="zh-TW" altLang="en-US" sz="23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1E27D75C-2FED-4AFA-80CE-7AF38C92F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120" y="3573991"/>
                <a:ext cx="6094268" cy="800219"/>
              </a:xfrm>
              <a:prstGeom prst="rect">
                <a:avLst/>
              </a:prstGeom>
              <a:blipFill>
                <a:blip r:embed="rId4"/>
                <a:stretch>
                  <a:fillRect l="-1400" t="-5303" b="-151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45F07B67-9660-4CE3-92CE-DEE504FC8CF7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CA0B2C-4340-4812-B37F-28814A5E9778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C40D1D5D-EE22-4712-BAF1-356B7C927AAF}"/>
              </a:ext>
            </a:extLst>
          </p:cNvPr>
          <p:cNvCxnSpPr>
            <a:cxnSpLocks/>
          </p:cNvCxnSpPr>
          <p:nvPr/>
        </p:nvCxnSpPr>
        <p:spPr>
          <a:xfrm>
            <a:off x="4232389" y="4979945"/>
            <a:ext cx="0" cy="1481053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EF079F21-5568-4DCE-BA89-8C7E74ECDB84}"/>
                  </a:ext>
                </a:extLst>
              </p:cNvPr>
              <p:cNvSpPr/>
              <p:nvPr/>
            </p:nvSpPr>
            <p:spPr>
              <a:xfrm>
                <a:off x="4428097" y="4858725"/>
                <a:ext cx="5394774" cy="16292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→[0,∞]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an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-monotone if </a:t>
                </a:r>
                <a:endParaRPr lang="en-US" altLang="zh-TW" sz="2300" i="1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free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d>
                          <m:dPr>
                            <m:ctrlPr>
                              <a:rPr lang="en-US" altLang="zh-TW" sz="23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3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∀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&amp; free operation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3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EF079F21-5568-4DCE-BA89-8C7E74ECDB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4858725"/>
                <a:ext cx="5394774" cy="1629292"/>
              </a:xfrm>
              <a:prstGeom prst="rect">
                <a:avLst/>
              </a:prstGeom>
              <a:blipFill>
                <a:blip r:embed="rId5"/>
                <a:stretch>
                  <a:fillRect l="-678" b="-74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432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1973ED28-B3D2-4436-8DDB-6C1F165C77CF}"/>
              </a:ext>
            </a:extLst>
          </p:cNvPr>
          <p:cNvSpPr/>
          <p:nvPr/>
        </p:nvSpPr>
        <p:spPr>
          <a:xfrm>
            <a:off x="4229100" y="-160256"/>
            <a:ext cx="79629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BBC19E8-C605-4AA0-AF34-2A4E7A379F83}"/>
              </a:ext>
            </a:extLst>
          </p:cNvPr>
          <p:cNvSpPr/>
          <p:nvPr/>
        </p:nvSpPr>
        <p:spPr>
          <a:xfrm>
            <a:off x="4428097" y="2307652"/>
            <a:ext cx="148720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Free states</a:t>
            </a:r>
            <a:endParaRPr lang="zh-TW" altLang="en-US" sz="23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rPr>
                  <a:t>A resource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1728807" cy="446276"/>
              </a:xfrm>
              <a:prstGeom prst="rect">
                <a:avLst/>
              </a:prstGeom>
              <a:blipFill>
                <a:blip r:embed="rId2"/>
                <a:stretch>
                  <a:fillRect l="-4930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DD767DB4-DEBC-445E-AE01-87701B68CE98}"/>
              </a:ext>
            </a:extLst>
          </p:cNvPr>
          <p:cNvSpPr/>
          <p:nvPr/>
        </p:nvSpPr>
        <p:spPr>
          <a:xfrm>
            <a:off x="4428097" y="3757285"/>
            <a:ext cx="20683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Free operations</a:t>
            </a:r>
            <a:endParaRPr lang="zh-TW" altLang="en-US" sz="23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5F07B67-9660-4CE3-92CE-DEE504FC8CF7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CA0B2C-4340-4812-B37F-28814A5E9778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7BB37B-61C5-4ECC-9DD7-393FACB42831}"/>
              </a:ext>
            </a:extLst>
          </p:cNvPr>
          <p:cNvSpPr/>
          <p:nvPr/>
        </p:nvSpPr>
        <p:spPr>
          <a:xfrm>
            <a:off x="4428098" y="5111394"/>
            <a:ext cx="267618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Resource monotone </a:t>
            </a:r>
            <a:endParaRPr lang="zh-TW" altLang="en-US" sz="23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8F1C88ED-4F11-4645-9BF3-FA60FDB3327A}"/>
              </a:ext>
            </a:extLst>
          </p:cNvPr>
          <p:cNvCxnSpPr>
            <a:cxnSpLocks/>
          </p:cNvCxnSpPr>
          <p:nvPr/>
        </p:nvCxnSpPr>
        <p:spPr>
          <a:xfrm>
            <a:off x="7245753" y="1011131"/>
            <a:ext cx="0" cy="448566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標題 1">
            <a:extLst>
              <a:ext uri="{FF2B5EF4-FFF2-40B4-BE49-F238E27FC236}">
                <a16:creationId xmlns:a16="http://schemas.microsoft.com/office/drawing/2014/main" id="{3AA7F93B-E275-4EDC-BD8D-F22CE7B507F4}"/>
              </a:ext>
            </a:extLst>
          </p:cNvPr>
          <p:cNvSpPr txBox="1">
            <a:spLocks/>
          </p:cNvSpPr>
          <p:nvPr/>
        </p:nvSpPr>
        <p:spPr>
          <a:xfrm>
            <a:off x="7358342" y="2489765"/>
            <a:ext cx="447690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>
                <a:solidFill>
                  <a:schemeClr val="bg1"/>
                </a:solidFill>
              </a:rPr>
              <a:t>Resource Theory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2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Framework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1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91281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State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10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91281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350697" y="912814"/>
            <a:ext cx="5222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Channel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F25B212-9DDB-44AF-86EF-E6B50706F8C6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5120E56-7C1A-420B-8FF3-DF7D0E6EBC49}"/>
              </a:ext>
            </a:extLst>
          </p:cNvPr>
          <p:cNvSpPr/>
          <p:nvPr/>
        </p:nvSpPr>
        <p:spPr>
          <a:xfrm>
            <a:off x="0" y="6472453"/>
            <a:ext cx="8980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Z.-W. Liu &amp; A. Winter, arXiv:1904.04201; Y. Liu &amp; X. Yuan, Phys. Rev. Research </a:t>
            </a:r>
            <a:r>
              <a:rPr lang="en-US" altLang="zh-TW" b="1" dirty="0">
                <a:solidFill>
                  <a:schemeClr val="bg1"/>
                </a:solidFill>
              </a:rPr>
              <a:t>2</a:t>
            </a:r>
            <a:r>
              <a:rPr lang="en-US" altLang="zh-TW" dirty="0">
                <a:solidFill>
                  <a:schemeClr val="bg1"/>
                </a:solidFill>
              </a:rPr>
              <a:t>, 012035 (2020).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0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91281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350697" y="912814"/>
            <a:ext cx="5222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Channel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F25B212-9DDB-44AF-86EF-E6B50706F8C6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5120E56-7C1A-420B-8FF3-DF7D0E6EBC49}"/>
              </a:ext>
            </a:extLst>
          </p:cNvPr>
          <p:cNvSpPr/>
          <p:nvPr/>
        </p:nvSpPr>
        <p:spPr>
          <a:xfrm>
            <a:off x="0" y="6472453"/>
            <a:ext cx="8282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R. Takagi </a:t>
            </a:r>
            <a:r>
              <a:rPr lang="en-US" altLang="zh-TW" i="1" dirty="0">
                <a:solidFill>
                  <a:schemeClr val="bg1"/>
                </a:solidFill>
              </a:rPr>
              <a:t>et al.</a:t>
            </a:r>
            <a:r>
              <a:rPr lang="en-US" altLang="zh-TW" dirty="0">
                <a:solidFill>
                  <a:schemeClr val="bg1"/>
                </a:solidFill>
              </a:rPr>
              <a:t>, Phys. Rev. Lett. </a:t>
            </a:r>
            <a:r>
              <a:rPr lang="en-US" altLang="zh-TW" b="1" dirty="0">
                <a:solidFill>
                  <a:schemeClr val="bg1"/>
                </a:solidFill>
              </a:rPr>
              <a:t>124</a:t>
            </a:r>
            <a:r>
              <a:rPr lang="en-US" altLang="zh-TW" dirty="0">
                <a:solidFill>
                  <a:schemeClr val="bg1"/>
                </a:solidFill>
              </a:rPr>
              <a:t>, 120502 (2020); C.-Y. Hsieh, Quantum </a:t>
            </a:r>
            <a:r>
              <a:rPr lang="en-US" altLang="zh-TW" b="1" dirty="0">
                <a:solidFill>
                  <a:schemeClr val="bg1"/>
                </a:solidFill>
              </a:rPr>
              <a:t>4</a:t>
            </a:r>
            <a:r>
              <a:rPr lang="en-US" altLang="zh-TW" dirty="0">
                <a:solidFill>
                  <a:schemeClr val="bg1"/>
                </a:solidFill>
              </a:rPr>
              <a:t>, 244 (2020).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2EB06BB-E35E-4C17-A5A3-9F755C2D76B6}"/>
              </a:ext>
            </a:extLst>
          </p:cNvPr>
          <p:cNvSpPr/>
          <p:nvPr/>
        </p:nvSpPr>
        <p:spPr>
          <a:xfrm>
            <a:off x="4278455" y="1806795"/>
            <a:ext cx="7743825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Applications to classical communication, thermodynamics, etc. </a:t>
            </a:r>
          </a:p>
          <a:p>
            <a:endParaRPr lang="en-US" altLang="zh-TW" sz="3000" dirty="0">
              <a:solidFill>
                <a:srgbClr val="0070C0"/>
              </a:solidFill>
              <a:latin typeface="+mj-lt"/>
            </a:endParaRPr>
          </a:p>
          <a:p>
            <a:endParaRPr lang="zh-TW" altLang="en-US" sz="30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803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Introduction to Resource Theory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0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91281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350697" y="912814"/>
            <a:ext cx="5222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Channel Resource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2EB06BB-E35E-4C17-A5A3-9F755C2D76B6}"/>
              </a:ext>
            </a:extLst>
          </p:cNvPr>
          <p:cNvSpPr/>
          <p:nvPr/>
        </p:nvSpPr>
        <p:spPr>
          <a:xfrm>
            <a:off x="4278455" y="1806795"/>
            <a:ext cx="7743825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Applications to classical communication, thermodynamics, etc. </a:t>
            </a:r>
          </a:p>
          <a:p>
            <a:endParaRPr lang="en-US" altLang="zh-TW" sz="3000" dirty="0">
              <a:solidFill>
                <a:srgbClr val="0070C0"/>
              </a:solidFill>
              <a:latin typeface="+mj-lt"/>
            </a:endParaRPr>
          </a:p>
          <a:p>
            <a:endParaRPr lang="zh-TW" altLang="en-US" sz="3000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2FC8F656-B4A1-42AE-8FFA-A3071B1D8318}"/>
              </a:ext>
            </a:extLst>
          </p:cNvPr>
          <p:cNvGrpSpPr/>
          <p:nvPr/>
        </p:nvGrpSpPr>
        <p:grpSpPr>
          <a:xfrm>
            <a:off x="454602" y="2635012"/>
            <a:ext cx="10921742" cy="3235650"/>
            <a:chOff x="454602" y="1606312"/>
            <a:chExt cx="10921742" cy="3235650"/>
          </a:xfrm>
        </p:grpSpPr>
        <p:pic>
          <p:nvPicPr>
            <p:cNvPr id="13" name="圖片 12" descr="一張含有 時鐘, 畫畫 的圖片&#10;&#10;自動產生的描述">
              <a:extLst>
                <a:ext uri="{FF2B5EF4-FFF2-40B4-BE49-F238E27FC236}">
                  <a16:creationId xmlns:a16="http://schemas.microsoft.com/office/drawing/2014/main" id="{80DBD908-9D90-45CE-9677-7B61A92FE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908" y="1807817"/>
              <a:ext cx="10846436" cy="3034145"/>
            </a:xfrm>
            <a:prstGeom prst="rect">
              <a:avLst/>
            </a:prstGeom>
          </p:spPr>
        </p:pic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9F82DC5-850D-4E25-BC88-26F8EAE1C03E}"/>
                </a:ext>
              </a:extLst>
            </p:cNvPr>
            <p:cNvSpPr/>
            <p:nvPr/>
          </p:nvSpPr>
          <p:spPr>
            <a:xfrm>
              <a:off x="454602" y="1807817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A4CBBEE7-A2BD-4F71-9B37-6DE11320E004}"/>
                </a:ext>
              </a:extLst>
            </p:cNvPr>
            <p:cNvSpPr/>
            <p:nvPr/>
          </p:nvSpPr>
          <p:spPr>
            <a:xfrm>
              <a:off x="3994438" y="1692903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B2C64FAF-03A7-436E-978B-DAEA16F2F424}"/>
                </a:ext>
              </a:extLst>
            </p:cNvPr>
            <p:cNvSpPr/>
            <p:nvPr/>
          </p:nvSpPr>
          <p:spPr>
            <a:xfrm>
              <a:off x="7458968" y="1606312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719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The ability to preserve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  <a:blipFill>
                <a:blip r:embed="rId2"/>
                <a:stretch>
                  <a:fillRect l="-2724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矩形 18">
            <a:extLst>
              <a:ext uri="{FF2B5EF4-FFF2-40B4-BE49-F238E27FC236}">
                <a16:creationId xmlns:a16="http://schemas.microsoft.com/office/drawing/2014/main" id="{53FB9DBA-D8E4-47F3-9E04-2E827EA461B7}"/>
              </a:ext>
            </a:extLst>
          </p:cNvPr>
          <p:cNvSpPr/>
          <p:nvPr/>
        </p:nvSpPr>
        <p:spPr>
          <a:xfrm>
            <a:off x="515506" y="4187122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818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The ability to preserve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  <a:blipFill>
                <a:blip r:embed="rId2"/>
                <a:stretch>
                  <a:fillRect l="-2724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97EA135A-E70C-4765-9D30-C832CCF88BB3}"/>
              </a:ext>
            </a:extLst>
          </p:cNvPr>
          <p:cNvCxnSpPr>
            <a:cxnSpLocks/>
          </p:cNvCxnSpPr>
          <p:nvPr/>
        </p:nvCxnSpPr>
        <p:spPr>
          <a:xfrm>
            <a:off x="4232390" y="2220759"/>
            <a:ext cx="0" cy="60556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04E5002F-7044-441C-9416-4BB2E69BD868}"/>
              </a:ext>
            </a:extLst>
          </p:cNvPr>
          <p:cNvSpPr/>
          <p:nvPr/>
        </p:nvSpPr>
        <p:spPr>
          <a:xfrm>
            <a:off x="515506" y="4187122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/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is a free channel if it only outputs free states of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</m:d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a free state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zh-TW" altLang="en-US" sz="23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  <a:blipFill>
                <a:blip r:embed="rId3"/>
                <a:stretch>
                  <a:fillRect l="-94" t="-6107" r="-471" b="-167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988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The ability to preserve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  <a:blipFill>
                <a:blip r:embed="rId2"/>
                <a:stretch>
                  <a:fillRect l="-2724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97EA135A-E70C-4765-9D30-C832CCF88BB3}"/>
              </a:ext>
            </a:extLst>
          </p:cNvPr>
          <p:cNvCxnSpPr>
            <a:cxnSpLocks/>
          </p:cNvCxnSpPr>
          <p:nvPr/>
        </p:nvCxnSpPr>
        <p:spPr>
          <a:xfrm>
            <a:off x="4232390" y="2220759"/>
            <a:ext cx="0" cy="60556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04E5002F-7044-441C-9416-4BB2E69BD868}"/>
              </a:ext>
            </a:extLst>
          </p:cNvPr>
          <p:cNvSpPr/>
          <p:nvPr/>
        </p:nvSpPr>
        <p:spPr>
          <a:xfrm>
            <a:off x="515506" y="4187122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/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is a free channel if it only outputs free states of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</m:d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a free state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zh-TW" altLang="en-US" sz="23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  <a:blipFill>
                <a:blip r:embed="rId3"/>
                <a:stretch>
                  <a:fillRect l="-94" t="-6107" r="-471" b="-167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84FED31-773B-41AA-A9F3-B291EB8693F4}"/>
              </a:ext>
            </a:extLst>
          </p:cNvPr>
          <p:cNvCxnSpPr>
            <a:cxnSpLocks/>
          </p:cNvCxnSpPr>
          <p:nvPr/>
        </p:nvCxnSpPr>
        <p:spPr>
          <a:xfrm>
            <a:off x="4232390" y="3654704"/>
            <a:ext cx="0" cy="927687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55A0317-39CB-4443-8B42-1C24F1748E8E}"/>
                  </a:ext>
                </a:extLst>
              </p:cNvPr>
              <p:cNvSpPr/>
              <p:nvPr/>
            </p:nvSpPr>
            <p:spPr>
              <a:xfrm>
                <a:off x="4428097" y="3512884"/>
                <a:ext cx="6688691" cy="1208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super-channel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⊗</m:t>
                        </m:r>
                        <m:acc>
                          <m:accPr>
                            <m:chr m:val="̃"/>
                            <m:ctrlP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TW" sz="23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</m:acc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free operations of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;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</m:acc>
                  </m:oMath>
                </a14:m>
                <a:r>
                  <a:rPr lang="zh-TW" altLang="en-US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free channel </a:t>
                </a:r>
                <a:r>
                  <a:rPr lang="en-US" altLang="zh-TW" sz="2300" dirty="0" err="1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s.t.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</m:acc>
                    <m:r>
                      <a:rPr lang="en-US" altLang="zh-TW" sz="23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sty m:val="p"/>
                      </m:rPr>
                      <a:rPr lang="en-US" altLang="zh-TW" sz="2300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zh-TW" altLang="en-US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still free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US" altLang="zh-TW" sz="2300" dirty="0" err="1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free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channel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300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zh-TW" altLang="en-US" sz="23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55A0317-39CB-4443-8B42-1C24F1748E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3512884"/>
                <a:ext cx="6688691" cy="1208472"/>
              </a:xfrm>
              <a:prstGeom prst="rect">
                <a:avLst/>
              </a:prstGeom>
              <a:blipFill>
                <a:blip r:embed="rId4"/>
                <a:stretch>
                  <a:fillRect l="-1275" t="-1005" b="-100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26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454602" y="486136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Quantification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/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The ability to preserve </a:t>
                </a:r>
                <a14:m>
                  <m:oMath xmlns:m="http://schemas.openxmlformats.org/officeDocument/2006/math">
                    <m:r>
                      <a:rPr lang="en-US" altLang="zh-TW" sz="23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45FE9109-0FE9-4AE3-A0D7-6BC1866D9B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959176"/>
                <a:ext cx="3127908" cy="446276"/>
              </a:xfrm>
              <a:prstGeom prst="rect">
                <a:avLst/>
              </a:prstGeom>
              <a:blipFill>
                <a:blip r:embed="rId2"/>
                <a:stretch>
                  <a:fillRect l="-2724" t="-9459" b="-283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97EA135A-E70C-4765-9D30-C832CCF88BB3}"/>
              </a:ext>
            </a:extLst>
          </p:cNvPr>
          <p:cNvCxnSpPr>
            <a:cxnSpLocks/>
          </p:cNvCxnSpPr>
          <p:nvPr/>
        </p:nvCxnSpPr>
        <p:spPr>
          <a:xfrm>
            <a:off x="4232390" y="2220759"/>
            <a:ext cx="0" cy="60556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04E5002F-7044-441C-9416-4BB2E69BD868}"/>
              </a:ext>
            </a:extLst>
          </p:cNvPr>
          <p:cNvSpPr/>
          <p:nvPr/>
        </p:nvSpPr>
        <p:spPr>
          <a:xfrm>
            <a:off x="515506" y="4187122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/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is a free channel if it only outputs free states of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</m:d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a free state 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zh-TW" altLang="en-US" sz="23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68AE4F5-14BA-493D-AA0A-A51A129EA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2130653"/>
                <a:ext cx="6472798" cy="800219"/>
              </a:xfrm>
              <a:prstGeom prst="rect">
                <a:avLst/>
              </a:prstGeom>
              <a:blipFill>
                <a:blip r:embed="rId3"/>
                <a:stretch>
                  <a:fillRect l="-94" t="-6107" r="-471" b="-167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84FED31-773B-41AA-A9F3-B291EB8693F4}"/>
              </a:ext>
            </a:extLst>
          </p:cNvPr>
          <p:cNvCxnSpPr>
            <a:cxnSpLocks/>
          </p:cNvCxnSpPr>
          <p:nvPr/>
        </p:nvCxnSpPr>
        <p:spPr>
          <a:xfrm>
            <a:off x="4232390" y="3654704"/>
            <a:ext cx="0" cy="927687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55A0317-39CB-4443-8B42-1C24F1748E8E}"/>
                  </a:ext>
                </a:extLst>
              </p:cNvPr>
              <p:cNvSpPr/>
              <p:nvPr/>
            </p:nvSpPr>
            <p:spPr>
              <a:xfrm>
                <a:off x="4428097" y="3512884"/>
                <a:ext cx="6688691" cy="1208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300" dirty="0">
                    <a:solidFill>
                      <a:srgbClr val="0070C0"/>
                    </a:solidFill>
                  </a:rPr>
                  <a:t>Free super-channel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⊗</m:t>
                        </m:r>
                        <m:acc>
                          <m:accPr>
                            <m:chr m:val="̃"/>
                            <m:ctrlP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TW" sz="23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</m:acc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free operations of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;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</m:acc>
                  </m:oMath>
                </a14:m>
                <a:r>
                  <a:rPr lang="zh-TW" altLang="en-US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free channel </a:t>
                </a:r>
                <a:r>
                  <a:rPr lang="en-US" altLang="zh-TW" sz="2300" dirty="0" err="1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s.t.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3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</m:acc>
                    <m:r>
                      <a:rPr lang="en-US" altLang="zh-TW" sz="23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sty m:val="p"/>
                      </m:rPr>
                      <a:rPr lang="en-US" altLang="zh-TW" sz="2300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zh-TW" altLang="en-US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still free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US" altLang="zh-TW" sz="2300" dirty="0" err="1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free</a:t>
                </a:r>
                <a:r>
                  <a:rPr lang="en-US" altLang="zh-TW" sz="23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channel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300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zh-TW" altLang="en-US" sz="23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55A0317-39CB-4443-8B42-1C24F1748E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3512884"/>
                <a:ext cx="6688691" cy="1208472"/>
              </a:xfrm>
              <a:prstGeom prst="rect">
                <a:avLst/>
              </a:prstGeom>
              <a:blipFill>
                <a:blip r:embed="rId4"/>
                <a:stretch>
                  <a:fillRect l="-1275" t="-1005" b="-100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1BF1EF80-EEF9-4E57-9CA5-5B1BA933CC8C}"/>
              </a:ext>
            </a:extLst>
          </p:cNvPr>
          <p:cNvCxnSpPr>
            <a:cxnSpLocks/>
          </p:cNvCxnSpPr>
          <p:nvPr/>
        </p:nvCxnSpPr>
        <p:spPr>
          <a:xfrm>
            <a:off x="4232390" y="5041992"/>
            <a:ext cx="0" cy="145345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DC920C8B-423C-4249-9A78-C9355B4EC815}"/>
                  </a:ext>
                </a:extLst>
              </p:cNvPr>
              <p:cNvSpPr/>
              <p:nvPr/>
            </p:nvSpPr>
            <p:spPr>
              <a:xfrm>
                <a:off x="4428097" y="4868835"/>
                <a:ext cx="7677312" cy="16374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zh-TW" altLang="en-US" sz="23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𝒞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→[0,∞]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an </a:t>
                </a:r>
                <a14:m>
                  <m:oMath xmlns:m="http://schemas.openxmlformats.org/officeDocument/2006/math">
                    <m:r>
                      <a:rPr lang="en-US" altLang="zh-TW" sz="23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-preservability monotone if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300" b="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is free         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ℱ</m:t>
                        </m:r>
                        <m:d>
                          <m:dPr>
                            <m:ctrlPr>
                              <a:rPr lang="en-US" altLang="zh-TW" sz="23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ℰ</m:t>
                            </m:r>
                          </m:e>
                        </m:d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∀ 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&amp; </a:t>
                </a:r>
                <a14:m>
                  <m:oMath xmlns:m="http://schemas.openxmlformats.org/officeDocument/2006/math"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</m:oMath>
                </a14:m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TW" sz="2300" b="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⊗</m:t>
                        </m:r>
                        <m:sSup>
                          <m:sSupPr>
                            <m:ctrlPr>
                              <a:rPr lang="en-US" altLang="zh-TW" sz="23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ℰ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’; the equality holds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  <m:sup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zh-TW" sz="23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</m:acc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DC920C8B-423C-4249-9A78-C9355B4EC8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7" y="4868835"/>
                <a:ext cx="7677312" cy="1637436"/>
              </a:xfrm>
              <a:prstGeom prst="rect">
                <a:avLst/>
              </a:prstGeom>
              <a:blipFill>
                <a:blip r:embed="rId5"/>
                <a:stretch>
                  <a:fillRect l="-1111" b="-78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17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Applications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6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Applications to Thermodynamics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5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677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149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rgbClr val="0070C0"/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00E110D-5955-4EA4-91CF-8B6080F072D8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4444DF3-FD22-461B-8844-46CFFAC57781}"/>
              </a:ext>
            </a:extLst>
          </p:cNvPr>
          <p:cNvSpPr/>
          <p:nvPr/>
        </p:nvSpPr>
        <p:spPr>
          <a:xfrm>
            <a:off x="0" y="6472453"/>
            <a:ext cx="366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C. </a:t>
            </a:r>
            <a:r>
              <a:rPr lang="en-US" altLang="zh-TW" dirty="0" err="1">
                <a:solidFill>
                  <a:schemeClr val="bg1"/>
                </a:solidFill>
              </a:rPr>
              <a:t>Sparaciari</a:t>
            </a:r>
            <a:r>
              <a:rPr lang="en-US" altLang="zh-TW" dirty="0">
                <a:solidFill>
                  <a:schemeClr val="bg1"/>
                </a:solidFill>
              </a:rPr>
              <a:t> </a:t>
            </a:r>
            <a:r>
              <a:rPr lang="en-US" altLang="zh-TW" i="1" dirty="0">
                <a:solidFill>
                  <a:schemeClr val="bg1"/>
                </a:solidFill>
              </a:rPr>
              <a:t>et al.</a:t>
            </a:r>
            <a:r>
              <a:rPr lang="en-US" altLang="zh-TW" dirty="0">
                <a:solidFill>
                  <a:schemeClr val="bg1"/>
                </a:solidFill>
              </a:rPr>
              <a:t>, arXiv:1912.04920.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47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DE252C2C-8B5B-4DBB-9D21-848A1AD56292}"/>
              </a:ext>
            </a:extLst>
          </p:cNvPr>
          <p:cNvCxnSpPr>
            <a:cxnSpLocks/>
          </p:cNvCxnSpPr>
          <p:nvPr/>
        </p:nvCxnSpPr>
        <p:spPr>
          <a:xfrm>
            <a:off x="4336300" y="2756008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/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Gibbs-preserving coherence annihilating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  <a:blipFill>
                <a:blip r:embed="rId2"/>
                <a:stretch>
                  <a:fillRect l="-82" t="-3704" b="-1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矩形 18">
            <a:extLst>
              <a:ext uri="{FF2B5EF4-FFF2-40B4-BE49-F238E27FC236}">
                <a16:creationId xmlns:a16="http://schemas.microsoft.com/office/drawing/2014/main" id="{F2E87428-D7BF-420D-AFB8-760CBD67AE7A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209EEDC-3CF8-4ABE-9806-14D0BE147B86}"/>
              </a:ext>
            </a:extLst>
          </p:cNvPr>
          <p:cNvSpPr/>
          <p:nvPr/>
        </p:nvSpPr>
        <p:spPr>
          <a:xfrm>
            <a:off x="0" y="6472453"/>
            <a:ext cx="366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C. </a:t>
            </a:r>
            <a:r>
              <a:rPr lang="en-US" altLang="zh-TW" dirty="0" err="1">
                <a:solidFill>
                  <a:schemeClr val="bg1"/>
                </a:solidFill>
              </a:rPr>
              <a:t>Sparaciari</a:t>
            </a:r>
            <a:r>
              <a:rPr lang="en-US" altLang="zh-TW" dirty="0">
                <a:solidFill>
                  <a:schemeClr val="bg1"/>
                </a:solidFill>
              </a:rPr>
              <a:t> </a:t>
            </a:r>
            <a:r>
              <a:rPr lang="en-US" altLang="zh-TW" i="1" dirty="0">
                <a:solidFill>
                  <a:schemeClr val="bg1"/>
                </a:solidFill>
              </a:rPr>
              <a:t>et al.</a:t>
            </a:r>
            <a:r>
              <a:rPr lang="en-US" altLang="zh-TW" dirty="0">
                <a:solidFill>
                  <a:schemeClr val="bg1"/>
                </a:solidFill>
              </a:rPr>
              <a:t>, arXiv:1912.04920.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8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DE252C2C-8B5B-4DBB-9D21-848A1AD56292}"/>
              </a:ext>
            </a:extLst>
          </p:cNvPr>
          <p:cNvCxnSpPr>
            <a:cxnSpLocks/>
          </p:cNvCxnSpPr>
          <p:nvPr/>
        </p:nvCxnSpPr>
        <p:spPr>
          <a:xfrm>
            <a:off x="4336300" y="2756008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/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zh-TW" altLang="en-US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Gibbs-preserving coherence annihilating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endParaRPr lang="zh-TW" altLang="en-US" sz="23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  <a:blipFill>
                <a:blip r:embed="rId2"/>
                <a:stretch>
                  <a:fillRect l="-82" t="-3704" b="-1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矩形 18">
            <a:extLst>
              <a:ext uri="{FF2B5EF4-FFF2-40B4-BE49-F238E27FC236}">
                <a16:creationId xmlns:a16="http://schemas.microsoft.com/office/drawing/2014/main" id="{7EEE488B-9A4A-495F-ABFE-DE9DA7051949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42B3816-A9FD-471C-B730-B82EF6A71CF7}"/>
              </a:ext>
            </a:extLst>
          </p:cNvPr>
          <p:cNvSpPr/>
          <p:nvPr/>
        </p:nvSpPr>
        <p:spPr>
          <a:xfrm>
            <a:off x="0" y="6472453"/>
            <a:ext cx="5019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R. Takagi </a:t>
            </a:r>
            <a:r>
              <a:rPr lang="en-US" altLang="zh-TW" i="1" dirty="0">
                <a:solidFill>
                  <a:schemeClr val="bg1"/>
                </a:solidFill>
              </a:rPr>
              <a:t>et al.</a:t>
            </a:r>
            <a:r>
              <a:rPr lang="en-US" altLang="zh-TW" dirty="0">
                <a:solidFill>
                  <a:schemeClr val="bg1"/>
                </a:solidFill>
              </a:rPr>
              <a:t>, Phys. Rev. Lett. </a:t>
            </a:r>
            <a:r>
              <a:rPr lang="en-US" altLang="zh-TW" b="1" dirty="0">
                <a:solidFill>
                  <a:schemeClr val="bg1"/>
                </a:solidFill>
              </a:rPr>
              <a:t>124</a:t>
            </a:r>
            <a:r>
              <a:rPr lang="en-US" altLang="zh-TW" dirty="0">
                <a:solidFill>
                  <a:schemeClr val="bg1"/>
                </a:solidFill>
              </a:rPr>
              <a:t>, 120502 (2020).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042BB53-AEE4-4F77-8900-E79E5F0B5760}"/>
              </a:ext>
            </a:extLst>
          </p:cNvPr>
          <p:cNvSpPr/>
          <p:nvPr/>
        </p:nvSpPr>
        <p:spPr>
          <a:xfrm>
            <a:off x="454602" y="4829087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rgbClr val="0070C0"/>
                </a:solidFill>
                <a:latin typeface="+mj-lt"/>
              </a:rPr>
              <a:t>Classical</a:t>
            </a:r>
          </a:p>
          <a:p>
            <a:r>
              <a:rPr lang="en-US" altLang="zh-TW" sz="4300" dirty="0">
                <a:solidFill>
                  <a:srgbClr val="0070C0"/>
                </a:solidFill>
                <a:latin typeface="+mj-lt"/>
              </a:rPr>
              <a:t>Communication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168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DE252C2C-8B5B-4DBB-9D21-848A1AD56292}"/>
              </a:ext>
            </a:extLst>
          </p:cNvPr>
          <p:cNvCxnSpPr>
            <a:cxnSpLocks/>
          </p:cNvCxnSpPr>
          <p:nvPr/>
        </p:nvCxnSpPr>
        <p:spPr>
          <a:xfrm>
            <a:off x="4336300" y="2756008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/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zh-TW" altLang="en-US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Gibbs-preserving coherence annihilating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endParaRPr lang="zh-TW" altLang="en-US" sz="23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  <a:blipFill>
                <a:blip r:embed="rId2"/>
                <a:stretch>
                  <a:fillRect l="-82" t="-3704" b="-1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矩形 20">
            <a:extLst>
              <a:ext uri="{FF2B5EF4-FFF2-40B4-BE49-F238E27FC236}">
                <a16:creationId xmlns:a16="http://schemas.microsoft.com/office/drawing/2014/main" id="{B4B32C1B-424F-4B6C-87EF-B20B85379531}"/>
              </a:ext>
            </a:extLst>
          </p:cNvPr>
          <p:cNvSpPr/>
          <p:nvPr/>
        </p:nvSpPr>
        <p:spPr>
          <a:xfrm>
            <a:off x="-221942" y="6472453"/>
            <a:ext cx="12943643" cy="452116"/>
          </a:xfrm>
          <a:prstGeom prst="rect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DA2BE74-FB80-41F7-BF90-EFB5DD7BD464}"/>
              </a:ext>
            </a:extLst>
          </p:cNvPr>
          <p:cNvSpPr/>
          <p:nvPr/>
        </p:nvSpPr>
        <p:spPr>
          <a:xfrm>
            <a:off x="0" y="6472453"/>
            <a:ext cx="4957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R. Takagi </a:t>
            </a:r>
            <a:r>
              <a:rPr lang="en-US" altLang="zh-TW" i="1" dirty="0">
                <a:solidFill>
                  <a:schemeClr val="bg1"/>
                </a:solidFill>
              </a:rPr>
              <a:t>et al.</a:t>
            </a:r>
            <a:r>
              <a:rPr lang="en-US" altLang="zh-TW" dirty="0">
                <a:solidFill>
                  <a:schemeClr val="bg1"/>
                </a:solidFill>
              </a:rPr>
              <a:t>, Phys. Rev. Lett. </a:t>
            </a:r>
            <a:r>
              <a:rPr lang="en-US" altLang="zh-TW" b="1" dirty="0">
                <a:solidFill>
                  <a:schemeClr val="bg1"/>
                </a:solidFill>
              </a:rPr>
              <a:t>124</a:t>
            </a:r>
            <a:r>
              <a:rPr lang="en-US" altLang="zh-TW" dirty="0">
                <a:solidFill>
                  <a:schemeClr val="bg1"/>
                </a:solidFill>
              </a:rPr>
              <a:t>, 120502 (2020).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54965E0-9CF5-489A-9DAD-A010D3FD1E35}"/>
              </a:ext>
            </a:extLst>
          </p:cNvPr>
          <p:cNvSpPr/>
          <p:nvPr/>
        </p:nvSpPr>
        <p:spPr>
          <a:xfrm>
            <a:off x="454602" y="4829087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Classical</a:t>
            </a:r>
          </a:p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Communication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0FB3AA68-EE32-461D-ABB7-99610D3A4501}"/>
              </a:ext>
            </a:extLst>
          </p:cNvPr>
          <p:cNvCxnSpPr>
            <a:cxnSpLocks/>
          </p:cNvCxnSpPr>
          <p:nvPr/>
        </p:nvCxnSpPr>
        <p:spPr>
          <a:xfrm>
            <a:off x="4336300" y="5080114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03F2AEF8-EE43-403C-9794-E88B66A704DC}"/>
                  </a:ext>
                </a:extLst>
              </p:cNvPr>
              <p:cNvSpPr/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NS</m:t>
                        </m:r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,(1)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03F2AEF8-EE43-403C-9794-E88B66A704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  <a:blipFill>
                <a:blip r:embed="rId3"/>
                <a:stretch>
                  <a:fillRect l="-117" t="-43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17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DE252C2C-8B5B-4DBB-9D21-848A1AD56292}"/>
              </a:ext>
            </a:extLst>
          </p:cNvPr>
          <p:cNvCxnSpPr>
            <a:cxnSpLocks/>
          </p:cNvCxnSpPr>
          <p:nvPr/>
        </p:nvCxnSpPr>
        <p:spPr>
          <a:xfrm>
            <a:off x="4336300" y="2756008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/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altLang="zh-TW" sz="23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zh-TW" altLang="en-US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Gibbs-preserving coherence annihilating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endParaRPr lang="zh-TW" altLang="en-US" sz="23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  <a:blipFill>
                <a:blip r:embed="rId2"/>
                <a:stretch>
                  <a:fillRect l="-82" t="-3704" b="-1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>
            <a:extLst>
              <a:ext uri="{FF2B5EF4-FFF2-40B4-BE49-F238E27FC236}">
                <a16:creationId xmlns:a16="http://schemas.microsoft.com/office/drawing/2014/main" id="{C7124811-9C30-4F3A-9CF4-B38B759306C1}"/>
              </a:ext>
            </a:extLst>
          </p:cNvPr>
          <p:cNvSpPr/>
          <p:nvPr/>
        </p:nvSpPr>
        <p:spPr>
          <a:xfrm>
            <a:off x="454602" y="4829087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Classical</a:t>
            </a:r>
          </a:p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Communication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92CB0ACE-AD5B-4B25-9D74-F444BA9FABF0}"/>
              </a:ext>
            </a:extLst>
          </p:cNvPr>
          <p:cNvCxnSpPr>
            <a:cxnSpLocks/>
          </p:cNvCxnSpPr>
          <p:nvPr/>
        </p:nvCxnSpPr>
        <p:spPr>
          <a:xfrm>
            <a:off x="4336300" y="5080114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996964A-8AA0-4A77-B8D7-54499D6AE83E}"/>
                  </a:ext>
                </a:extLst>
              </p:cNvPr>
              <p:cNvSpPr/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NS</m:t>
                        </m:r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,(1)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rgbClr val="0070C0"/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996964A-8AA0-4A77-B8D7-54499D6AE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  <a:blipFill>
                <a:blip r:embed="rId3"/>
                <a:stretch>
                  <a:fillRect l="-117" t="-43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31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909204" y="434832"/>
            <a:ext cx="112827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3FFA358-2F59-4D59-84F2-920A2398835A}"/>
              </a:ext>
            </a:extLst>
          </p:cNvPr>
          <p:cNvCxnSpPr>
            <a:cxnSpLocks/>
          </p:cNvCxnSpPr>
          <p:nvPr/>
        </p:nvCxnSpPr>
        <p:spPr>
          <a:xfrm>
            <a:off x="4402282" y="1381991"/>
            <a:ext cx="2840182" cy="0"/>
          </a:xfrm>
          <a:prstGeom prst="straightConnector1">
            <a:avLst/>
          </a:prstGeom>
          <a:ln w="4445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2A0D193-AF75-404D-A024-E5D86541B587}"/>
              </a:ext>
            </a:extLst>
          </p:cNvPr>
          <p:cNvSpPr/>
          <p:nvPr/>
        </p:nvSpPr>
        <p:spPr>
          <a:xfrm>
            <a:off x="7805299" y="434832"/>
            <a:ext cx="522229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Channel Resource</a:t>
            </a:r>
          </a:p>
          <a:p>
            <a:endParaRPr lang="en-US" altLang="zh-TW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35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883FB9-4E94-4C64-9D25-ED43C01C0E03}"/>
              </a:ext>
            </a:extLst>
          </p:cNvPr>
          <p:cNvSpPr/>
          <p:nvPr/>
        </p:nvSpPr>
        <p:spPr>
          <a:xfrm>
            <a:off x="766330" y="988830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err="1">
                <a:solidFill>
                  <a:srgbClr val="0070C0"/>
                </a:solidFill>
                <a:latin typeface="+mj-lt"/>
              </a:rPr>
              <a:t>Athermality</a:t>
            </a:r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36D9107-4227-451C-8883-CA4D14679DAF}"/>
              </a:ext>
            </a:extLst>
          </p:cNvPr>
          <p:cNvSpPr/>
          <p:nvPr/>
        </p:nvSpPr>
        <p:spPr>
          <a:xfrm>
            <a:off x="7805299" y="988830"/>
            <a:ext cx="37008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D8E43-2B64-4DEC-9D09-2E02262557EE}"/>
              </a:ext>
            </a:extLst>
          </p:cNvPr>
          <p:cNvSpPr/>
          <p:nvPr/>
        </p:nvSpPr>
        <p:spPr>
          <a:xfrm>
            <a:off x="454602" y="2504981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Thermalization Bath Size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DE252C2C-8B5B-4DBB-9D21-848A1AD56292}"/>
              </a:ext>
            </a:extLst>
          </p:cNvPr>
          <p:cNvCxnSpPr>
            <a:cxnSpLocks/>
          </p:cNvCxnSpPr>
          <p:nvPr/>
        </p:nvCxnSpPr>
        <p:spPr>
          <a:xfrm>
            <a:off x="4336300" y="2756008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/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altLang="zh-TW" sz="230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zh-TW" altLang="en-US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Gibbs-preserving coherence annihilating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endParaRPr lang="zh-TW" altLang="en-US" sz="23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A4F74F2-FE9F-482F-8EC1-D6A199DC2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701432"/>
                <a:ext cx="7398949" cy="1154162"/>
              </a:xfrm>
              <a:prstGeom prst="rect">
                <a:avLst/>
              </a:prstGeom>
              <a:blipFill>
                <a:blip r:embed="rId2"/>
                <a:stretch>
                  <a:fillRect l="-82" t="-3704" b="-1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>
            <a:extLst>
              <a:ext uri="{FF2B5EF4-FFF2-40B4-BE49-F238E27FC236}">
                <a16:creationId xmlns:a16="http://schemas.microsoft.com/office/drawing/2014/main" id="{C7124811-9C30-4F3A-9CF4-B38B759306C1}"/>
              </a:ext>
            </a:extLst>
          </p:cNvPr>
          <p:cNvSpPr/>
          <p:nvPr/>
        </p:nvSpPr>
        <p:spPr>
          <a:xfrm>
            <a:off x="454602" y="4829087"/>
            <a:ext cx="3830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Classical</a:t>
            </a:r>
          </a:p>
          <a:p>
            <a:r>
              <a:rPr lang="en-US" altLang="zh-TW" sz="43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Communication</a:t>
            </a:r>
          </a:p>
          <a:p>
            <a:endParaRPr lang="en-US" altLang="zh-TW" sz="4300" dirty="0">
              <a:solidFill>
                <a:srgbClr val="0070C0"/>
              </a:solidFill>
              <a:latin typeface="+mj-lt"/>
            </a:endParaRPr>
          </a:p>
          <a:p>
            <a:endParaRPr lang="zh-TW" altLang="en-US" sz="43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92CB0ACE-AD5B-4B25-9D74-F444BA9FABF0}"/>
              </a:ext>
            </a:extLst>
          </p:cNvPr>
          <p:cNvCxnSpPr>
            <a:cxnSpLocks/>
          </p:cNvCxnSpPr>
          <p:nvPr/>
        </p:nvCxnSpPr>
        <p:spPr>
          <a:xfrm>
            <a:off x="4336300" y="5080114"/>
            <a:ext cx="0" cy="1078804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996964A-8AA0-4A77-B8D7-54499D6AE83E}"/>
                  </a:ext>
                </a:extLst>
              </p:cNvPr>
              <p:cNvSpPr/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NS</m:t>
                        </m:r>
                        <m: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,(1)</m:t>
                        </m:r>
                      </m:sub>
                    </m:sSub>
                    <m:d>
                      <m:dPr>
                        <m:ctrlPr>
                          <a:rPr lang="en-US" altLang="zh-TW" sz="23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sSub>
                      <m:sSub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300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ℰ</m:t>
                        </m:r>
                      </m:e>
                    </m:d>
                    <m:r>
                      <a:rPr lang="en-US" altLang="zh-TW" sz="2300" b="0" i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300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Gibbs-preserving </a:t>
                </a:r>
                <a14:m>
                  <m:oMath xmlns:m="http://schemas.openxmlformats.org/officeDocument/2006/math">
                    <m:r>
                      <a:rPr lang="en-US" altLang="zh-TW" sz="2300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ℰ</m:t>
                    </m:r>
                  </m:oMath>
                </a14:m>
                <a:r>
                  <a:rPr lang="en-US" altLang="zh-TW" sz="2300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</a:p>
              <a:p>
                <a:endParaRPr lang="en-US" altLang="zh-TW" sz="23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3996964A-8AA0-4A77-B8D7-54499D6AE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5324651"/>
                <a:ext cx="5218160" cy="834267"/>
              </a:xfrm>
              <a:prstGeom prst="rect">
                <a:avLst/>
              </a:prstGeom>
              <a:blipFill>
                <a:blip r:embed="rId3"/>
                <a:stretch>
                  <a:fillRect l="-117" t="-43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E3095AE0-B0ED-44C0-B0F4-00432FBAEF75}"/>
                  </a:ext>
                </a:extLst>
              </p:cNvPr>
              <p:cNvSpPr/>
              <p:nvPr/>
            </p:nvSpPr>
            <p:spPr>
              <a:xfrm>
                <a:off x="4336300" y="4223016"/>
                <a:ext cx="2618500" cy="491188"/>
              </a:xfrm>
              <a:prstGeom prst="rect">
                <a:avLst/>
              </a:prstGeom>
              <a:ln w="5080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3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3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TW" sz="23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NS</m:t>
                          </m:r>
                          <m:r>
                            <a:rPr lang="en-US" altLang="zh-TW" sz="23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,(1)</m:t>
                          </m:r>
                        </m:sub>
                      </m:sSub>
                      <m:d>
                        <m:dPr>
                          <m:ctrlPr>
                            <a:rPr lang="en-US" altLang="zh-TW" sz="23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3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ℰ</m:t>
                          </m:r>
                        </m:e>
                      </m:d>
                      <m:r>
                        <a:rPr lang="en-US" altLang="zh-TW" sz="23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≲</m:t>
                      </m:r>
                      <m:r>
                        <a:rPr lang="en-US" altLang="zh-TW" sz="23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ℬ</m:t>
                      </m:r>
                      <m:d>
                        <m:dPr>
                          <m:ctrlPr>
                            <a:rPr lang="en-US" altLang="zh-TW" sz="23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3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ℰ</m:t>
                          </m:r>
                        </m:e>
                      </m:d>
                    </m:oMath>
                  </m:oMathPara>
                </a14:m>
                <a:endParaRPr lang="en-US" altLang="zh-TW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E3095AE0-B0ED-44C0-B0F4-00432FBAEF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300" y="4223016"/>
                <a:ext cx="2618500" cy="491188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  <a:ln w="508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94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6F9A33D-3939-403F-9C6B-C11BE1599DF6}"/>
              </a:ext>
            </a:extLst>
          </p:cNvPr>
          <p:cNvSpPr/>
          <p:nvPr/>
        </p:nvSpPr>
        <p:spPr>
          <a:xfrm>
            <a:off x="0" y="-160256"/>
            <a:ext cx="12192000" cy="73340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B14AA18-5311-4E77-88CC-0A8FD814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>
                <a:solidFill>
                  <a:schemeClr val="bg1"/>
                </a:solidFill>
              </a:rPr>
              <a:t>Summary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8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1091016" y="912813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State Resource 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081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C348BEEA-A3F3-4B04-9C61-C8F43F9C6087}"/>
              </a:ext>
            </a:extLst>
          </p:cNvPr>
          <p:cNvSpPr/>
          <p:nvPr/>
        </p:nvSpPr>
        <p:spPr>
          <a:xfrm>
            <a:off x="1091016" y="912813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 </a:t>
            </a:r>
          </a:p>
          <a:p>
            <a:endParaRPr lang="en-US" altLang="zh-TW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9C3A7384-F2C3-4BAD-A3AB-B808F609229A}"/>
              </a:ext>
            </a:extLst>
          </p:cNvPr>
          <p:cNvGrpSpPr/>
          <p:nvPr/>
        </p:nvGrpSpPr>
        <p:grpSpPr>
          <a:xfrm>
            <a:off x="454602" y="1606312"/>
            <a:ext cx="10921742" cy="3235650"/>
            <a:chOff x="454602" y="1606312"/>
            <a:chExt cx="10921742" cy="3235650"/>
          </a:xfrm>
        </p:grpSpPr>
        <p:pic>
          <p:nvPicPr>
            <p:cNvPr id="15" name="圖片 14" descr="一張含有 時鐘, 畫畫 的圖片&#10;&#10;自動產生的描述">
              <a:extLst>
                <a:ext uri="{FF2B5EF4-FFF2-40B4-BE49-F238E27FC236}">
                  <a16:creationId xmlns:a16="http://schemas.microsoft.com/office/drawing/2014/main" id="{6A9040E7-931B-4D71-A1CE-4E7378CFB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908" y="1807817"/>
              <a:ext cx="10846436" cy="3034145"/>
            </a:xfrm>
            <a:prstGeom prst="rect">
              <a:avLst/>
            </a:prstGeom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4ECBBA84-FBE4-4D2B-A369-371DF81F785E}"/>
                </a:ext>
              </a:extLst>
            </p:cNvPr>
            <p:cNvSpPr/>
            <p:nvPr/>
          </p:nvSpPr>
          <p:spPr>
            <a:xfrm>
              <a:off x="454602" y="1807817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8449121-6EFD-460E-9604-6A5293BD9F7C}"/>
                </a:ext>
              </a:extLst>
            </p:cNvPr>
            <p:cNvSpPr/>
            <p:nvPr/>
          </p:nvSpPr>
          <p:spPr>
            <a:xfrm>
              <a:off x="3994438" y="1692903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909E0BD-45DB-4F8A-8C47-1E4DB55B9ED6}"/>
                </a:ext>
              </a:extLst>
            </p:cNvPr>
            <p:cNvSpPr/>
            <p:nvPr/>
          </p:nvSpPr>
          <p:spPr>
            <a:xfrm>
              <a:off x="7458968" y="1606312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691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8E51F060-C262-4A5C-B450-065B46B5A9F8}"/>
              </a:ext>
            </a:extLst>
          </p:cNvPr>
          <p:cNvGrpSpPr/>
          <p:nvPr/>
        </p:nvGrpSpPr>
        <p:grpSpPr>
          <a:xfrm>
            <a:off x="454602" y="1606312"/>
            <a:ext cx="10921742" cy="3235650"/>
            <a:chOff x="454602" y="1606312"/>
            <a:chExt cx="10921742" cy="3235650"/>
          </a:xfrm>
        </p:grpSpPr>
        <p:pic>
          <p:nvPicPr>
            <p:cNvPr id="13" name="圖片 12" descr="一張含有 時鐘, 畫畫 的圖片&#10;&#10;自動產生的描述">
              <a:extLst>
                <a:ext uri="{FF2B5EF4-FFF2-40B4-BE49-F238E27FC236}">
                  <a16:creationId xmlns:a16="http://schemas.microsoft.com/office/drawing/2014/main" id="{30FBF0CB-4E6A-41E1-9122-27F5663B6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908" y="1807817"/>
              <a:ext cx="10846436" cy="3034145"/>
            </a:xfrm>
            <a:prstGeom prst="rect">
              <a:avLst/>
            </a:prstGeom>
          </p:spPr>
        </p:pic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91796734-23F7-4A0E-A7F9-670AA85F60BA}"/>
                </a:ext>
              </a:extLst>
            </p:cNvPr>
            <p:cNvSpPr/>
            <p:nvPr/>
          </p:nvSpPr>
          <p:spPr>
            <a:xfrm>
              <a:off x="454602" y="1807817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2264996-58F6-48FE-937E-80F627EAA470}"/>
                </a:ext>
              </a:extLst>
            </p:cNvPr>
            <p:cNvSpPr/>
            <p:nvPr/>
          </p:nvSpPr>
          <p:spPr>
            <a:xfrm>
              <a:off x="3994438" y="1692903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CAE3EFD9-8FCF-4DB5-9FB3-5E94465EEF44}"/>
                </a:ext>
              </a:extLst>
            </p:cNvPr>
            <p:cNvSpPr/>
            <p:nvPr/>
          </p:nvSpPr>
          <p:spPr>
            <a:xfrm>
              <a:off x="7458968" y="1606312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314CB279-F17B-41F5-9A90-2B4120A53634}"/>
              </a:ext>
            </a:extLst>
          </p:cNvPr>
          <p:cNvSpPr/>
          <p:nvPr/>
        </p:nvSpPr>
        <p:spPr>
          <a:xfrm>
            <a:off x="4925262" y="912813"/>
            <a:ext cx="64510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Resource 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4A50C99-4888-46B8-9180-D3FFC8DB9722}"/>
              </a:ext>
            </a:extLst>
          </p:cNvPr>
          <p:cNvSpPr/>
          <p:nvPr/>
        </p:nvSpPr>
        <p:spPr>
          <a:xfrm>
            <a:off x="1091016" y="912813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 </a:t>
            </a:r>
          </a:p>
          <a:p>
            <a:endParaRPr lang="en-US" altLang="zh-TW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8AA1B52F-CE73-4C23-B969-18C5F60F285B}"/>
              </a:ext>
            </a:extLst>
          </p:cNvPr>
          <p:cNvCxnSpPr/>
          <p:nvPr/>
        </p:nvCxnSpPr>
        <p:spPr>
          <a:xfrm>
            <a:off x="4904480" y="10728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1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8E51F060-C262-4A5C-B450-065B46B5A9F8}"/>
              </a:ext>
            </a:extLst>
          </p:cNvPr>
          <p:cNvGrpSpPr/>
          <p:nvPr/>
        </p:nvGrpSpPr>
        <p:grpSpPr>
          <a:xfrm>
            <a:off x="454602" y="1606312"/>
            <a:ext cx="10921742" cy="3235650"/>
            <a:chOff x="454602" y="1606312"/>
            <a:chExt cx="10921742" cy="3235650"/>
          </a:xfrm>
        </p:grpSpPr>
        <p:pic>
          <p:nvPicPr>
            <p:cNvPr id="13" name="圖片 12" descr="一張含有 時鐘, 畫畫 的圖片&#10;&#10;自動產生的描述">
              <a:extLst>
                <a:ext uri="{FF2B5EF4-FFF2-40B4-BE49-F238E27FC236}">
                  <a16:creationId xmlns:a16="http://schemas.microsoft.com/office/drawing/2014/main" id="{30FBF0CB-4E6A-41E1-9122-27F5663B6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908" y="1807817"/>
              <a:ext cx="10846436" cy="3034145"/>
            </a:xfrm>
            <a:prstGeom prst="rect">
              <a:avLst/>
            </a:prstGeom>
          </p:spPr>
        </p:pic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91796734-23F7-4A0E-A7F9-670AA85F60BA}"/>
                </a:ext>
              </a:extLst>
            </p:cNvPr>
            <p:cNvSpPr/>
            <p:nvPr/>
          </p:nvSpPr>
          <p:spPr>
            <a:xfrm>
              <a:off x="454602" y="1807817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2264996-58F6-48FE-937E-80F627EAA470}"/>
                </a:ext>
              </a:extLst>
            </p:cNvPr>
            <p:cNvSpPr/>
            <p:nvPr/>
          </p:nvSpPr>
          <p:spPr>
            <a:xfrm>
              <a:off x="3994438" y="1692903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CAE3EFD9-8FCF-4DB5-9FB3-5E94465EEF44}"/>
                </a:ext>
              </a:extLst>
            </p:cNvPr>
            <p:cNvSpPr/>
            <p:nvPr/>
          </p:nvSpPr>
          <p:spPr>
            <a:xfrm>
              <a:off x="7458968" y="1606312"/>
              <a:ext cx="633845" cy="7481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314CB279-F17B-41F5-9A90-2B4120A53634}"/>
              </a:ext>
            </a:extLst>
          </p:cNvPr>
          <p:cNvSpPr/>
          <p:nvPr/>
        </p:nvSpPr>
        <p:spPr>
          <a:xfrm>
            <a:off x="4925262" y="912813"/>
            <a:ext cx="64510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Resource Preservability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4A50C99-4888-46B8-9180-D3FFC8DB9722}"/>
              </a:ext>
            </a:extLst>
          </p:cNvPr>
          <p:cNvSpPr/>
          <p:nvPr/>
        </p:nvSpPr>
        <p:spPr>
          <a:xfrm>
            <a:off x="1091016" y="912813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State Resource </a:t>
            </a:r>
          </a:p>
          <a:p>
            <a:endParaRPr lang="en-US" altLang="zh-TW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endParaRPr lang="zh-TW" altLang="en-US" sz="4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8AA1B52F-CE73-4C23-B969-18C5F60F285B}"/>
              </a:ext>
            </a:extLst>
          </p:cNvPr>
          <p:cNvCxnSpPr/>
          <p:nvPr/>
        </p:nvCxnSpPr>
        <p:spPr>
          <a:xfrm>
            <a:off x="4904480" y="10728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4725A5A1-E622-4E6E-AEF3-2F9620E6053E}"/>
              </a:ext>
            </a:extLst>
          </p:cNvPr>
          <p:cNvSpPr/>
          <p:nvPr/>
        </p:nvSpPr>
        <p:spPr>
          <a:xfrm>
            <a:off x="2450942" y="4989097"/>
            <a:ext cx="70043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>
                <a:solidFill>
                  <a:schemeClr val="accent5"/>
                </a:solidFill>
              </a:rPr>
              <a:t>Chung-Yun Hsieh, Quantum </a:t>
            </a:r>
            <a:r>
              <a:rPr lang="en-US" altLang="zh-TW" sz="2400" b="1" dirty="0">
                <a:solidFill>
                  <a:schemeClr val="accent5"/>
                </a:solidFill>
              </a:rPr>
              <a:t>4</a:t>
            </a:r>
            <a:r>
              <a:rPr lang="en-US" altLang="zh-TW" sz="2400" dirty="0">
                <a:solidFill>
                  <a:schemeClr val="accent5"/>
                </a:solidFill>
              </a:rPr>
              <a:t>, 244 (2020)</a:t>
            </a:r>
          </a:p>
          <a:p>
            <a:pPr algn="ctr"/>
            <a:r>
              <a:rPr lang="en-US" altLang="zh-TW" sz="2400" dirty="0">
                <a:solidFill>
                  <a:schemeClr val="accent5"/>
                </a:solidFill>
              </a:rPr>
              <a:t>Chung-Yun Hsieh, arXiv:2008.00186  </a:t>
            </a:r>
            <a:endParaRPr lang="zh-TW" altLang="en-US" sz="2400" dirty="0">
              <a:solidFill>
                <a:schemeClr val="accent5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EBA3686-092B-424D-92AD-5BFD24699EFD}"/>
              </a:ext>
            </a:extLst>
          </p:cNvPr>
          <p:cNvSpPr/>
          <p:nvPr/>
        </p:nvSpPr>
        <p:spPr>
          <a:xfrm>
            <a:off x="1088446" y="5855464"/>
            <a:ext cx="986357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000" dirty="0">
                <a:solidFill>
                  <a:srgbClr val="0070C0"/>
                </a:solidFill>
                <a:latin typeface="+mj-lt"/>
              </a:rPr>
              <a:t>Thank you for your attention and patience!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413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DC99A0E-09B7-416F-930B-6FE2776AAFBC}"/>
              </a:ext>
            </a:extLst>
          </p:cNvPr>
          <p:cNvSpPr/>
          <p:nvPr/>
        </p:nvSpPr>
        <p:spPr>
          <a:xfrm>
            <a:off x="4407316" y="959176"/>
            <a:ext cx="653499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Entanglement, Coherence, Asymmetry, </a:t>
            </a:r>
            <a:r>
              <a:rPr lang="en-US" altLang="zh-TW" sz="2300" dirty="0" err="1">
                <a:solidFill>
                  <a:srgbClr val="0070C0"/>
                </a:solidFill>
              </a:rPr>
              <a:t>Athermality</a:t>
            </a:r>
            <a:r>
              <a:rPr lang="en-US" altLang="zh-TW" sz="2300" dirty="0">
                <a:solidFill>
                  <a:srgbClr val="0070C0"/>
                </a:solidFill>
              </a:rPr>
              <a:t>…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5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E09CB49C-BAB7-4EFA-B8A3-FF34A8C1C996}"/>
              </a:ext>
            </a:extLst>
          </p:cNvPr>
          <p:cNvSpPr/>
          <p:nvPr/>
        </p:nvSpPr>
        <p:spPr>
          <a:xfrm>
            <a:off x="4407316" y="959176"/>
            <a:ext cx="18635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Entanglement</a:t>
            </a:r>
          </a:p>
        </p:txBody>
      </p:sp>
    </p:spTree>
    <p:extLst>
      <p:ext uri="{BB962C8B-B14F-4D97-AF65-F5344CB8AC3E}">
        <p14:creationId xmlns:p14="http://schemas.microsoft.com/office/powerpoint/2010/main" val="153543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4B6EF15-BDB5-463B-9FAF-686059E6558B}"/>
              </a:ext>
            </a:extLst>
          </p:cNvPr>
          <p:cNvSpPr/>
          <p:nvPr/>
        </p:nvSpPr>
        <p:spPr>
          <a:xfrm>
            <a:off x="4407316" y="959176"/>
            <a:ext cx="18635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Entanglement</a:t>
            </a:r>
          </a:p>
        </p:txBody>
      </p:sp>
    </p:spTree>
    <p:extLst>
      <p:ext uri="{BB962C8B-B14F-4D97-AF65-F5344CB8AC3E}">
        <p14:creationId xmlns:p14="http://schemas.microsoft.com/office/powerpoint/2010/main" val="418971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/>
              <p:nvPr/>
            </p:nvSpPr>
            <p:spPr>
              <a:xfrm>
                <a:off x="4428098" y="2241541"/>
                <a:ext cx="5966185" cy="474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AB</m:t>
                        </m:r>
                      </m:sup>
                    </m:sSup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separable, 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AB</m:t>
                        </m:r>
                      </m:sup>
                    </m:sSup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bSup>
                      <m:sSub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sup>
                    </m:sSubSup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sSubSup>
                      <m:sSub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sup>
                    </m:sSubSup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BBC19E8-C605-4AA0-AF34-2A4E7A379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241541"/>
                <a:ext cx="5966185" cy="474553"/>
              </a:xfrm>
              <a:prstGeom prst="rect">
                <a:avLst/>
              </a:prstGeom>
              <a:blipFill>
                <a:blip r:embed="rId2"/>
                <a:stretch>
                  <a:fillRect l="-204" t="-114103" b="-1820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>
            <a:extLst>
              <a:ext uri="{FF2B5EF4-FFF2-40B4-BE49-F238E27FC236}">
                <a16:creationId xmlns:a16="http://schemas.microsoft.com/office/drawing/2014/main" id="{E4EE8CC3-BE3F-41FB-B91B-D7722CC296BC}"/>
              </a:ext>
            </a:extLst>
          </p:cNvPr>
          <p:cNvSpPr/>
          <p:nvPr/>
        </p:nvSpPr>
        <p:spPr>
          <a:xfrm>
            <a:off x="4407316" y="959176"/>
            <a:ext cx="18635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Entanglement</a:t>
            </a:r>
          </a:p>
        </p:txBody>
      </p:sp>
    </p:spTree>
    <p:extLst>
      <p:ext uri="{BB962C8B-B14F-4D97-AF65-F5344CB8AC3E}">
        <p14:creationId xmlns:p14="http://schemas.microsoft.com/office/powerpoint/2010/main" val="10222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89BDAA7-60EC-43B8-B8E5-20287D15CDE6}"/>
              </a:ext>
            </a:extLst>
          </p:cNvPr>
          <p:cNvSpPr/>
          <p:nvPr/>
        </p:nvSpPr>
        <p:spPr>
          <a:xfrm>
            <a:off x="454602" y="714775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Phenomena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77FECD15-43F9-41B2-9689-F2F25A11FEAD}"/>
              </a:ext>
            </a:extLst>
          </p:cNvPr>
          <p:cNvCxnSpPr/>
          <p:nvPr/>
        </p:nvCxnSpPr>
        <p:spPr>
          <a:xfrm>
            <a:off x="4232390" y="893065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567CD14E-7A14-4428-8CAF-585C8FCA92DD}"/>
              </a:ext>
            </a:extLst>
          </p:cNvPr>
          <p:cNvSpPr/>
          <p:nvPr/>
        </p:nvSpPr>
        <p:spPr>
          <a:xfrm>
            <a:off x="454602" y="2063251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Definition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8E89E8E8-A565-49C6-939F-258ECEA856C3}"/>
              </a:ext>
            </a:extLst>
          </p:cNvPr>
          <p:cNvCxnSpPr/>
          <p:nvPr/>
        </p:nvCxnSpPr>
        <p:spPr>
          <a:xfrm>
            <a:off x="4232390" y="2241541"/>
            <a:ext cx="0" cy="578498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9E4ACC9C-F1E8-4C73-B980-72C7EA62E639}"/>
              </a:ext>
            </a:extLst>
          </p:cNvPr>
          <p:cNvSpPr/>
          <p:nvPr/>
        </p:nvSpPr>
        <p:spPr>
          <a:xfrm>
            <a:off x="454602" y="3512884"/>
            <a:ext cx="11282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>
                <a:solidFill>
                  <a:srgbClr val="0070C0"/>
                </a:solidFill>
                <a:latin typeface="+mj-lt"/>
              </a:rPr>
              <a:t>Comparison</a:t>
            </a:r>
          </a:p>
          <a:p>
            <a:endParaRPr lang="en-US" altLang="zh-TW" sz="4800" dirty="0">
              <a:solidFill>
                <a:srgbClr val="0070C0"/>
              </a:solidFill>
              <a:latin typeface="+mj-lt"/>
            </a:endParaRPr>
          </a:p>
          <a:p>
            <a:endParaRPr lang="zh-TW" altLang="en-US" sz="48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A8B939C-EC58-4A32-9BDE-638A482D38BD}"/>
              </a:ext>
            </a:extLst>
          </p:cNvPr>
          <p:cNvSpPr/>
          <p:nvPr/>
        </p:nvSpPr>
        <p:spPr>
          <a:xfrm>
            <a:off x="3958098" y="3540578"/>
            <a:ext cx="47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dirty="0">
                <a:solidFill>
                  <a:srgbClr val="FF0000"/>
                </a:solidFill>
                <a:latin typeface="+mj-lt"/>
              </a:rPr>
              <a:t>?</a:t>
            </a:r>
            <a:endParaRPr lang="zh-TW" altLang="en-US" sz="4800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9199E0A4-E19A-46AC-84E9-24D132685327}"/>
                  </a:ext>
                </a:extLst>
              </p:cNvPr>
              <p:cNvSpPr/>
              <p:nvPr/>
            </p:nvSpPr>
            <p:spPr>
              <a:xfrm>
                <a:off x="4428098" y="2241541"/>
                <a:ext cx="5966185" cy="474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3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AB</m:t>
                        </m:r>
                      </m:sup>
                    </m:sSup>
                  </m:oMath>
                </a14:m>
                <a:r>
                  <a:rPr lang="zh-TW" altLang="en-US" sz="2300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TW" sz="2300" dirty="0">
                    <a:solidFill>
                      <a:srgbClr val="0070C0"/>
                    </a:solidFill>
                  </a:rPr>
                  <a:t>is not separable, 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AB</m:t>
                        </m:r>
                      </m:sup>
                    </m:sSup>
                    <m:r>
                      <a:rPr lang="en-US" altLang="zh-TW" sz="23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TW" sz="23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bSup>
                      <m:sSub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sup>
                    </m:sSubSup>
                    <m:r>
                      <a:rPr lang="en-US" altLang="zh-TW" sz="23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sSubSup>
                      <m:sSubSupPr>
                        <m:ctrlP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altLang="zh-TW" sz="23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TW" sz="23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sup>
                    </m:sSubSup>
                  </m:oMath>
                </a14:m>
                <a:endParaRPr lang="zh-TW" altLang="en-US" sz="23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9199E0A4-E19A-46AC-84E9-24D1326853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98" y="2241541"/>
                <a:ext cx="5966185" cy="474553"/>
              </a:xfrm>
              <a:prstGeom prst="rect">
                <a:avLst/>
              </a:prstGeom>
              <a:blipFill>
                <a:blip r:embed="rId2"/>
                <a:stretch>
                  <a:fillRect l="-204" t="-114103" b="-1820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2A7CA274-1B68-4FBE-AFB2-FA3CCB7FBD54}"/>
              </a:ext>
            </a:extLst>
          </p:cNvPr>
          <p:cNvSpPr/>
          <p:nvPr/>
        </p:nvSpPr>
        <p:spPr>
          <a:xfrm>
            <a:off x="4407316" y="959176"/>
            <a:ext cx="186352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300" dirty="0">
                <a:solidFill>
                  <a:srgbClr val="0070C0"/>
                </a:solidFill>
              </a:rPr>
              <a:t>Entanglement</a:t>
            </a:r>
          </a:p>
        </p:txBody>
      </p:sp>
    </p:spTree>
    <p:extLst>
      <p:ext uri="{BB962C8B-B14F-4D97-AF65-F5344CB8AC3E}">
        <p14:creationId xmlns:p14="http://schemas.microsoft.com/office/powerpoint/2010/main" val="390516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defRPr sz="2300" b="0" i="1" smtClean="0">
            <a:solidFill>
              <a:schemeClr val="bg1"/>
            </a:solidFill>
            <a:latin typeface="Cambria Math" panose="02040503050406030204" pitchFamily="18" charset="0"/>
            <a:ea typeface="Cambria Math" panose="020405030504060302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14695</TotalTime>
  <Words>945</Words>
  <Application>Microsoft Office PowerPoint</Application>
  <PresentationFormat>寬螢幕</PresentationFormat>
  <Paragraphs>254</Paragraphs>
  <Slides>49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Cambria Math</vt:lpstr>
      <vt:lpstr>Office 佈景主題</vt:lpstr>
      <vt:lpstr>Resource Preservability </vt:lpstr>
      <vt:lpstr>Motivation</vt:lpstr>
      <vt:lpstr>Introduction to Resource Theory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Framework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Applications</vt:lpstr>
      <vt:lpstr>Applications to Thermodynamics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Summary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Entanglement Preserving Local Thermalization</dc:title>
  <dc:creator>Chung-Yun Hsieh</dc:creator>
  <cp:lastModifiedBy>美國松鼠 XD</cp:lastModifiedBy>
  <cp:revision>308</cp:revision>
  <dcterms:created xsi:type="dcterms:W3CDTF">2018-08-14T10:00:54Z</dcterms:created>
  <dcterms:modified xsi:type="dcterms:W3CDTF">2020-08-24T14:07:13Z</dcterms:modified>
</cp:coreProperties>
</file>