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300" r:id="rId39"/>
    <p:sldId id="294" r:id="rId40"/>
    <p:sldId id="295" r:id="rId41"/>
    <p:sldId id="299" r:id="rId42"/>
  </p:sldIdLst>
  <p:sldSz cx="9144000" cy="6858000" type="screen4x3"/>
  <p:notesSz cx="6858000" cy="9144000"/>
  <p:embeddedFontLst>
    <p:embeddedFont>
      <p:font typeface="Aharoni" panose="02010803020104030203" pitchFamily="2" charset="-79"/>
      <p:bold r:id="rId44"/>
    </p:embeddedFont>
    <p:embeddedFont>
      <p:font typeface="Arimo" panose="02020500000000000000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mbria Math" panose="02040503050406030204" pitchFamily="18" charset="0"/>
      <p:regular r:id="rId53"/>
    </p:embeddedFont>
    <p:embeddedFont>
      <p:font typeface="MS PMincho" panose="02020600040205080304" pitchFamily="18" charset="-128"/>
      <p:regular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Times" panose="02020603050405020304" pitchFamily="18" charset="0"/>
      <p:regular r:id="rId57"/>
      <p:bold r:id="rId58"/>
      <p:italic r:id="rId59"/>
      <p:boldItalic r:id="rId60"/>
    </p:embeddedFont>
    <p:embeddedFont>
      <p:font typeface="標楷體" panose="03000509000000000000" pitchFamily="65" charset="-12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2" roundtripDataSignature="AMtx7mgffVFRNRZWMCp4THT/muB3CZcs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C9566E-998C-4519-89C3-EC82FB9691BB}">
  <a:tblStyle styleId="{77C9566E-998C-4519-89C3-EC82FB9691B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sotropy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Electric_dipole_moment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Thanks for the nice introduction.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a062229ad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gea062229ad_1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ea062229ad_1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 will first overview of my research background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 fabricated several waveguide geometries for spectroscopy applications. The guided light is coupled to a vapor of Rb atoms via the evanescent mode.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multi-step electron beam lithography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Si3N4 waveguide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600 nm thick layer of SiO2 to restrict the atom-light interaction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100 nm Al to prevent to excite many atoms in the cell. Fluorescence</a:t>
            </a:r>
            <a:endParaRPr/>
          </a:p>
          <a:p>
            <a:pPr marL="34290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9" name="Google Shape;54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0" name="Google Shape;57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1" name="Google Shape;6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Ground state atoms   vdW interaction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The polarizability   </a:t>
            </a:r>
            <a:r>
              <a:rPr lang="en-US" sz="32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2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in </a:t>
            </a:r>
            <a:r>
              <a:rPr lang="en-US" sz="1200" b="0" i="0" u="sng" strike="noStrike" cap="none">
                <a:solidFill>
                  <a:srgbClr val="0B008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isotropic</a:t>
            </a:r>
            <a:r>
              <a:rPr lang="en-US" sz="12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 media is defined as the ratio of the induced </a:t>
            </a:r>
            <a:r>
              <a:rPr lang="en-US" sz="1200" b="0" i="0" u="sng" strike="noStrike" cap="none">
                <a:solidFill>
                  <a:srgbClr val="0B008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dipole moment</a:t>
            </a:r>
            <a:r>
              <a:rPr lang="en-US" sz="12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   </a:t>
            </a:r>
            <a:r>
              <a:rPr lang="en-US" sz="32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2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of an atom to the electric field   </a:t>
            </a:r>
            <a:r>
              <a:rPr lang="en-US" sz="32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2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that produces this dipole moment.</a:t>
            </a:r>
            <a:endParaRPr sz="1200" b="0" i="0" u="none" strike="noStrike" cap="none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Van der Waals are off-resonant, temporary, second-order interactions, and dipole-dipole interactions are on-resonant, permanent, first-order interactions.</a:t>
            </a:r>
            <a:endParaRPr sz="1050" b="0" i="0" u="none" strike="noStrike" cap="none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5" name="Google Shape;61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Rydberg atom is highly excited atom. The strong interaction between Rydberg states leads to a blockade effect. which only allows for one excitation into a Rydberg state within the blockade volume. When one atom is excited by a laser to a Rydberg state, it slightly shift the other atom’s energy levels so that the second atom cannot be excited by the same laser to the same state.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Based on this idea. We can excite one atom to Rydberg state. When the atomic excitation converts back into light, we get exactly one photon.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7" name="Google Shape;747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5" name="Google Shape;785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to generate a deterministic single photon sources.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combine the Four-wave mixing effect and Rydberg blockade effect. According the FWM effect and phase matching condition, the generated sum frequency is strongly directional emission. Another selling point is that we use a micrometer scale microcell to tightly confine our atom. </a:t>
            </a:r>
            <a:endParaRPr/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blockade radius is on the scale of few um. If we can confine the superatom into a micrometer scale cell, which allow only one Rydberg excitation can be generated and only one single-photon can be created.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0" name="Google Shape;8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 ladder excitation scheme, there is a large wavevector mismatch, causing the imprinted spin-wave has a periodic phase in the light propagating direction.  During storage, the atoms move a certain distance due to the thermal motion. When the stored coherence is recalled, the signal is mixed up because of the random phase.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0" name="Google Shape;89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6" name="Google Shape;90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 ladder excitation scheme, there is a large wavevector mismatch, causing the imprinted spin-wave has a periodic phase in the light propagating direction.  During storage, the atoms move a certain distance due to the thermal motion. When the stored coherence is recalled, the signal is mixed up because of the random phase.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7" name="Google Shape;90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1" name="Google Shape;93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4" name="Google Shape;94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5" name="Google Shape;945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9" name="Google Shape;969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0" name="Google Shape;970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4" name="Google Shape;994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Come to summary. </a:t>
            </a:r>
            <a:r>
              <a:rPr lang="en-US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 have observed GHz Rabi oscillation to a Rydberg state. Extend to a four-level scheme, we have detected the four-wave mixing signal. To realize our main goal of a non-classical single-photon light source, we need to reduce the excitation volume to Rydberg blockade sphere. We change our light alignment to a high NA setup. However, the signal-to-noise ratio is not good enough in this measurement due to the slow de-excitation. Hence, we propose to use two pulse amplified laser fields. We except 3 order improvement can be achieved.  </a:t>
            </a:r>
            <a:endParaRPr/>
          </a:p>
        </p:txBody>
      </p:sp>
      <p:sp>
        <p:nvSpPr>
          <p:cNvPr id="995" name="Google Shape;995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4" name="Google Shape;1014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1" name="Google Shape;109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003BE-3DD0-E843-9EF1-0D51A9D6F4B8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407654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7" name="Google Shape;109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7" name="Google Shape;110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ea062229ad_0_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6" name="Google Shape;1406;gea062229ad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 memory is a key ingredient for demonstrating long-range quantum information communication. Typical quantum memories are demonstrated in lambda-type EIT systems.  The storage efficiency is quiet high and can approach to one.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Due to EIT nonlinear effect, we can use one single photon to switch or phase modulate another single photon.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The single-photon phase shifts measured to date are on the order of 10^−5 rad. If the experimental condition is perfect, the authors predict the phase shift can be 0.05 radius.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the switching efficiency and phase shift are not large enough for future application.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method to increase the nonlinearity is using a case-cade EIT transition, and the upper state is a Rydberg state,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Rydberg EIT and storage and control of optical photons  via Rydberg EIT have been demonstrated by Charles Adams’s group in Durham.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Due to the strong interaction,  one gate photon can switch more than 100 source photons.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Or one photon imprints a phase shift of pi onto another single photon.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This demonstrates the crucial step towards a photon-photon gat and offers a variety of applications in the field of quantum information processing.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ea062229a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ea062229ad_0_3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gea062229ad_0_3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8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8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6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6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6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6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8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68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9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6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0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kylin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6952446" y="6433626"/>
            <a:ext cx="2133600" cy="365125"/>
          </a:xfrm>
        </p:spPr>
        <p:txBody>
          <a:bodyPr/>
          <a:lstStyle/>
          <a:p>
            <a:fld id="{2694EA4A-0229-45FA-A63E-3C575618287A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0" y="357166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32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2148" y="367897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sz="32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0" y="360365"/>
            <a:ext cx="9144000" cy="619125"/>
          </a:xfrm>
        </p:spPr>
        <p:txBody>
          <a:bodyPr/>
          <a:lstStyle>
            <a:lvl1pPr algn="ctr">
              <a:buNone/>
              <a:defRPr lang="en-US" sz="32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875317" y="1365588"/>
            <a:ext cx="7277011" cy="42496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154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yline_Text">
  <p:cSld name="Skyline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1"/>
          <p:cNvSpPr txBox="1">
            <a:spLocks noGrp="1"/>
          </p:cNvSpPr>
          <p:nvPr>
            <p:ph type="sldNum" idx="12"/>
          </p:nvPr>
        </p:nvSpPr>
        <p:spPr>
          <a:xfrm>
            <a:off x="6952446" y="643362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61"/>
          <p:cNvSpPr/>
          <p:nvPr/>
        </p:nvSpPr>
        <p:spPr>
          <a:xfrm>
            <a:off x="0" y="357166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61"/>
          <p:cNvSpPr/>
          <p:nvPr/>
        </p:nvSpPr>
        <p:spPr>
          <a:xfrm>
            <a:off x="-2148" y="367897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1"/>
          <p:cNvSpPr txBox="1">
            <a:spLocks noGrp="1"/>
          </p:cNvSpPr>
          <p:nvPr>
            <p:ph type="body" idx="1"/>
          </p:nvPr>
        </p:nvSpPr>
        <p:spPr>
          <a:xfrm>
            <a:off x="0" y="360365"/>
            <a:ext cx="914400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1"/>
          <p:cNvSpPr txBox="1">
            <a:spLocks noGrp="1"/>
          </p:cNvSpPr>
          <p:nvPr>
            <p:ph type="body" idx="2"/>
          </p:nvPr>
        </p:nvSpPr>
        <p:spPr>
          <a:xfrm>
            <a:off x="875317" y="1365588"/>
            <a:ext cx="7277011" cy="424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kyline_Text">
  <p:cSld name="1_Skyline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 txBox="1">
            <a:spLocks noGrp="1"/>
          </p:cNvSpPr>
          <p:nvPr>
            <p:ph type="sldNum" idx="12"/>
          </p:nvPr>
        </p:nvSpPr>
        <p:spPr>
          <a:xfrm>
            <a:off x="6952446" y="643362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75"/>
          <p:cNvSpPr/>
          <p:nvPr/>
        </p:nvSpPr>
        <p:spPr>
          <a:xfrm>
            <a:off x="0" y="357166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75"/>
          <p:cNvSpPr/>
          <p:nvPr/>
        </p:nvSpPr>
        <p:spPr>
          <a:xfrm>
            <a:off x="-2148" y="367897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5"/>
          <p:cNvSpPr txBox="1">
            <a:spLocks noGrp="1"/>
          </p:cNvSpPr>
          <p:nvPr>
            <p:ph type="body" idx="1"/>
          </p:nvPr>
        </p:nvSpPr>
        <p:spPr>
          <a:xfrm>
            <a:off x="0" y="360365"/>
            <a:ext cx="914400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5"/>
          <p:cNvSpPr txBox="1">
            <a:spLocks noGrp="1"/>
          </p:cNvSpPr>
          <p:nvPr>
            <p:ph type="body" idx="2"/>
          </p:nvPr>
        </p:nvSpPr>
        <p:spPr>
          <a:xfrm>
            <a:off x="875317" y="1365588"/>
            <a:ext cx="7277011" cy="424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yline">
  <p:cSld name="Skylin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3"/>
          <p:cNvSpPr/>
          <p:nvPr/>
        </p:nvSpPr>
        <p:spPr>
          <a:xfrm>
            <a:off x="0" y="357166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3"/>
          <p:cNvSpPr/>
          <p:nvPr/>
        </p:nvSpPr>
        <p:spPr>
          <a:xfrm>
            <a:off x="-2148" y="367897"/>
            <a:ext cx="9144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3"/>
          <p:cNvSpPr txBox="1">
            <a:spLocks noGrp="1"/>
          </p:cNvSpPr>
          <p:nvPr>
            <p:ph type="body" idx="1"/>
          </p:nvPr>
        </p:nvSpPr>
        <p:spPr>
          <a:xfrm>
            <a:off x="0" y="360365"/>
            <a:ext cx="914400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5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4.png"/><Relationship Id="rId9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87.jpg"/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5.jpg"/><Relationship Id="rId5" Type="http://schemas.openxmlformats.org/officeDocument/2006/relationships/image" Target="../media/image81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3.png"/><Relationship Id="rId9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5" Type="http://schemas.openxmlformats.org/officeDocument/2006/relationships/image" Target="../media/image82.png"/><Relationship Id="rId4" Type="http://schemas.openxmlformats.org/officeDocument/2006/relationships/image" Target="../media/image1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 txBox="1">
            <a:spLocks noGrp="1"/>
          </p:cNvSpPr>
          <p:nvPr>
            <p:ph type="ctrTitle"/>
          </p:nvPr>
        </p:nvSpPr>
        <p:spPr>
          <a:xfrm>
            <a:off x="610551" y="2058739"/>
            <a:ext cx="8488500" cy="1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S PMincho"/>
              <a:buNone/>
            </a:pPr>
            <a:r>
              <a:rPr lang="en-US" sz="4400" b="1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Rydberg-based quantum sensors and quantum gates using atomic vapors</a:t>
            </a:r>
            <a:endParaRPr sz="4400" b="1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105" name="Google Shape;105;p1"/>
          <p:cNvSpPr txBox="1">
            <a:spLocks noGrp="1"/>
          </p:cNvSpPr>
          <p:nvPr>
            <p:ph type="subTitle" idx="1"/>
          </p:nvPr>
        </p:nvSpPr>
        <p:spPr>
          <a:xfrm>
            <a:off x="1143004" y="408505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en-US" u="sng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</a:t>
            </a:r>
            <a:r>
              <a:rPr lang="en-US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 (陳易馨)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en-US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National Sun Yat-sen University</a:t>
            </a:r>
            <a:endParaRPr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9144000" y="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60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07" name="Google Shape;107;p1"/>
          <p:cNvSpPr txBox="1"/>
          <p:nvPr/>
        </p:nvSpPr>
        <p:spPr>
          <a:xfrm>
            <a:off x="-10" y="6396343"/>
            <a:ext cx="540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2021.08.2</a:t>
            </a:r>
            <a:r>
              <a:rPr lang="en-US" sz="240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6</a:t>
            </a:r>
            <a:r>
              <a:rPr lang="en-US" sz="2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 Workshop on QST</a:t>
            </a:r>
            <a:endParaRPr sz="2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108" name="Google Shape;10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451" y="107839"/>
            <a:ext cx="2062590" cy="141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a062229ad_1_51"/>
          <p:cNvSpPr txBox="1"/>
          <p:nvPr/>
        </p:nvSpPr>
        <p:spPr>
          <a:xfrm>
            <a:off x="939400" y="3167400"/>
            <a:ext cx="448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Two-photon detuning (MHz)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ea062229ad_1_51"/>
          <p:cNvSpPr txBox="1"/>
          <p:nvPr/>
        </p:nvSpPr>
        <p:spPr>
          <a:xfrm>
            <a:off x="5034000" y="3563887"/>
            <a:ext cx="40665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Wingdings" pitchFamily="2" charset="2"/>
              <a:buChar char="Ø"/>
            </a:pPr>
            <a:r>
              <a:rPr lang="en-US" sz="18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Apply 20 mW coupling laser power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Wingdings" pitchFamily="2" charset="2"/>
              <a:buChar char="Ø"/>
            </a:pPr>
            <a:r>
              <a:rPr lang="en-US" sz="18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The high contrast spectrum will be useful in the application of quantum sensors.</a:t>
            </a:r>
            <a:endParaRPr sz="1800" b="0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ea062229ad_1_51"/>
          <p:cNvSpPr/>
          <p:nvPr/>
        </p:nvSpPr>
        <p:spPr>
          <a:xfrm>
            <a:off x="5085548" y="5930475"/>
            <a:ext cx="494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Paper in preparation.</a:t>
            </a: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3" name="Google Shape;353;gea062229ad_1_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00" y="3256650"/>
            <a:ext cx="4749727" cy="319627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ea062229ad_1_51"/>
          <p:cNvSpPr txBox="1"/>
          <p:nvPr/>
        </p:nvSpPr>
        <p:spPr>
          <a:xfrm>
            <a:off x="-880" y="-3350"/>
            <a:ext cx="9144000" cy="736200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355" name="Google Shape;355;gea062229ad_1_51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gea062229ad_1_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9812" y="725613"/>
            <a:ext cx="4376100" cy="247318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ea062229ad_1_51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</a:t>
            </a:r>
            <a:r>
              <a:rPr lang="en-US" sz="1600" b="1" i="0" u="none" strike="noStrike" cap="none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| Optical waveguide                                                  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10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358" name="Google Shape;358;gea062229ad_1_51"/>
          <p:cNvPicPr preferRelativeResize="0"/>
          <p:nvPr/>
        </p:nvPicPr>
        <p:blipFill rotWithShape="1">
          <a:blip r:embed="rId5">
            <a:alphaModFix/>
          </a:blip>
          <a:srcRect t="1606" b="1597"/>
          <a:stretch/>
        </p:blipFill>
        <p:spPr>
          <a:xfrm>
            <a:off x="651450" y="658138"/>
            <a:ext cx="3369175" cy="276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4" name="Google Shape;364;p4"/>
          <p:cNvCxnSpPr/>
          <p:nvPr/>
        </p:nvCxnSpPr>
        <p:spPr>
          <a:xfrm>
            <a:off x="1200472" y="2329909"/>
            <a:ext cx="1614488" cy="4763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5" name="Google Shape;365;p4"/>
          <p:cNvCxnSpPr/>
          <p:nvPr/>
        </p:nvCxnSpPr>
        <p:spPr>
          <a:xfrm>
            <a:off x="1155723" y="5900837"/>
            <a:ext cx="1614487" cy="476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6" name="Google Shape;366;p4"/>
          <p:cNvSpPr txBox="1"/>
          <p:nvPr/>
        </p:nvSpPr>
        <p:spPr>
          <a:xfrm>
            <a:off x="534273" y="3695264"/>
            <a:ext cx="958568" cy="55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|2〉</a:t>
            </a:r>
            <a:endParaRPr sz="3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7" name="Google Shape;367;p4"/>
          <p:cNvSpPr txBox="1"/>
          <p:nvPr/>
        </p:nvSpPr>
        <p:spPr>
          <a:xfrm>
            <a:off x="533400" y="5578830"/>
            <a:ext cx="1027112" cy="55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|1〉</a:t>
            </a:r>
            <a:endParaRPr sz="3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68" name="Google Shape;368;p4"/>
          <p:cNvCxnSpPr/>
          <p:nvPr/>
        </p:nvCxnSpPr>
        <p:spPr>
          <a:xfrm>
            <a:off x="1200472" y="3961770"/>
            <a:ext cx="1614488" cy="4763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9" name="Google Shape;369;p4"/>
          <p:cNvSpPr txBox="1"/>
          <p:nvPr/>
        </p:nvSpPr>
        <p:spPr>
          <a:xfrm>
            <a:off x="3187758" y="3208347"/>
            <a:ext cx="896799" cy="55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|4〉</a:t>
            </a:r>
            <a:endParaRPr sz="3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70" name="Google Shape;370;p4"/>
          <p:cNvCxnSpPr/>
          <p:nvPr/>
        </p:nvCxnSpPr>
        <p:spPr>
          <a:xfrm>
            <a:off x="2000450" y="3185260"/>
            <a:ext cx="1614487" cy="4762"/>
          </a:xfrm>
          <a:prstGeom prst="straightConnector1">
            <a:avLst/>
          </a:prstGeom>
          <a:noFill/>
          <a:ln w="762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1" name="Google Shape;371;p4"/>
          <p:cNvSpPr txBox="1"/>
          <p:nvPr/>
        </p:nvSpPr>
        <p:spPr>
          <a:xfrm>
            <a:off x="859005" y="2670386"/>
            <a:ext cx="59343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lang="en-US" sz="3000" b="1" i="0" u="none" strike="noStrike" cap="none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 sz="3000" b="1" i="0" u="none" strike="noStrike" cap="none" baseline="-25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2" name="Google Shape;372;p4"/>
          <p:cNvSpPr txBox="1"/>
          <p:nvPr/>
        </p:nvSpPr>
        <p:spPr>
          <a:xfrm>
            <a:off x="533400" y="2032497"/>
            <a:ext cx="1061158" cy="55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|3〉</a:t>
            </a:r>
            <a:endParaRPr sz="30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73" name="Google Shape;373;p4"/>
          <p:cNvCxnSpPr/>
          <p:nvPr/>
        </p:nvCxnSpPr>
        <p:spPr>
          <a:xfrm>
            <a:off x="1969218" y="2384858"/>
            <a:ext cx="788828" cy="732563"/>
          </a:xfrm>
          <a:prstGeom prst="straightConnector1">
            <a:avLst/>
          </a:prstGeom>
          <a:noFill/>
          <a:ln w="7620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4" name="Google Shape;374;p4"/>
          <p:cNvSpPr txBox="1"/>
          <p:nvPr/>
        </p:nvSpPr>
        <p:spPr>
          <a:xfrm>
            <a:off x="2758233" y="2387260"/>
            <a:ext cx="97815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C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lang="en-US" sz="3000" b="1" i="0" u="none" strike="noStrike" cap="none" baseline="-25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MW</a:t>
            </a:r>
            <a:endParaRPr/>
          </a:p>
        </p:txBody>
      </p:sp>
      <p:cxnSp>
        <p:nvCxnSpPr>
          <p:cNvPr id="375" name="Google Shape;375;p4"/>
          <p:cNvCxnSpPr/>
          <p:nvPr/>
        </p:nvCxnSpPr>
        <p:spPr>
          <a:xfrm rot="10800000">
            <a:off x="1895155" y="3606490"/>
            <a:ext cx="0" cy="223962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6" name="Google Shape;376;p4"/>
          <p:cNvCxnSpPr/>
          <p:nvPr/>
        </p:nvCxnSpPr>
        <p:spPr>
          <a:xfrm>
            <a:off x="1200472" y="3606492"/>
            <a:ext cx="1614488" cy="4763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77" name="Google Shape;377;p4"/>
          <p:cNvSpPr txBox="1"/>
          <p:nvPr/>
        </p:nvSpPr>
        <p:spPr>
          <a:xfrm>
            <a:off x="2026993" y="3462474"/>
            <a:ext cx="42030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4"/>
          <p:cNvCxnSpPr/>
          <p:nvPr/>
        </p:nvCxnSpPr>
        <p:spPr>
          <a:xfrm rot="10800000">
            <a:off x="1895155" y="2346053"/>
            <a:ext cx="0" cy="1224137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9" name="Google Shape;379;p4"/>
          <p:cNvSpPr txBox="1"/>
          <p:nvPr/>
        </p:nvSpPr>
        <p:spPr>
          <a:xfrm>
            <a:off x="1122802" y="4447733"/>
            <a:ext cx="14553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ε</a:t>
            </a:r>
            <a:r>
              <a:rPr lang="en-US" sz="3200" b="0" i="0" u="none" strike="noStrike" cap="none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3200" b="0" i="0" u="none" strike="noStrike" cap="none" baseline="-25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4" descr="C:\Documents and Settings\casuser\My Documents\Arne\BEC\EIT\Damop2011Presentation\p2level.b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3067" y="2609738"/>
            <a:ext cx="4682321" cy="359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" descr="C:\Documents and Settings\casuser\My Documents\Arne\BEC\EIT\Damop2011Presentation\p3level.bm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3067" y="2609738"/>
            <a:ext cx="4682321" cy="359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" descr="C:\Documents and Settings\casuser\My Documents\Arne\BEC\EIT\Damop2011Presentation\p4level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3067" y="2609738"/>
            <a:ext cx="4682321" cy="3598976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"/>
          <p:cNvSpPr txBox="1"/>
          <p:nvPr/>
        </p:nvSpPr>
        <p:spPr>
          <a:xfrm>
            <a:off x="1038902" y="1752145"/>
            <a:ext cx="2697484" cy="43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Rydberg state n&gt;&gt;1</a:t>
            </a: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"/>
          <p:cNvSpPr txBox="1"/>
          <p:nvPr/>
        </p:nvSpPr>
        <p:spPr>
          <a:xfrm>
            <a:off x="4983975" y="1185289"/>
            <a:ext cx="3557889" cy="83099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2743" t="-8027" b="-153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85" name="Google Shape;385;p4"/>
          <p:cNvSpPr/>
          <p:nvPr/>
        </p:nvSpPr>
        <p:spPr>
          <a:xfrm>
            <a:off x="6933381" y="2565196"/>
            <a:ext cx="362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249D7C"/>
                </a:solidFill>
                <a:latin typeface="Arial"/>
                <a:ea typeface="Arial"/>
                <a:cs typeface="Arial"/>
                <a:sym typeface="Arial"/>
              </a:rPr>
              <a:t>δ</a:t>
            </a:r>
            <a:endParaRPr sz="2800" b="0" i="0" u="none" strike="noStrike" cap="none">
              <a:solidFill>
                <a:srgbClr val="249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6" name="Google Shape;386;p4"/>
          <p:cNvCxnSpPr/>
          <p:nvPr/>
        </p:nvCxnSpPr>
        <p:spPr>
          <a:xfrm>
            <a:off x="6667843" y="2743200"/>
            <a:ext cx="190159" cy="0"/>
          </a:xfrm>
          <a:prstGeom prst="straightConnector1">
            <a:avLst/>
          </a:prstGeom>
          <a:noFill/>
          <a:ln w="9525" cap="flat" cmpd="sng">
            <a:solidFill>
              <a:srgbClr val="5597D3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87" name="Google Shape;387;p4"/>
          <p:cNvSpPr/>
          <p:nvPr/>
        </p:nvSpPr>
        <p:spPr>
          <a:xfrm>
            <a:off x="146001" y="689391"/>
            <a:ext cx="326563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Microwave Electrometry</a:t>
            </a:r>
            <a:endParaRPr sz="20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"/>
          <p:cNvSpPr/>
          <p:nvPr/>
        </p:nvSpPr>
        <p:spPr>
          <a:xfrm>
            <a:off x="4384112" y="2565196"/>
            <a:ext cx="450937" cy="3134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Metrology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390" name="Google Shape;390;p4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</a:t>
            </a:r>
            <a:r>
              <a:rPr lang="en-US" sz="1600" b="1" i="0" u="none" strike="noStrike" cap="none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| Optical waveguide                                                  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11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Metrology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397" name="Google Shape;397;p35"/>
          <p:cNvSpPr/>
          <p:nvPr/>
        </p:nvSpPr>
        <p:spPr>
          <a:xfrm>
            <a:off x="146001" y="689391"/>
            <a:ext cx="336021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Microwave Electrometry</a:t>
            </a: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35"/>
          <p:cNvSpPr/>
          <p:nvPr/>
        </p:nvSpPr>
        <p:spPr>
          <a:xfrm>
            <a:off x="4329495" y="3480467"/>
            <a:ext cx="450937" cy="3134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25710" y="3459762"/>
            <a:ext cx="5418290" cy="293663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5"/>
          <p:cNvSpPr/>
          <p:nvPr/>
        </p:nvSpPr>
        <p:spPr>
          <a:xfrm>
            <a:off x="114779" y="5543361"/>
            <a:ext cx="3661697" cy="738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“Fiber-coupled vapor cell for a portable Rydberg atom-based RF electric field sensor” Applied Optics 57, 6456 (2018)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1" name="Google Shape;401;p35"/>
          <p:cNvCxnSpPr/>
          <p:nvPr/>
        </p:nvCxnSpPr>
        <p:spPr>
          <a:xfrm>
            <a:off x="3725712" y="5025893"/>
            <a:ext cx="1452129" cy="78598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02" name="Google Shape;402;p35"/>
          <p:cNvCxnSpPr/>
          <p:nvPr/>
        </p:nvCxnSpPr>
        <p:spPr>
          <a:xfrm rot="10800000">
            <a:off x="7950866" y="5216334"/>
            <a:ext cx="1138519" cy="62754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03" name="Google Shape;403;p35"/>
          <p:cNvSpPr txBox="1"/>
          <p:nvPr/>
        </p:nvSpPr>
        <p:spPr>
          <a:xfrm>
            <a:off x="3700146" y="5059663"/>
            <a:ext cx="8947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852 nm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5"/>
          <p:cNvSpPr txBox="1"/>
          <p:nvPr/>
        </p:nvSpPr>
        <p:spPr>
          <a:xfrm>
            <a:off x="8249205" y="5265337"/>
            <a:ext cx="8947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7F4"/>
                </a:solidFill>
                <a:latin typeface="Calibri"/>
                <a:ea typeface="Calibri"/>
                <a:cs typeface="Calibri"/>
                <a:sym typeface="Calibri"/>
              </a:rPr>
              <a:t>511 nm</a:t>
            </a:r>
            <a:endParaRPr sz="1800" b="0" i="0" u="none" strike="noStrike" cap="none">
              <a:solidFill>
                <a:srgbClr val="0027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6329" y="1089908"/>
            <a:ext cx="6556070" cy="236605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5"/>
          <p:cNvSpPr/>
          <p:nvPr/>
        </p:nvSpPr>
        <p:spPr>
          <a:xfrm>
            <a:off x="170329" y="1071159"/>
            <a:ext cx="4572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“Rydberg atoms in hollow-core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photonic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crystal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fibres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Epple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et al., Nat. </a:t>
            </a:r>
            <a:r>
              <a:rPr lang="en-US" sz="16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Communi</a:t>
            </a:r>
            <a:r>
              <a:rPr lang="en-US" sz="16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5:4132 (2014).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-74469" y="3937567"/>
            <a:ext cx="426351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All-fiber quantum devices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 up to 43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</a:t>
            </a:r>
            <a:r>
              <a:rPr lang="en-US" sz="1600" b="1" i="0" u="none" strike="noStrike" cap="none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| Optical waveguide                                                  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12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6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Metrology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415" name="Google Shape;415;p36"/>
          <p:cNvSpPr/>
          <p:nvPr/>
        </p:nvSpPr>
        <p:spPr>
          <a:xfrm>
            <a:off x="146001" y="689391"/>
            <a:ext cx="336021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Microwave Electrometry</a:t>
            </a: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4329495" y="3480467"/>
            <a:ext cx="450937" cy="3134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6"/>
          <p:cNvSpPr/>
          <p:nvPr/>
        </p:nvSpPr>
        <p:spPr>
          <a:xfrm>
            <a:off x="32007" y="4678208"/>
            <a:ext cx="3661697" cy="738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“Fiber-coupled vapor cell for a portable Rydberg atom-based RF electric field sensor” Applied Optics 57, 6456 (2018)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33" y="1021532"/>
            <a:ext cx="4585208" cy="29448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" name="Google Shape;419;p36"/>
          <p:cNvGrpSpPr/>
          <p:nvPr/>
        </p:nvGrpSpPr>
        <p:grpSpPr>
          <a:xfrm>
            <a:off x="5244142" y="743893"/>
            <a:ext cx="3381424" cy="2852083"/>
            <a:chOff x="-113193" y="1507505"/>
            <a:chExt cx="5510154" cy="4647577"/>
          </a:xfrm>
        </p:grpSpPr>
        <p:cxnSp>
          <p:nvCxnSpPr>
            <p:cNvPr id="420" name="Google Shape;420;p36"/>
            <p:cNvCxnSpPr/>
            <p:nvPr/>
          </p:nvCxnSpPr>
          <p:spPr>
            <a:xfrm>
              <a:off x="1200472" y="2329909"/>
              <a:ext cx="1614488" cy="4763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1" name="Google Shape;421;p36"/>
            <p:cNvCxnSpPr/>
            <p:nvPr/>
          </p:nvCxnSpPr>
          <p:spPr>
            <a:xfrm>
              <a:off x="1155723" y="5900837"/>
              <a:ext cx="1614487" cy="4762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2" name="Google Shape;422;p36"/>
            <p:cNvSpPr txBox="1"/>
            <p:nvPr/>
          </p:nvSpPr>
          <p:spPr>
            <a:xfrm>
              <a:off x="-113193" y="3552229"/>
              <a:ext cx="1638251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|2〉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3" name="Google Shape;423;p36"/>
            <p:cNvSpPr txBox="1"/>
            <p:nvPr/>
          </p:nvSpPr>
          <p:spPr>
            <a:xfrm>
              <a:off x="-113193" y="5245230"/>
              <a:ext cx="1758490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|1〉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24" name="Google Shape;424;p36"/>
            <p:cNvCxnSpPr/>
            <p:nvPr/>
          </p:nvCxnSpPr>
          <p:spPr>
            <a:xfrm>
              <a:off x="1200472" y="3961770"/>
              <a:ext cx="1614488" cy="4763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5" name="Google Shape;425;p36"/>
            <p:cNvSpPr txBox="1"/>
            <p:nvPr/>
          </p:nvSpPr>
          <p:spPr>
            <a:xfrm>
              <a:off x="3794199" y="2662086"/>
              <a:ext cx="1602762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|4〉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26" name="Google Shape;426;p36"/>
            <p:cNvCxnSpPr/>
            <p:nvPr/>
          </p:nvCxnSpPr>
          <p:spPr>
            <a:xfrm>
              <a:off x="2000450" y="3185260"/>
              <a:ext cx="1614487" cy="4762"/>
            </a:xfrm>
            <a:prstGeom prst="straightConnector1">
              <a:avLst/>
            </a:prstGeom>
            <a:noFill/>
            <a:ln w="762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7" name="Google Shape;427;p36"/>
            <p:cNvSpPr txBox="1"/>
            <p:nvPr/>
          </p:nvSpPr>
          <p:spPr>
            <a:xfrm>
              <a:off x="738819" y="2670386"/>
              <a:ext cx="833802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Ω</a:t>
              </a:r>
              <a:r>
                <a:rPr lang="en-US" sz="2400" b="1" i="0" u="none" strike="noStrike" cap="none" baseline="-2500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</a:t>
              </a:r>
              <a:endParaRPr sz="2400" b="1" i="0" u="none" strike="noStrike" cap="none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8" name="Google Shape;428;p36"/>
            <p:cNvSpPr txBox="1"/>
            <p:nvPr/>
          </p:nvSpPr>
          <p:spPr>
            <a:xfrm>
              <a:off x="-113193" y="2022313"/>
              <a:ext cx="1532253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|3〉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29" name="Google Shape;429;p36"/>
            <p:cNvCxnSpPr/>
            <p:nvPr/>
          </p:nvCxnSpPr>
          <p:spPr>
            <a:xfrm>
              <a:off x="1969218" y="2384858"/>
              <a:ext cx="788828" cy="732563"/>
            </a:xfrm>
            <a:prstGeom prst="straightConnector1">
              <a:avLst/>
            </a:prstGeom>
            <a:noFill/>
            <a:ln w="762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30" name="Google Shape;430;p36"/>
            <p:cNvSpPr txBox="1"/>
            <p:nvPr/>
          </p:nvSpPr>
          <p:spPr>
            <a:xfrm>
              <a:off x="2579643" y="2387260"/>
              <a:ext cx="1335334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C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Ω</a:t>
              </a:r>
              <a:r>
                <a:rPr lang="en-US" sz="2400" b="1" i="0" u="none" strike="noStrike" cap="none" baseline="-250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MW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1" name="Google Shape;431;p36"/>
            <p:cNvCxnSpPr/>
            <p:nvPr/>
          </p:nvCxnSpPr>
          <p:spPr>
            <a:xfrm rot="10800000">
              <a:off x="1895155" y="3606490"/>
              <a:ext cx="0" cy="223962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32" name="Google Shape;432;p36"/>
            <p:cNvCxnSpPr/>
            <p:nvPr/>
          </p:nvCxnSpPr>
          <p:spPr>
            <a:xfrm>
              <a:off x="1200472" y="3606492"/>
              <a:ext cx="1614488" cy="4763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33" name="Google Shape;433;p36"/>
            <p:cNvSpPr txBox="1"/>
            <p:nvPr/>
          </p:nvSpPr>
          <p:spPr>
            <a:xfrm>
              <a:off x="2694182" y="3373514"/>
              <a:ext cx="606543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Δ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4" name="Google Shape;434;p36"/>
            <p:cNvCxnSpPr/>
            <p:nvPr/>
          </p:nvCxnSpPr>
          <p:spPr>
            <a:xfrm rot="10800000">
              <a:off x="1895155" y="2346053"/>
              <a:ext cx="0" cy="1224137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35" name="Google Shape;435;p36"/>
            <p:cNvSpPr txBox="1"/>
            <p:nvPr/>
          </p:nvSpPr>
          <p:spPr>
            <a:xfrm>
              <a:off x="1122802" y="4447733"/>
              <a:ext cx="1455312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ε</a:t>
              </a:r>
              <a:r>
                <a:rPr lang="en-US" sz="2400" b="0" i="0" u="none" strike="noStrike" cap="none" baseline="-25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sz="2400" b="0" i="0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36"/>
            <p:cNvSpPr txBox="1"/>
            <p:nvPr/>
          </p:nvSpPr>
          <p:spPr>
            <a:xfrm>
              <a:off x="482910" y="1507505"/>
              <a:ext cx="4818709" cy="702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Rydberg state n&gt;&gt;1</a:t>
              </a:r>
              <a:endParaRPr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7" name="Google Shape;437;p36"/>
          <p:cNvPicPr preferRelativeResize="0"/>
          <p:nvPr/>
        </p:nvPicPr>
        <p:blipFill rotWithShape="1">
          <a:blip r:embed="rId4">
            <a:alphaModFix/>
          </a:blip>
          <a:srcRect b="10206"/>
          <a:stretch/>
        </p:blipFill>
        <p:spPr>
          <a:xfrm>
            <a:off x="4610387" y="4354954"/>
            <a:ext cx="4497478" cy="212383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6"/>
          <p:cNvSpPr/>
          <p:nvPr/>
        </p:nvSpPr>
        <p:spPr>
          <a:xfrm>
            <a:off x="146001" y="5867104"/>
            <a:ext cx="425272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“High vacuum compatible fiber feedthrough for hot alkali vapor cells” Applied Optics 56, 1546 (2017)</a:t>
            </a: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6"/>
          <p:cNvSpPr/>
          <p:nvPr/>
        </p:nvSpPr>
        <p:spPr>
          <a:xfrm>
            <a:off x="-74469" y="3937567"/>
            <a:ext cx="426351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All-fiber quantum devices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 up to 43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6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</a:t>
            </a:r>
            <a:r>
              <a:rPr lang="en-US" sz="1600" b="1" i="0" u="none" strike="noStrike" cap="none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| Optical waveguide                                                  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13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8"/>
          <p:cNvSpPr/>
          <p:nvPr/>
        </p:nvSpPr>
        <p:spPr>
          <a:xfrm>
            <a:off x="146001" y="689391"/>
            <a:ext cx="179247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THz image</a:t>
            </a: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4329495" y="3480467"/>
            <a:ext cx="450937" cy="3134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9" y="3861085"/>
            <a:ext cx="4409430" cy="253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0145" y="685349"/>
            <a:ext cx="4283855" cy="235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1380" y="3782288"/>
            <a:ext cx="4712619" cy="271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521" y="1102090"/>
            <a:ext cx="2601509" cy="281938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8"/>
          <p:cNvSpPr/>
          <p:nvPr/>
        </p:nvSpPr>
        <p:spPr>
          <a:xfrm>
            <a:off x="3651453" y="3235873"/>
            <a:ext cx="5492546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K. J. Weatherill’s group, “Full-Field Terahertz Imaging at Kilohertz Frame Rates Using Atomic Vapor,” PRX 10, 011027 (2020). 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8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Metrology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454" name="Google Shape;454;p38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</a:t>
            </a:r>
            <a:r>
              <a:rPr lang="en-US" sz="1600" b="1" i="0" u="none" strike="noStrike" cap="none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| Optical waveguide                                                  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14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"/>
          <p:cNvSpPr txBox="1"/>
          <p:nvPr/>
        </p:nvSpPr>
        <p:spPr>
          <a:xfrm>
            <a:off x="-1" y="649280"/>
            <a:ext cx="9143999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 err="1">
                <a:solidFill>
                  <a:srgbClr val="2A2A2A"/>
                </a:solidFill>
                <a:latin typeface="DFKai-SB"/>
                <a:ea typeface="DFKai-SB"/>
                <a:cs typeface="DFKai-SB"/>
                <a:sym typeface="DFKai-SB"/>
              </a:rPr>
              <a:t>穿戴式腦磁測量頭盔問世！腦神經研究領域即將大革新</a:t>
            </a:r>
            <a:r>
              <a:rPr lang="en-US" sz="2200" b="0" i="0" u="none" strike="noStrike" cap="none" dirty="0">
                <a:solidFill>
                  <a:srgbClr val="2A2A2A"/>
                </a:solidFill>
                <a:latin typeface="DFKai-SB"/>
                <a:ea typeface="DFKai-SB"/>
                <a:cs typeface="DFKai-SB"/>
                <a:sym typeface="DFKai-SB"/>
              </a:rPr>
              <a:t>？</a:t>
            </a:r>
            <a:endParaRPr sz="2200" b="0" i="0" u="none" strike="noStrike" cap="none" dirty="0">
              <a:solidFill>
                <a:srgbClr val="2A2A2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2A2A2A"/>
                </a:solidFill>
                <a:latin typeface="DFKai-SB"/>
                <a:ea typeface="DFKai-SB"/>
                <a:cs typeface="DFKai-SB"/>
                <a:sym typeface="DFKai-SB"/>
              </a:rPr>
              <a:t>From </a:t>
            </a:r>
            <a:r>
              <a:rPr lang="en-US" sz="2200" b="0" i="0" u="none" strike="noStrike" cap="none" dirty="0" err="1">
                <a:solidFill>
                  <a:srgbClr val="2A2A2A"/>
                </a:solidFill>
                <a:latin typeface="DFKai-SB"/>
                <a:ea typeface="DFKai-SB"/>
                <a:cs typeface="DFKai-SB"/>
                <a:sym typeface="DFKai-SB"/>
              </a:rPr>
              <a:t>泛科網</a:t>
            </a:r>
            <a:r>
              <a:rPr lang="en-US" sz="2200" b="0" i="0" u="none" strike="noStrike" cap="none" dirty="0">
                <a:solidFill>
                  <a:srgbClr val="2A2A2A"/>
                </a:solidFill>
                <a:latin typeface="DFKai-SB"/>
                <a:ea typeface="DFKai-SB"/>
                <a:cs typeface="DFKai-SB"/>
                <a:sym typeface="DFKai-SB"/>
              </a:rPr>
              <a:t> written by </a:t>
            </a:r>
            <a:r>
              <a:rPr lang="en-US" sz="2200" b="0" i="0" u="none" strike="noStrike" cap="none" dirty="0" err="1">
                <a:solidFill>
                  <a:srgbClr val="2A2A2A"/>
                </a:solidFill>
                <a:latin typeface="DFKai-SB"/>
                <a:ea typeface="DFKai-SB"/>
                <a:cs typeface="DFKai-SB"/>
                <a:sym typeface="DFKai-SB"/>
              </a:rPr>
              <a:t>林發暄</a:t>
            </a:r>
            <a:r>
              <a:rPr lang="en-US" sz="2200" b="0" i="0" u="none" strike="noStrike" cap="none" dirty="0">
                <a:solidFill>
                  <a:srgbClr val="2A2A2A"/>
                </a:solidFill>
                <a:latin typeface="DFKai-SB"/>
                <a:ea typeface="DFKai-SB"/>
                <a:cs typeface="DFKai-SB"/>
                <a:sym typeface="DFKai-SB"/>
              </a:rPr>
              <a:t>　</a:t>
            </a:r>
            <a:r>
              <a:rPr lang="en-US" sz="2200" b="0" i="0" u="none" strike="noStrike" cap="none" dirty="0" err="1">
                <a:solidFill>
                  <a:srgbClr val="2A2A2A"/>
                </a:solidFill>
                <a:latin typeface="DFKai-SB"/>
                <a:ea typeface="DFKai-SB"/>
                <a:cs typeface="DFKai-SB"/>
                <a:sym typeface="DFKai-SB"/>
              </a:rPr>
              <a:t>台大醫工所教授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rgbClr val="2A2A2A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60" name="Google Shape;460;p5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Future Applications in this Study</a:t>
            </a:r>
            <a:endParaRPr sz="4400" b="0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461" name="Google Shape;46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1650" y="1307874"/>
            <a:ext cx="6096000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5"/>
          <p:cNvGrpSpPr/>
          <p:nvPr/>
        </p:nvGrpSpPr>
        <p:grpSpPr>
          <a:xfrm>
            <a:off x="9801300" y="1692278"/>
            <a:ext cx="3381424" cy="2852083"/>
            <a:chOff x="-113193" y="1507505"/>
            <a:chExt cx="5510154" cy="4647577"/>
          </a:xfrm>
        </p:grpSpPr>
        <p:cxnSp>
          <p:nvCxnSpPr>
            <p:cNvPr id="463" name="Google Shape;463;p5"/>
            <p:cNvCxnSpPr/>
            <p:nvPr/>
          </p:nvCxnSpPr>
          <p:spPr>
            <a:xfrm>
              <a:off x="1200472" y="2329909"/>
              <a:ext cx="1614488" cy="4763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64" name="Google Shape;464;p5"/>
            <p:cNvCxnSpPr/>
            <p:nvPr/>
          </p:nvCxnSpPr>
          <p:spPr>
            <a:xfrm>
              <a:off x="1155723" y="5900837"/>
              <a:ext cx="1614487" cy="4762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5" name="Google Shape;465;p5"/>
            <p:cNvSpPr txBox="1"/>
            <p:nvPr/>
          </p:nvSpPr>
          <p:spPr>
            <a:xfrm>
              <a:off x="-113193" y="3552229"/>
              <a:ext cx="1638251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|2〉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6" name="Google Shape;466;p5"/>
            <p:cNvSpPr txBox="1"/>
            <p:nvPr/>
          </p:nvSpPr>
          <p:spPr>
            <a:xfrm>
              <a:off x="-113193" y="5245230"/>
              <a:ext cx="1758490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|1〉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67" name="Google Shape;467;p5"/>
            <p:cNvCxnSpPr/>
            <p:nvPr/>
          </p:nvCxnSpPr>
          <p:spPr>
            <a:xfrm>
              <a:off x="1200472" y="3961770"/>
              <a:ext cx="1614488" cy="4763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68" name="Google Shape;468;p5"/>
            <p:cNvSpPr txBox="1"/>
            <p:nvPr/>
          </p:nvSpPr>
          <p:spPr>
            <a:xfrm>
              <a:off x="3794199" y="2662086"/>
              <a:ext cx="1602762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|4〉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69" name="Google Shape;469;p5"/>
            <p:cNvCxnSpPr/>
            <p:nvPr/>
          </p:nvCxnSpPr>
          <p:spPr>
            <a:xfrm>
              <a:off x="2000450" y="3185260"/>
              <a:ext cx="1614487" cy="4762"/>
            </a:xfrm>
            <a:prstGeom prst="straightConnector1">
              <a:avLst/>
            </a:prstGeom>
            <a:noFill/>
            <a:ln w="762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70" name="Google Shape;470;p5"/>
            <p:cNvSpPr txBox="1"/>
            <p:nvPr/>
          </p:nvSpPr>
          <p:spPr>
            <a:xfrm>
              <a:off x="738819" y="2670386"/>
              <a:ext cx="833802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Ω</a:t>
              </a:r>
              <a:r>
                <a:rPr lang="en-US" sz="2400" b="1" i="0" u="none" strike="noStrike" cap="none" baseline="-2500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</a:t>
              </a:r>
              <a:endParaRPr sz="2400" b="1" i="0" u="none" strike="noStrike" cap="none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1" name="Google Shape;471;p5"/>
            <p:cNvSpPr txBox="1"/>
            <p:nvPr/>
          </p:nvSpPr>
          <p:spPr>
            <a:xfrm>
              <a:off x="-113193" y="2022313"/>
              <a:ext cx="1532253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|3〉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72" name="Google Shape;472;p5"/>
            <p:cNvCxnSpPr/>
            <p:nvPr/>
          </p:nvCxnSpPr>
          <p:spPr>
            <a:xfrm>
              <a:off x="1969218" y="2384858"/>
              <a:ext cx="788828" cy="732563"/>
            </a:xfrm>
            <a:prstGeom prst="straightConnector1">
              <a:avLst/>
            </a:prstGeom>
            <a:noFill/>
            <a:ln w="762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73" name="Google Shape;473;p5"/>
            <p:cNvSpPr txBox="1"/>
            <p:nvPr/>
          </p:nvSpPr>
          <p:spPr>
            <a:xfrm>
              <a:off x="2579642" y="2387260"/>
              <a:ext cx="1335334" cy="752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C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Ω</a:t>
              </a:r>
              <a:r>
                <a:rPr lang="en-US" sz="2400" b="1" i="0" u="none" strike="noStrike" cap="none" baseline="-250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RF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4" name="Google Shape;474;p5"/>
            <p:cNvCxnSpPr/>
            <p:nvPr/>
          </p:nvCxnSpPr>
          <p:spPr>
            <a:xfrm rot="10800000">
              <a:off x="1895155" y="3606490"/>
              <a:ext cx="0" cy="223962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475" name="Google Shape;475;p5"/>
            <p:cNvCxnSpPr/>
            <p:nvPr/>
          </p:nvCxnSpPr>
          <p:spPr>
            <a:xfrm>
              <a:off x="1200472" y="3606492"/>
              <a:ext cx="1614488" cy="4763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476" name="Google Shape;476;p5"/>
            <p:cNvSpPr txBox="1"/>
            <p:nvPr/>
          </p:nvSpPr>
          <p:spPr>
            <a:xfrm>
              <a:off x="2694182" y="3373514"/>
              <a:ext cx="606543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Δ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7" name="Google Shape;477;p5"/>
            <p:cNvCxnSpPr/>
            <p:nvPr/>
          </p:nvCxnSpPr>
          <p:spPr>
            <a:xfrm rot="10800000">
              <a:off x="1895155" y="2346053"/>
              <a:ext cx="0" cy="1224137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478" name="Google Shape;478;p5"/>
            <p:cNvSpPr txBox="1"/>
            <p:nvPr/>
          </p:nvSpPr>
          <p:spPr>
            <a:xfrm>
              <a:off x="1122802" y="4447733"/>
              <a:ext cx="1455312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ε</a:t>
              </a:r>
              <a:r>
                <a:rPr lang="en-US" sz="2400" b="0" i="0" u="none" strike="noStrike" cap="none" baseline="-25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sz="2400" b="0" i="0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5"/>
            <p:cNvSpPr txBox="1"/>
            <p:nvPr/>
          </p:nvSpPr>
          <p:spPr>
            <a:xfrm>
              <a:off x="482910" y="1507505"/>
              <a:ext cx="4818709" cy="702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Rydberg state n&gt;&gt;1</a:t>
              </a:r>
              <a:endParaRPr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0" name="Google Shape;480;p5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</a:t>
            </a:r>
            <a:r>
              <a:rPr lang="en-US" sz="1600" b="1" i="0" u="none" strike="noStrike" cap="none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| Optical waveguide                                                  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15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9FFC34C-13D4-4680-B65C-1F11E582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9144000" cy="381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E168071-D230-418F-A3BD-0241E32B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987" y="5014560"/>
            <a:ext cx="9144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77C79045-8E95-438F-8BE0-2CBF99E3D68E}"/>
              </a:ext>
            </a:extLst>
          </p:cNvPr>
          <p:cNvSpPr txBox="1"/>
          <p:nvPr/>
        </p:nvSpPr>
        <p:spPr>
          <a:xfrm>
            <a:off x="6881587" y="1313661"/>
            <a:ext cx="28254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en-GB" altLang="zh-TW" dirty="0">
                <a:solidFill>
                  <a:srgbClr val="002060"/>
                </a:solidFill>
              </a:rPr>
              <a:t>Nature 555, 657–661 (2018)</a:t>
            </a:r>
          </a:p>
          <a:p>
            <a:pPr>
              <a:buSzPts val="1400"/>
            </a:pPr>
            <a:br>
              <a:rPr lang="en-GB" altLang="zh-TW" dirty="0">
                <a:solidFill>
                  <a:srgbClr val="002060"/>
                </a:solidFill>
              </a:rPr>
            </a:b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28" name="Google Shape;306;p19">
            <a:extLst>
              <a:ext uri="{FF2B5EF4-FFF2-40B4-BE49-F238E27FC236}">
                <a16:creationId xmlns:a16="http://schemas.microsoft.com/office/drawing/2014/main" id="{15331F6E-99B7-446B-9AAA-17935CBAC6F9}"/>
              </a:ext>
            </a:extLst>
          </p:cNvPr>
          <p:cNvSpPr txBox="1"/>
          <p:nvPr/>
        </p:nvSpPr>
        <p:spPr>
          <a:xfrm flipH="1">
            <a:off x="42282" y="5334000"/>
            <a:ext cx="4409998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Cryogenic MEG system (SQUIDs)</a:t>
            </a:r>
          </a:p>
          <a:p>
            <a:pPr marL="342900" indent="-342900"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450 kg</a:t>
            </a:r>
            <a:endParaRPr sz="1800" dirty="0">
              <a:solidFill>
                <a:srgbClr val="002060"/>
              </a:solidFill>
            </a:endParaRPr>
          </a:p>
          <a:p>
            <a:pPr marL="342900" indent="-342900"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Fixed sensor array</a:t>
            </a: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itchFamily="2" charset="2"/>
              <a:buChar char="Ø"/>
            </a:pP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06;p19">
            <a:extLst>
              <a:ext uri="{FF2B5EF4-FFF2-40B4-BE49-F238E27FC236}">
                <a16:creationId xmlns:a16="http://schemas.microsoft.com/office/drawing/2014/main" id="{D40CBA87-F2D3-4139-B63E-2141A65C4382}"/>
              </a:ext>
            </a:extLst>
          </p:cNvPr>
          <p:cNvSpPr txBox="1"/>
          <p:nvPr/>
        </p:nvSpPr>
        <p:spPr>
          <a:xfrm flipH="1">
            <a:off x="5536116" y="5413497"/>
            <a:ext cx="4409998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OPM MEG system (SQUIDs)</a:t>
            </a:r>
          </a:p>
          <a:p>
            <a:pPr marL="342900" indent="-342900"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0.905 kg</a:t>
            </a:r>
          </a:p>
          <a:p>
            <a:pPr marL="342900" indent="-342900"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1800" dirty="0">
                <a:solidFill>
                  <a:srgbClr val="002060"/>
                </a:solidFill>
              </a:rPr>
              <a:t>Flexible</a:t>
            </a:r>
            <a:endParaRPr sz="1800" b="0" i="0" u="none" strike="noStrike" cap="none" dirty="0">
              <a:solidFill>
                <a:srgbClr val="002060"/>
              </a:solidFill>
              <a:sym typeface="Arial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itchFamily="2" charset="2"/>
              <a:buChar char="Ø"/>
            </a:pP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10" descr="麟洋配Taiwan in 22商品搶註商標難過關- 財經焦點- 中國時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81665"/>
            <a:ext cx="9144001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10"/>
          <p:cNvSpPr/>
          <p:nvPr/>
        </p:nvSpPr>
        <p:spPr>
          <a:xfrm>
            <a:off x="0" y="5175115"/>
            <a:ext cx="9144000" cy="1987221"/>
          </a:xfrm>
          <a:prstGeom prst="rect">
            <a:avLst/>
          </a:prstGeom>
          <a:solidFill>
            <a:srgbClr val="01A8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3090154" y="3233057"/>
            <a:ext cx="9144000" cy="1987221"/>
          </a:xfrm>
          <a:prstGeom prst="rect">
            <a:avLst/>
          </a:prstGeom>
          <a:solidFill>
            <a:srgbClr val="01A8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0"/>
          <p:cNvSpPr txBox="1"/>
          <p:nvPr/>
        </p:nvSpPr>
        <p:spPr>
          <a:xfrm>
            <a:off x="258579" y="2959087"/>
            <a:ext cx="111495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>
                <a:solidFill>
                  <a:schemeClr val="lt1"/>
                </a:solidFill>
              </a:rPr>
              <a:t> A  OM</a:t>
            </a:r>
            <a:r>
              <a:rPr lang="en-US" sz="1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>
                <a:solidFill>
                  <a:schemeClr val="lt1"/>
                </a:solidFill>
              </a:rPr>
              <a:t>       </a:t>
            </a:r>
            <a:r>
              <a:rPr lang="en-US" sz="1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OWGs</a:t>
            </a:r>
            <a:endParaRPr sz="1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"/>
          <p:cNvSpPr txBox="1">
            <a:spLocks noGrp="1"/>
          </p:cNvSpPr>
          <p:nvPr>
            <p:ph type="title"/>
          </p:nvPr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Outline</a:t>
            </a:r>
            <a:endParaRPr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486" name="Google Shape;486;p8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Rydberg-based quantum sensors and quantum gates using atomic vapors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16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487" name="Google Shape;487;p8"/>
          <p:cNvSpPr txBox="1"/>
          <p:nvPr/>
        </p:nvSpPr>
        <p:spPr>
          <a:xfrm>
            <a:off x="160550" y="863550"/>
            <a:ext cx="7628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Wingdings" pitchFamily="2" charset="2"/>
              <a:buChar char="Ø"/>
            </a:pPr>
            <a:r>
              <a:rPr lang="en-US" sz="26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Research Background</a:t>
            </a:r>
            <a:endParaRPr sz="2800" b="1" i="0" u="none" strike="noStrike" cap="none" dirty="0">
              <a:solidFill>
                <a:srgbClr val="D8D8D8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Wingdings" pitchFamily="2" charset="2"/>
              <a:buChar char="Ø"/>
            </a:pPr>
            <a:r>
              <a:rPr lang="en-US" sz="26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Rydberg-State atoms</a:t>
            </a:r>
            <a:endParaRPr sz="2400" b="1" i="0" u="none" strike="noStrike" cap="none" dirty="0">
              <a:solidFill>
                <a:srgbClr val="D8D8D8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Free Space Rydberg-EIT Spectral Measurements</a:t>
            </a:r>
            <a:endParaRPr sz="2400" b="1" i="0" u="none" strike="noStrike" cap="none" dirty="0">
              <a:solidFill>
                <a:srgbClr val="D8D8D8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Quantum Metrology</a:t>
            </a:r>
            <a:endParaRPr sz="2400" b="1" i="0" u="none" strike="noStrike" cap="none" dirty="0">
              <a:solidFill>
                <a:srgbClr val="D8D8D8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520700" marR="0" lvl="0" indent="-4572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Wingdings" pitchFamily="2" charset="2"/>
              <a:buChar char="Ø"/>
            </a:pPr>
            <a:r>
              <a:rPr lang="en-US" sz="26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Miniaturized devices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Optical Waveguides</a:t>
            </a:r>
            <a:endParaRPr dirty="0"/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Blockade Effect</a:t>
            </a:r>
            <a:endParaRPr dirty="0"/>
          </a:p>
          <a:p>
            <a:pPr marL="800100" marR="0" lvl="8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Single-Photon Transistor</a:t>
            </a:r>
            <a:endParaRPr dirty="0"/>
          </a:p>
          <a:p>
            <a:pPr marL="914400" marR="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Single-Photon Source</a:t>
            </a:r>
            <a:endParaRPr dirty="0"/>
          </a:p>
          <a:p>
            <a:pPr marL="914400" marR="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Sensor and Quantum Manipulation in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Waveguides</a:t>
            </a:r>
            <a:endParaRPr sz="24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grpSp>
        <p:nvGrpSpPr>
          <p:cNvPr id="488" name="Google Shape;488;p8"/>
          <p:cNvGrpSpPr/>
          <p:nvPr/>
        </p:nvGrpSpPr>
        <p:grpSpPr>
          <a:xfrm>
            <a:off x="6969395" y="-85439"/>
            <a:ext cx="2194801" cy="1339378"/>
            <a:chOff x="295" y="935"/>
            <a:chExt cx="2445" cy="1500"/>
          </a:xfrm>
        </p:grpSpPr>
        <p:sp>
          <p:nvSpPr>
            <p:cNvPr id="489" name="Google Shape;489;p8"/>
            <p:cNvSpPr/>
            <p:nvPr/>
          </p:nvSpPr>
          <p:spPr>
            <a:xfrm>
              <a:off x="295" y="935"/>
              <a:ext cx="2400" cy="1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0" name="Google Shape;490;p8"/>
            <p:cNvPicPr preferRelativeResize="0"/>
            <p:nvPr/>
          </p:nvPicPr>
          <p:blipFill rotWithShape="1">
            <a:blip r:embed="rId3">
              <a:alphaModFix/>
            </a:blip>
            <a:srcRect l="20392" r="1292" b="40475"/>
            <a:stretch/>
          </p:blipFill>
          <p:spPr>
            <a:xfrm>
              <a:off x="340" y="981"/>
              <a:ext cx="2358" cy="1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" name="Google Shape;491;p8"/>
            <p:cNvSpPr/>
            <p:nvPr/>
          </p:nvSpPr>
          <p:spPr>
            <a:xfrm>
              <a:off x="385" y="1933"/>
              <a:ext cx="900" cy="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340" y="2085"/>
              <a:ext cx="2400" cy="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40" y="1963"/>
              <a:ext cx="900" cy="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4" name="Google Shape;49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2142" y="2286071"/>
            <a:ext cx="2371100" cy="179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39414"/>
            <a:ext cx="4843463" cy="477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307000" y="1516910"/>
            <a:ext cx="4164806" cy="229292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17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Optical Waveguides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895475" y="979229"/>
            <a:ext cx="11039475" cy="532220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17"/>
          <p:cNvSpPr txBox="1"/>
          <p:nvPr/>
        </p:nvSpPr>
        <p:spPr>
          <a:xfrm>
            <a:off x="-17463" y="609897"/>
            <a:ext cx="45894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Optics Letters 44, 2314 (2019)</a:t>
            </a:r>
            <a:endParaRPr sz="18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12" name="Google Shape;512;p17"/>
          <p:cNvSpPr txBox="1"/>
          <p:nvPr/>
        </p:nvSpPr>
        <p:spPr>
          <a:xfrm>
            <a:off x="5661025" y="670082"/>
            <a:ext cx="67246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ACS Photonics 8, 879 (2021)</a:t>
            </a:r>
            <a:endParaRPr sz="1800" b="0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13" name="Google Shape;513;p17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                                                                      Yi-Hsin Chen  18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112" y="589906"/>
            <a:ext cx="7315200" cy="313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232652"/>
            <a:ext cx="4645152" cy="362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232652"/>
            <a:ext cx="4609530" cy="3625348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12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Ring Resonators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2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                                                                      Yi-Hsin Chen  19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>
            <a:spLocks noGrp="1"/>
          </p:cNvSpPr>
          <p:nvPr>
            <p:ph type="title"/>
          </p:nvPr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Outline</a:t>
            </a:r>
            <a:endParaRPr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Rydberg-based quantum sensors and quantum gates using atomic vapors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2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9893" y="1676112"/>
            <a:ext cx="1564114" cy="20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160550" y="863550"/>
            <a:ext cx="76281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Wingdings" pitchFamily="2" charset="2"/>
              <a:buChar char="Ø"/>
            </a:pPr>
            <a:r>
              <a:rPr lang="en-US" sz="26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Research Background</a:t>
            </a:r>
            <a:endParaRPr sz="28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Wingdings" pitchFamily="2" charset="2"/>
              <a:buChar char="Ø"/>
            </a:pPr>
            <a:r>
              <a:rPr lang="en-US" sz="26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Rydberg-State atoms</a:t>
            </a:r>
            <a:endParaRPr sz="24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Free Space Rydberg-EIT Spectral Measurements</a:t>
            </a:r>
            <a:endParaRPr sz="24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Metrology</a:t>
            </a:r>
            <a:endParaRPr sz="24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520700" marR="0" lvl="0" indent="-4572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Wingdings" pitchFamily="2" charset="2"/>
              <a:buChar char="Ø"/>
            </a:pPr>
            <a:r>
              <a:rPr lang="en-US" sz="26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Miniaturized devices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Optical Waveguides</a:t>
            </a:r>
            <a:endParaRPr dirty="0"/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Blockade Effect</a:t>
            </a:r>
            <a:endParaRPr dirty="0"/>
          </a:p>
          <a:p>
            <a:pPr marL="800100" marR="0" lvl="8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Single-Photon Transistor</a:t>
            </a:r>
            <a:endParaRPr dirty="0"/>
          </a:p>
          <a:p>
            <a:pPr marL="914400" marR="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Single-Photon Source</a:t>
            </a:r>
            <a:endParaRPr dirty="0"/>
          </a:p>
          <a:p>
            <a:pPr marL="914400" marR="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Sensor and Quantum Manipulation in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Waveguides</a:t>
            </a:r>
            <a:endParaRPr sz="24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8740" y="4816900"/>
            <a:ext cx="3385259" cy="16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3"/>
          <p:cNvSpPr/>
          <p:nvPr/>
        </p:nvSpPr>
        <p:spPr>
          <a:xfrm>
            <a:off x="457200" y="5155166"/>
            <a:ext cx="3733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R. Ritter et al., New J. Phys. 18, 103031 (2016)</a:t>
            </a:r>
            <a:endParaRPr sz="18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529" name="Google Shape;52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2601097"/>
            <a:ext cx="3725164" cy="250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0" y="2744383"/>
            <a:ext cx="4419600" cy="328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0652" y="696095"/>
            <a:ext cx="6300548" cy="2043828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13"/>
          <p:cNvSpPr txBox="1"/>
          <p:nvPr/>
        </p:nvSpPr>
        <p:spPr>
          <a:xfrm>
            <a:off x="-1676400" y="2797431"/>
            <a:ext cx="134684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 = 7*10</a:t>
            </a:r>
            <a:r>
              <a:rPr lang="en-US" sz="2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2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3"/>
          <p:cNvSpPr/>
          <p:nvPr/>
        </p:nvSpPr>
        <p:spPr>
          <a:xfrm>
            <a:off x="533400" y="3216709"/>
            <a:ext cx="457200" cy="2987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848495"/>
            <a:ext cx="3308056" cy="1582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3"/>
          <p:cNvSpPr/>
          <p:nvPr/>
        </p:nvSpPr>
        <p:spPr>
          <a:xfrm rot="10800000" flipH="1">
            <a:off x="5257800" y="5725295"/>
            <a:ext cx="274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3"/>
          <p:cNvSpPr txBox="1"/>
          <p:nvPr/>
        </p:nvSpPr>
        <p:spPr>
          <a:xfrm>
            <a:off x="5715002" y="5736963"/>
            <a:ext cx="248411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Intensity mW/cm</a:t>
            </a:r>
            <a:r>
              <a:rPr lang="en-US" sz="1800" b="0" i="0" u="none" strike="noStrike" cap="none" baseline="30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2</a:t>
            </a:r>
            <a:endParaRPr sz="1800" b="0" i="0" u="none" strike="noStrike" cap="none" baseline="300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37" name="Google Shape;537;p13"/>
          <p:cNvSpPr/>
          <p:nvPr/>
        </p:nvSpPr>
        <p:spPr>
          <a:xfrm rot="10800000" flipH="1">
            <a:off x="5410200" y="2524895"/>
            <a:ext cx="2743200" cy="4279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13"/>
          <p:cNvSpPr/>
          <p:nvPr/>
        </p:nvSpPr>
        <p:spPr>
          <a:xfrm rot="10800000" flipH="1">
            <a:off x="5410200" y="2753495"/>
            <a:ext cx="27432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3"/>
          <p:cNvSpPr txBox="1"/>
          <p:nvPr/>
        </p:nvSpPr>
        <p:spPr>
          <a:xfrm>
            <a:off x="5739758" y="2753495"/>
            <a:ext cx="24841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Probe power (nW)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baseline="300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40" name="Google Shape;540;p13"/>
          <p:cNvSpPr txBox="1"/>
          <p:nvPr/>
        </p:nvSpPr>
        <p:spPr>
          <a:xfrm>
            <a:off x="5855733" y="2492829"/>
            <a:ext cx="13949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Δp/2π (GHz)</a:t>
            </a:r>
            <a:endParaRPr sz="18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541" name="Google Shape;541;p13"/>
          <p:cNvGrpSpPr/>
          <p:nvPr/>
        </p:nvGrpSpPr>
        <p:grpSpPr>
          <a:xfrm>
            <a:off x="3877564" y="5086014"/>
            <a:ext cx="5403290" cy="1128435"/>
            <a:chOff x="3055248" y="5463406"/>
            <a:chExt cx="5403290" cy="1128435"/>
          </a:xfrm>
        </p:grpSpPr>
        <p:sp>
          <p:nvSpPr>
            <p:cNvPr id="542" name="Google Shape;542;p13"/>
            <p:cNvSpPr txBox="1"/>
            <p:nvPr/>
          </p:nvSpPr>
          <p:spPr>
            <a:xfrm>
              <a:off x="4283932" y="5615809"/>
              <a:ext cx="4174606" cy="8617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200"/>
                <a:buFont typeface="Noto Sans Symbols"/>
                <a:buChar char="⮚"/>
              </a:pPr>
              <a:r>
                <a:rPr lang="en-US" sz="22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To reach more narrow lines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001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200"/>
                <a:buFont typeface="Noto Sans Symbols"/>
                <a:buChar char="⮚"/>
              </a:pPr>
              <a:r>
                <a:rPr lang="en-US" sz="14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EIT spectroscopy 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001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200"/>
                <a:buFont typeface="Noto Sans Symbols"/>
                <a:buChar char="⮚"/>
              </a:pPr>
              <a:r>
                <a:rPr lang="en-US" sz="14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Buffer gas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3" name="Google Shape;543;p13" descr="「Next Step」的圖片搜尋結果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55248" y="5463406"/>
              <a:ext cx="1594138" cy="11284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4" name="Google Shape;544;p13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Integrated Ring Resonators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3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                                                                      Yi-Hsin Chen  20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4"/>
          <p:cNvSpPr txBox="1">
            <a:spLocks noGrp="1"/>
          </p:cNvSpPr>
          <p:nvPr>
            <p:ph type="sldNum" idx="12"/>
          </p:nvPr>
        </p:nvSpPr>
        <p:spPr>
          <a:xfrm>
            <a:off x="6952446" y="643362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>
              <a:solidFill>
                <a:srgbClr val="88888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2" name="Google Shape;55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657" y="3576383"/>
            <a:ext cx="5241901" cy="259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8875" y="1066802"/>
            <a:ext cx="3382731" cy="4238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3103" y="738488"/>
            <a:ext cx="2555487" cy="228622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4"/>
          <p:cNvSpPr txBox="1"/>
          <p:nvPr/>
        </p:nvSpPr>
        <p:spPr>
          <a:xfrm flipH="1">
            <a:off x="32114" y="1964159"/>
            <a:ext cx="218797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Dimension: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mm*38 mm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180 nm Si</a:t>
            </a:r>
            <a:r>
              <a:rPr lang="en-US" sz="1800" b="0" i="0" u="none" strike="noStrike" cap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sz="1800" b="0" i="0" u="none" strike="noStrike" cap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layer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4"/>
          <p:cNvSpPr/>
          <p:nvPr/>
        </p:nvSpPr>
        <p:spPr>
          <a:xfrm>
            <a:off x="6100786" y="5670465"/>
            <a:ext cx="24886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R. Ritter et al.,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APL 107, 041101 (2015)</a:t>
            </a:r>
            <a:endParaRPr sz="18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57" name="Google Shape;557;p14"/>
          <p:cNvSpPr/>
          <p:nvPr/>
        </p:nvSpPr>
        <p:spPr>
          <a:xfrm>
            <a:off x="5486400" y="1128880"/>
            <a:ext cx="353682" cy="318920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4"/>
          <p:cNvSpPr/>
          <p:nvPr/>
        </p:nvSpPr>
        <p:spPr>
          <a:xfrm>
            <a:off x="5486400" y="3124201"/>
            <a:ext cx="381000" cy="323293"/>
          </a:xfrm>
          <a:prstGeom prst="rect">
            <a:avLst/>
          </a:prstGeom>
          <a:solidFill>
            <a:srgbClr val="A8A8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4"/>
          <p:cNvSpPr txBox="1"/>
          <p:nvPr/>
        </p:nvSpPr>
        <p:spPr>
          <a:xfrm>
            <a:off x="3806827" y="2959896"/>
            <a:ext cx="2183611" cy="769441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Width of 1.1 μm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00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 of 180 nm</a:t>
            </a:r>
            <a:endParaRPr sz="2200" b="0" i="0" u="none" strike="noStrike" cap="none">
              <a:solidFill>
                <a:srgbClr val="0000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0" name="Google Shape;560;p14"/>
          <p:cNvSpPr/>
          <p:nvPr/>
        </p:nvSpPr>
        <p:spPr>
          <a:xfrm>
            <a:off x="1094118" y="1039517"/>
            <a:ext cx="353682" cy="318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14"/>
          <p:cNvSpPr txBox="1"/>
          <p:nvPr/>
        </p:nvSpPr>
        <p:spPr>
          <a:xfrm>
            <a:off x="-27912" y="5638800"/>
            <a:ext cx="163807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Grating coupler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4"/>
          <p:cNvSpPr txBox="1"/>
          <p:nvPr/>
        </p:nvSpPr>
        <p:spPr>
          <a:xfrm>
            <a:off x="3505200" y="5879068"/>
            <a:ext cx="211365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4.5% transmission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4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Integrated Photonic Waveguides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564" name="Google Shape;564;p14"/>
          <p:cNvSpPr/>
          <p:nvPr/>
        </p:nvSpPr>
        <p:spPr>
          <a:xfrm>
            <a:off x="156921" y="3175112"/>
            <a:ext cx="2446594" cy="448140"/>
          </a:xfrm>
          <a:prstGeom prst="wedgeRoundRectCallout">
            <a:avLst>
              <a:gd name="adj1" fmla="val 16685"/>
              <a:gd name="adj2" fmla="val 18483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baseline="30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85</a:t>
            </a: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Rb : Hey, I am here!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14"/>
          <p:cNvPicPr preferRelativeResize="0"/>
          <p:nvPr/>
        </p:nvPicPr>
        <p:blipFill rotWithShape="1">
          <a:blip r:embed="rId6">
            <a:alphaModFix/>
          </a:blip>
          <a:srcRect l="10184" t="17718" r="56234" b="30928"/>
          <a:stretch/>
        </p:blipFill>
        <p:spPr>
          <a:xfrm>
            <a:off x="198492" y="835659"/>
            <a:ext cx="1385491" cy="1013532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4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                                                                      Yi-Hsin Chen  21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99" y="568323"/>
            <a:ext cx="4736347" cy="3644227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5"/>
          <p:cNvSpPr txBox="1"/>
          <p:nvPr/>
        </p:nvSpPr>
        <p:spPr>
          <a:xfrm>
            <a:off x="5510580" y="-769530"/>
            <a:ext cx="34057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efficiency 2.5*10</a:t>
            </a:r>
            <a:r>
              <a:rPr lang="en-US" sz="18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17% TE mode interact with vapors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15"/>
          <p:cNvSpPr txBox="1"/>
          <p:nvPr/>
        </p:nvSpPr>
        <p:spPr>
          <a:xfrm>
            <a:off x="5943603" y="2966076"/>
            <a:ext cx="3484116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Wingdings" pitchFamily="2" charset="2"/>
              <a:buChar char="Ø"/>
            </a:pPr>
            <a:r>
              <a:rPr lang="en-US" sz="1800" b="0" i="0" u="none" strike="noStrike" cap="none" baseline="30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85</a:t>
            </a: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Rb |5S</a:t>
            </a:r>
            <a:r>
              <a:rPr lang="en-US" sz="1800" b="0" i="0" u="none" strike="noStrike" cap="none" baseline="-25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1/2</a:t>
            </a: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F=3&gt; to 5P</a:t>
            </a:r>
            <a:r>
              <a:rPr lang="en-US" sz="1800" b="0" i="0" u="none" strike="noStrike" cap="none" baseline="-25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3/2</a:t>
            </a: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3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1.2 mm  waveguide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3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OD &gt; 1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03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17% of TE mode interact with atoms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Wingdings" pitchFamily="2" charset="2"/>
              <a:buChar char="Ø"/>
            </a:pP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15"/>
          <p:cNvSpPr/>
          <p:nvPr/>
        </p:nvSpPr>
        <p:spPr>
          <a:xfrm>
            <a:off x="6096000" y="5200304"/>
            <a:ext cx="323850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R. Ritter et al.,</a:t>
            </a:r>
            <a:endParaRPr sz="1400" b="0" i="0" u="none" strike="noStrike" cap="none" dirty="0">
              <a:solidFill>
                <a:srgbClr val="0020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APL 107, 041101 (2015)</a:t>
            </a:r>
            <a:endParaRPr sz="1800" b="0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76" name="Google Shape;576;p15"/>
          <p:cNvPicPr preferRelativeResize="0"/>
          <p:nvPr/>
        </p:nvPicPr>
        <p:blipFill rotWithShape="1">
          <a:blip r:embed="rId4">
            <a:alphaModFix/>
          </a:blip>
          <a:srcRect b="56685"/>
          <a:stretch/>
        </p:blipFill>
        <p:spPr>
          <a:xfrm>
            <a:off x="5418875" y="646668"/>
            <a:ext cx="3382731" cy="1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15"/>
          <p:cNvSpPr/>
          <p:nvPr/>
        </p:nvSpPr>
        <p:spPr>
          <a:xfrm>
            <a:off x="5418873" y="708749"/>
            <a:ext cx="448526" cy="416286"/>
          </a:xfrm>
          <a:prstGeom prst="rect">
            <a:avLst/>
          </a:prstGeom>
          <a:solidFill>
            <a:srgbClr val="C9C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15"/>
          <p:cNvSpPr/>
          <p:nvPr/>
        </p:nvSpPr>
        <p:spPr>
          <a:xfrm>
            <a:off x="875316" y="826249"/>
            <a:ext cx="457200" cy="2987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5"/>
          <p:cNvSpPr/>
          <p:nvPr/>
        </p:nvSpPr>
        <p:spPr>
          <a:xfrm>
            <a:off x="1371600" y="3983985"/>
            <a:ext cx="2971800" cy="295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15"/>
          <p:cNvSpPr/>
          <p:nvPr/>
        </p:nvSpPr>
        <p:spPr>
          <a:xfrm>
            <a:off x="1409700" y="3923268"/>
            <a:ext cx="2971800" cy="38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Detuning of probe/2π (GHz)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15"/>
          <p:cNvSpPr/>
          <p:nvPr/>
        </p:nvSpPr>
        <p:spPr>
          <a:xfrm rot="-5400000">
            <a:off x="-1285934" y="2384761"/>
            <a:ext cx="2971800" cy="295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15"/>
          <p:cNvSpPr/>
          <p:nvPr/>
        </p:nvSpPr>
        <p:spPr>
          <a:xfrm rot="-5400000">
            <a:off x="-1357359" y="2118279"/>
            <a:ext cx="2971800" cy="38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Transmission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3" name="Google Shape;583;p15"/>
          <p:cNvCxnSpPr/>
          <p:nvPr/>
        </p:nvCxnSpPr>
        <p:spPr>
          <a:xfrm>
            <a:off x="2286000" y="780484"/>
            <a:ext cx="0" cy="2837984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584" name="Google Shape;584;p15"/>
          <p:cNvGrpSpPr/>
          <p:nvPr/>
        </p:nvGrpSpPr>
        <p:grpSpPr>
          <a:xfrm>
            <a:off x="-76199" y="2524633"/>
            <a:ext cx="5943601" cy="3900878"/>
            <a:chOff x="-76200" y="2957122"/>
            <a:chExt cx="5943601" cy="3900878"/>
          </a:xfrm>
        </p:grpSpPr>
        <p:grpSp>
          <p:nvGrpSpPr>
            <p:cNvPr id="585" name="Google Shape;585;p15"/>
            <p:cNvGrpSpPr/>
            <p:nvPr/>
          </p:nvGrpSpPr>
          <p:grpSpPr>
            <a:xfrm>
              <a:off x="-51394" y="2982279"/>
              <a:ext cx="5793941" cy="3833689"/>
              <a:chOff x="-1" y="2895600"/>
              <a:chExt cx="5793941" cy="3833689"/>
            </a:xfrm>
          </p:grpSpPr>
          <p:grpSp>
            <p:nvGrpSpPr>
              <p:cNvPr id="586" name="Google Shape;586;p15"/>
              <p:cNvGrpSpPr/>
              <p:nvPr/>
            </p:nvGrpSpPr>
            <p:grpSpPr>
              <a:xfrm>
                <a:off x="-1" y="2895600"/>
                <a:ext cx="5793941" cy="3833689"/>
                <a:chOff x="-1" y="3048000"/>
                <a:chExt cx="5793941" cy="3833689"/>
              </a:xfrm>
            </p:grpSpPr>
            <p:pic>
              <p:nvPicPr>
                <p:cNvPr id="587" name="Google Shape;587;p15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-1" y="3048000"/>
                  <a:ext cx="5793941" cy="38336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88" name="Google Shape;588;p15"/>
                <p:cNvSpPr/>
                <p:nvPr/>
              </p:nvSpPr>
              <p:spPr>
                <a:xfrm>
                  <a:off x="896617" y="3314893"/>
                  <a:ext cx="457200" cy="298786"/>
                </a:xfrm>
                <a:prstGeom prst="rect">
                  <a:avLst/>
                </a:prstGeom>
                <a:solidFill>
                  <a:srgbClr val="7F00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89" name="Google Shape;589;p15"/>
              <p:cNvSpPr txBox="1"/>
              <p:nvPr/>
            </p:nvSpPr>
            <p:spPr>
              <a:xfrm>
                <a:off x="2520574" y="3418521"/>
                <a:ext cx="112723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OD of 1</a:t>
                </a:r>
                <a:endParaRPr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5"/>
              <p:cNvSpPr/>
              <p:nvPr/>
            </p:nvSpPr>
            <p:spPr>
              <a:xfrm>
                <a:off x="1905000" y="3418521"/>
                <a:ext cx="539373" cy="381000"/>
              </a:xfrm>
              <a:prstGeom prst="ellipse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1" name="Google Shape;591;p15"/>
            <p:cNvSpPr/>
            <p:nvPr/>
          </p:nvSpPr>
          <p:spPr>
            <a:xfrm>
              <a:off x="1264040" y="6530975"/>
              <a:ext cx="2971800" cy="295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302140" y="6470260"/>
              <a:ext cx="2971800" cy="387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Detuning of probe/2π (GHz)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5"/>
            <p:cNvSpPr/>
            <p:nvPr/>
          </p:nvSpPr>
          <p:spPr>
            <a:xfrm rot="-5400000">
              <a:off x="4152901" y="4229100"/>
              <a:ext cx="2971800" cy="45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5"/>
            <p:cNvSpPr/>
            <p:nvPr/>
          </p:nvSpPr>
          <p:spPr>
            <a:xfrm rot="-5400000">
              <a:off x="4041970" y="4249152"/>
              <a:ext cx="2971800" cy="387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Optical Depth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5"/>
            <p:cNvSpPr/>
            <p:nvPr/>
          </p:nvSpPr>
          <p:spPr>
            <a:xfrm rot="-5400000">
              <a:off x="-1406329" y="4476946"/>
              <a:ext cx="2971800" cy="29566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5"/>
            <p:cNvSpPr/>
            <p:nvPr/>
          </p:nvSpPr>
          <p:spPr>
            <a:xfrm rot="-5400000">
              <a:off x="-1368230" y="4416230"/>
              <a:ext cx="2971800" cy="387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Temperature (°C)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7" name="Google Shape;597;p15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Integrated Photonic Waveguides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598" name="Google Shape;598;p15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                                                                      Yi-Hsin Chen  22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6"/>
          <p:cNvSpPr/>
          <p:nvPr/>
        </p:nvSpPr>
        <p:spPr>
          <a:xfrm>
            <a:off x="5593788" y="989544"/>
            <a:ext cx="392032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A. </a:t>
            </a:r>
            <a:r>
              <a:rPr lang="en-US" sz="18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Skljarow</a:t>
            </a: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 et al.,</a:t>
            </a:r>
            <a:endParaRPr sz="1400" b="0" i="0" u="none" strike="noStrike" cap="none" dirty="0">
              <a:solidFill>
                <a:srgbClr val="0020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Optics Express 28, 19593 (2020)</a:t>
            </a:r>
            <a:endParaRPr sz="1800" b="0" i="0" u="none" strike="noStrike" cap="none" dirty="0">
              <a:solidFill>
                <a:srgbClr val="00206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6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Integrated Photonic Waveguides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605" name="Google Shape;60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39094"/>
            <a:ext cx="5041900" cy="308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760674"/>
            <a:ext cx="4038600" cy="263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606" y="1709805"/>
            <a:ext cx="4011119" cy="2050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8" name="Google Shape;608;p16"/>
          <p:cNvGrpSpPr/>
          <p:nvPr/>
        </p:nvGrpSpPr>
        <p:grpSpPr>
          <a:xfrm>
            <a:off x="3843746" y="4142865"/>
            <a:ext cx="5206198" cy="1938992"/>
            <a:chOff x="2757978" y="5150861"/>
            <a:chExt cx="5206198" cy="1938992"/>
          </a:xfrm>
        </p:grpSpPr>
        <p:sp>
          <p:nvSpPr>
            <p:cNvPr id="609" name="Google Shape;609;p16"/>
            <p:cNvSpPr txBox="1"/>
            <p:nvPr/>
          </p:nvSpPr>
          <p:spPr>
            <a:xfrm>
              <a:off x="3691184" y="5150861"/>
              <a:ext cx="4272992" cy="193899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Wingdings" pitchFamily="2" charset="2"/>
                <a:buChar char="Ø"/>
              </a:pPr>
              <a:r>
                <a:rPr lang="en-US" sz="20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The extension of the evanescent field can be enhanced by tapering the waveguides facilitating two-photon excitation to the Rydberg levels, creating large optical non-linearity.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10" name="Google Shape;610;p16" descr="「Next Step」的圖片搜尋結果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57978" y="5479171"/>
              <a:ext cx="1128061" cy="7985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1" name="Google Shape;611;p16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                                                                      Yi-Hsin Chen  23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20"/>
          <p:cNvGrpSpPr/>
          <p:nvPr/>
        </p:nvGrpSpPr>
        <p:grpSpPr>
          <a:xfrm>
            <a:off x="271940" y="1066800"/>
            <a:ext cx="2238787" cy="1215262"/>
            <a:chOff x="295" y="935"/>
            <a:chExt cx="2494" cy="1361"/>
          </a:xfrm>
        </p:grpSpPr>
        <p:sp>
          <p:nvSpPr>
            <p:cNvPr id="618" name="Google Shape;618;p20"/>
            <p:cNvSpPr/>
            <p:nvPr/>
          </p:nvSpPr>
          <p:spPr>
            <a:xfrm>
              <a:off x="295" y="935"/>
              <a:ext cx="2494" cy="1361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9" name="Google Shape;619;p20"/>
            <p:cNvPicPr preferRelativeResize="0"/>
            <p:nvPr/>
          </p:nvPicPr>
          <p:blipFill rotWithShape="1">
            <a:blip r:embed="rId3">
              <a:alphaModFix/>
            </a:blip>
            <a:srcRect l="20392" r="1294" b="40477"/>
            <a:stretch/>
          </p:blipFill>
          <p:spPr>
            <a:xfrm>
              <a:off x="340" y="981"/>
              <a:ext cx="2359" cy="1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0" name="Google Shape;620;p20"/>
            <p:cNvSpPr/>
            <p:nvPr/>
          </p:nvSpPr>
          <p:spPr>
            <a:xfrm>
              <a:off x="385" y="1933"/>
              <a:ext cx="907" cy="136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340" y="2085"/>
              <a:ext cx="2359" cy="182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340" y="1963"/>
              <a:ext cx="952" cy="182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623" name="Google Shape;623;p20"/>
          <p:cNvGraphicFramePr/>
          <p:nvPr/>
        </p:nvGraphicFramePr>
        <p:xfrm>
          <a:off x="4495802" y="1083215"/>
          <a:ext cx="4578050" cy="1503675"/>
        </p:xfrm>
        <a:graphic>
          <a:graphicData uri="http://schemas.openxmlformats.org/drawingml/2006/table">
            <a:tbl>
              <a:tblPr>
                <a:noFill/>
                <a:tableStyleId>{77C9566E-998C-4519-89C3-EC82FB9691BB}</a:tableStyleId>
              </a:tblPr>
              <a:tblGrid>
                <a:gridCol w="153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Quantity</a:t>
                      </a:r>
                      <a:endParaRPr sz="2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Scaling</a:t>
                      </a:r>
                      <a:endParaRPr sz="2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43S-State of </a:t>
                      </a:r>
                      <a:r>
                        <a:rPr lang="en-US" sz="2000" u="none" strike="noStrike" cap="none" baseline="30000"/>
                        <a:t>87</a:t>
                      </a:r>
                      <a:r>
                        <a:rPr lang="en-US" sz="2000" u="none" strike="noStrike" cap="none"/>
                        <a:t>Rb</a:t>
                      </a:r>
                      <a:endParaRPr sz="2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Radius</a:t>
                      </a:r>
                      <a:endParaRPr sz="2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∝ n²</a:t>
                      </a:r>
                      <a:endParaRPr sz="2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2384 a</a:t>
                      </a:r>
                      <a:r>
                        <a:rPr lang="en-US" sz="2000" u="none" strike="noStrike" cap="none" baseline="-25000"/>
                        <a:t>0 </a:t>
                      </a:r>
                      <a:endParaRPr sz="2000" u="none" strike="noStrike" cap="none" baseline="-250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Lifetime</a:t>
                      </a:r>
                      <a:endParaRPr sz="2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∝ n³</a:t>
                      </a:r>
                      <a:endParaRPr sz="2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50µs</a:t>
                      </a:r>
                      <a:endParaRPr sz="2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24" name="Google Shape;624;p20"/>
          <p:cNvSpPr/>
          <p:nvPr/>
        </p:nvSpPr>
        <p:spPr>
          <a:xfrm>
            <a:off x="1739921" y="5374477"/>
            <a:ext cx="1127720" cy="5334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5" name="Google Shape;625;p20" descr="Cowboy lasso emot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977" y="4808022"/>
            <a:ext cx="919222" cy="145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0" descr="P:\Literatur\Rydberg Interactions\Seiten aus Quantum information with Rydberg atoms.jpg"/>
          <p:cNvPicPr preferRelativeResize="0"/>
          <p:nvPr/>
        </p:nvPicPr>
        <p:blipFill rotWithShape="1">
          <a:blip r:embed="rId5">
            <a:alphaModFix/>
          </a:blip>
          <a:srcRect r="-1661" b="-4552"/>
          <a:stretch/>
        </p:blipFill>
        <p:spPr>
          <a:xfrm>
            <a:off x="3791501" y="2652795"/>
            <a:ext cx="5526355" cy="372576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0"/>
          <p:cNvSpPr txBox="1"/>
          <p:nvPr/>
        </p:nvSpPr>
        <p:spPr>
          <a:xfrm>
            <a:off x="4021650" y="708873"/>
            <a:ext cx="55263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err="1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Saffman</a:t>
            </a: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  et al., </a:t>
            </a: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Rev. Mod. Phys. 82, 2313 (2010)</a:t>
            </a:r>
            <a:endParaRPr sz="1400" b="0" i="0" u="none" strike="noStrike" cap="none" dirty="0">
              <a:solidFill>
                <a:srgbClr val="00206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20"/>
          <p:cNvSpPr txBox="1"/>
          <p:nvPr/>
        </p:nvSpPr>
        <p:spPr>
          <a:xfrm rot="5400000">
            <a:off x="7963307" y="4240260"/>
            <a:ext cx="200099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Interaction Energy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9" name="Google Shape;629;p20" descr="Cowboy lasso emot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9470" y="4808021"/>
            <a:ext cx="919222" cy="14519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20"/>
          <p:cNvCxnSpPr/>
          <p:nvPr/>
        </p:nvCxnSpPr>
        <p:spPr>
          <a:xfrm>
            <a:off x="1601119" y="5829300"/>
            <a:ext cx="1260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631" name="Google Shape;631;p20"/>
          <p:cNvSpPr txBox="1"/>
          <p:nvPr/>
        </p:nvSpPr>
        <p:spPr>
          <a:xfrm>
            <a:off x="9183955" y="1165165"/>
            <a:ext cx="234737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D-D interaction  n</a:t>
            </a:r>
            <a:r>
              <a:rPr lang="en-US" sz="18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</a:t>
            </a:r>
            <a:r>
              <a:rPr lang="en-US" sz="18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vdW interaction n</a:t>
            </a:r>
            <a:r>
              <a:rPr lang="en-US" sz="18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/R</a:t>
            </a:r>
            <a:r>
              <a:rPr lang="en-US" sz="18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800" b="0" i="0" u="none" strike="noStrike" cap="none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20"/>
          <p:cNvSpPr/>
          <p:nvPr/>
        </p:nvSpPr>
        <p:spPr>
          <a:xfrm>
            <a:off x="9283943" y="2529685"/>
            <a:ext cx="255198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252525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900" b="0" i="0" u="none" strike="noStrike" cap="none">
              <a:solidFill>
                <a:srgbClr val="2525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0" descr="\alpha "/>
          <p:cNvSpPr/>
          <p:nvPr/>
        </p:nvSpPr>
        <p:spPr>
          <a:xfrm>
            <a:off x="9736753" y="2043359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20" descr="{\boldsymbol {p}}"/>
          <p:cNvSpPr/>
          <p:nvPr/>
        </p:nvSpPr>
        <p:spPr>
          <a:xfrm>
            <a:off x="13815041" y="2043359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20" descr="\boldsymbol{E}"/>
          <p:cNvSpPr/>
          <p:nvPr/>
        </p:nvSpPr>
        <p:spPr>
          <a:xfrm>
            <a:off x="15634316" y="2043359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20" descr="{\boldsymbol  {p}}=\alpha {\boldsymbol  {E}}"/>
          <p:cNvSpPr/>
          <p:nvPr/>
        </p:nvSpPr>
        <p:spPr>
          <a:xfrm>
            <a:off x="8752503" y="233228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7" name="Google Shape;637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94247" y="2152658"/>
            <a:ext cx="2155061" cy="86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9771" y="3362465"/>
            <a:ext cx="3037150" cy="75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45938" y="4108143"/>
            <a:ext cx="3324815" cy="81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5507" y="5057374"/>
            <a:ext cx="3940282" cy="1105614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20"/>
          <p:cNvSpPr/>
          <p:nvPr/>
        </p:nvSpPr>
        <p:spPr>
          <a:xfrm>
            <a:off x="-70072" y="2013265"/>
            <a:ext cx="5039278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interactions between Rydberg states are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Wingdings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strong  (12 order)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Wingdings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long-range (μm)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Wingdings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tunable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Wingdings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switchable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42" name="Google Shape;642;p20"/>
          <p:cNvGraphicFramePr/>
          <p:nvPr/>
        </p:nvGraphicFramePr>
        <p:xfrm>
          <a:off x="9245843" y="323963"/>
          <a:ext cx="4578050" cy="701050"/>
        </p:xfrm>
        <a:graphic>
          <a:graphicData uri="http://schemas.openxmlformats.org/drawingml/2006/table">
            <a:tbl>
              <a:tblPr>
                <a:noFill/>
                <a:tableStyleId>{77C9566E-998C-4519-89C3-EC82FB9691BB}</a:tableStyleId>
              </a:tblPr>
              <a:tblGrid>
                <a:gridCol w="153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Polarizability</a:t>
                      </a:r>
                      <a:endParaRPr sz="2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2000" u="none" strike="noStrike" cap="none"/>
                        <a:t>∝ n</a:t>
                      </a:r>
                      <a:r>
                        <a:rPr lang="en-US" sz="2000" u="none" strike="noStrike" cap="none" baseline="30000"/>
                        <a:t>7</a:t>
                      </a:r>
                      <a:endParaRPr sz="2000" u="none" strike="noStrike" cap="none" baseline="300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/>
                        <a:t>8 MHz (V/cm)</a:t>
                      </a:r>
                      <a:r>
                        <a:rPr lang="en-US" sz="2000" u="none" strike="noStrike" cap="none" baseline="30000"/>
                        <a:t>-2</a:t>
                      </a:r>
                      <a:endParaRPr sz="2000" u="none" strike="noStrike" cap="none" baseline="300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D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3" name="Google Shape;643;p20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Properties of Rydberg Atoms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0"/>
          <p:cNvSpPr/>
          <p:nvPr/>
        </p:nvSpPr>
        <p:spPr>
          <a:xfrm>
            <a:off x="0" y="734276"/>
            <a:ext cx="624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Highly excited atom n &gt;&gt; 1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0"/>
          <p:cNvSpPr/>
          <p:nvPr/>
        </p:nvSpPr>
        <p:spPr>
          <a:xfrm>
            <a:off x="1545222" y="5876186"/>
            <a:ext cx="1127720" cy="533400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20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24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Blockade</a:t>
            </a:r>
            <a:endParaRPr/>
          </a:p>
        </p:txBody>
      </p:sp>
      <p:sp>
        <p:nvSpPr>
          <p:cNvPr id="653" name="Google Shape;653;p33"/>
          <p:cNvSpPr txBox="1"/>
          <p:nvPr/>
        </p:nvSpPr>
        <p:spPr>
          <a:xfrm>
            <a:off x="341751" y="-1143136"/>
            <a:ext cx="8229600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54" name="Google Shape;654;p33"/>
          <p:cNvGraphicFramePr/>
          <p:nvPr/>
        </p:nvGraphicFramePr>
        <p:xfrm>
          <a:off x="-991427" y="1822196"/>
          <a:ext cx="777686" cy="2773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77686" imgH="2773204" progId="Origin50.Graph">
                  <p:embed/>
                </p:oleObj>
              </mc:Choice>
              <mc:Fallback>
                <p:oleObj r:id="rId3" imgW="777686" imgH="2773204" progId="Origin50.Graph">
                  <p:embed/>
                  <p:pic>
                    <p:nvPicPr>
                      <p:cNvPr id="654" name="Google Shape;654;p33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-991427" y="1822196"/>
                        <a:ext cx="777686" cy="27732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" name="Google Shape;655;p33"/>
          <p:cNvGraphicFramePr/>
          <p:nvPr/>
        </p:nvGraphicFramePr>
        <p:xfrm>
          <a:off x="750637" y="1212987"/>
          <a:ext cx="2851785" cy="1361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851785" imgH="1361598" progId="Origin50.Graph">
                  <p:embed/>
                </p:oleObj>
              </mc:Choice>
              <mc:Fallback>
                <p:oleObj r:id="rId5" imgW="2851785" imgH="1361598" progId="Origin50.Graph">
                  <p:embed/>
                  <p:pic>
                    <p:nvPicPr>
                      <p:cNvPr id="655" name="Google Shape;655;p33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750637" y="1212987"/>
                        <a:ext cx="2851785" cy="13615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56" name="Google Shape;656;p33"/>
          <p:cNvCxnSpPr>
            <a:endCxn id="657" idx="1"/>
          </p:cNvCxnSpPr>
          <p:nvPr/>
        </p:nvCxnSpPr>
        <p:spPr>
          <a:xfrm>
            <a:off x="1204094" y="4969059"/>
            <a:ext cx="2204100" cy="507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58" name="Google Shape;658;p33"/>
          <p:cNvCxnSpPr/>
          <p:nvPr/>
        </p:nvCxnSpPr>
        <p:spPr>
          <a:xfrm rot="10800000">
            <a:off x="1204062" y="1483757"/>
            <a:ext cx="0" cy="349958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59" name="Google Shape;659;p33"/>
          <p:cNvSpPr/>
          <p:nvPr/>
        </p:nvSpPr>
        <p:spPr>
          <a:xfrm>
            <a:off x="1463293" y="5048152"/>
            <a:ext cx="616439" cy="3236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sz="2400" b="0" i="0" u="none" strike="noStrike" cap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2400" b="0" i="0" u="none" strike="noStrike" cap="none" baseline="-25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0" name="Google Shape;660;p33"/>
          <p:cNvSpPr txBox="1"/>
          <p:nvPr/>
        </p:nvSpPr>
        <p:spPr>
          <a:xfrm>
            <a:off x="1592907" y="1418550"/>
            <a:ext cx="8178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V(R)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61" name="Google Shape;661;p33"/>
          <p:cNvCxnSpPr/>
          <p:nvPr/>
        </p:nvCxnSpPr>
        <p:spPr>
          <a:xfrm>
            <a:off x="1302137" y="4464888"/>
            <a:ext cx="745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2" name="Google Shape;662;p33"/>
          <p:cNvCxnSpPr/>
          <p:nvPr/>
        </p:nvCxnSpPr>
        <p:spPr>
          <a:xfrm>
            <a:off x="1302137" y="3363165"/>
            <a:ext cx="745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3" name="Google Shape;663;p33"/>
          <p:cNvCxnSpPr/>
          <p:nvPr/>
        </p:nvCxnSpPr>
        <p:spPr>
          <a:xfrm>
            <a:off x="1398484" y="2261443"/>
            <a:ext cx="518458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4" name="Google Shape;664;p33"/>
          <p:cNvSpPr/>
          <p:nvPr/>
        </p:nvSpPr>
        <p:spPr>
          <a:xfrm>
            <a:off x="2014924" y="4270066"/>
            <a:ext cx="1036915" cy="2596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|g,g〉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5" name="Google Shape;665;p33"/>
          <p:cNvSpPr/>
          <p:nvPr/>
        </p:nvSpPr>
        <p:spPr>
          <a:xfrm>
            <a:off x="2014924" y="3168344"/>
            <a:ext cx="712879" cy="2596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|g,r〉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6" name="Google Shape;666;p33"/>
          <p:cNvSpPr/>
          <p:nvPr/>
        </p:nvSpPr>
        <p:spPr>
          <a:xfrm>
            <a:off x="1722522" y="2326252"/>
            <a:ext cx="712879" cy="2596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|r,r〉</a:t>
            </a: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7" name="Google Shape;667;p33"/>
          <p:cNvSpPr/>
          <p:nvPr/>
        </p:nvSpPr>
        <p:spPr>
          <a:xfrm>
            <a:off x="1074941" y="1224128"/>
            <a:ext cx="323813" cy="2596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E</a:t>
            </a:r>
            <a:endParaRPr sz="2400" b="0" i="0" u="none" strike="noStrike" cap="none" baseline="-250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668" name="Google Shape;668;p33"/>
          <p:cNvCxnSpPr/>
          <p:nvPr/>
        </p:nvCxnSpPr>
        <p:spPr>
          <a:xfrm rot="10800000">
            <a:off x="1592905" y="1548566"/>
            <a:ext cx="0" cy="3499589"/>
          </a:xfrm>
          <a:prstGeom prst="straightConnector1">
            <a:avLst/>
          </a:prstGeom>
          <a:noFill/>
          <a:ln w="25400" cap="flat" cmpd="sng">
            <a:solidFill>
              <a:srgbClr val="5597D3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69" name="Google Shape;669;p33"/>
          <p:cNvCxnSpPr/>
          <p:nvPr/>
        </p:nvCxnSpPr>
        <p:spPr>
          <a:xfrm rot="10800000">
            <a:off x="1592905" y="3363167"/>
            <a:ext cx="0" cy="1101723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0" name="Google Shape;670;p33"/>
          <p:cNvSpPr txBox="1"/>
          <p:nvPr/>
        </p:nvSpPr>
        <p:spPr>
          <a:xfrm>
            <a:off x="1684191" y="3816818"/>
            <a:ext cx="4203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endParaRPr sz="2400" b="1" i="0" u="none" strike="noStrike" cap="none" baseline="-25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71" name="Google Shape;671;p33"/>
          <p:cNvCxnSpPr/>
          <p:nvPr/>
        </p:nvCxnSpPr>
        <p:spPr>
          <a:xfrm rot="10800000">
            <a:off x="1592905" y="2261445"/>
            <a:ext cx="0" cy="1101723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2" name="Google Shape;672;p33"/>
          <p:cNvCxnSpPr/>
          <p:nvPr/>
        </p:nvCxnSpPr>
        <p:spPr>
          <a:xfrm rot="10800000" flipH="1">
            <a:off x="1204062" y="2261043"/>
            <a:ext cx="2625462" cy="403"/>
          </a:xfrm>
          <a:prstGeom prst="straightConnector1">
            <a:avLst/>
          </a:prstGeom>
          <a:noFill/>
          <a:ln w="25400" cap="flat" cmpd="sng">
            <a:solidFill>
              <a:srgbClr val="5597D3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73" name="Google Shape;673;p33"/>
          <p:cNvCxnSpPr/>
          <p:nvPr/>
        </p:nvCxnSpPr>
        <p:spPr>
          <a:xfrm>
            <a:off x="1625789" y="1937407"/>
            <a:ext cx="2203200" cy="0"/>
          </a:xfrm>
          <a:prstGeom prst="straightConnector1">
            <a:avLst/>
          </a:prstGeom>
          <a:noFill/>
          <a:ln w="25400" cap="flat" cmpd="sng">
            <a:solidFill>
              <a:srgbClr val="5597D3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74" name="Google Shape;674;p33"/>
          <p:cNvCxnSpPr/>
          <p:nvPr/>
        </p:nvCxnSpPr>
        <p:spPr>
          <a:xfrm>
            <a:off x="-344484" y="2803358"/>
            <a:ext cx="0" cy="324036"/>
          </a:xfrm>
          <a:prstGeom prst="straightConnector1">
            <a:avLst/>
          </a:prstGeom>
          <a:noFill/>
          <a:ln w="25400" cap="flat" cmpd="sng">
            <a:solidFill>
              <a:srgbClr val="5597D3"/>
            </a:solidFill>
            <a:prstDash val="solid"/>
            <a:round/>
            <a:headEnd type="triangle" w="med" len="med"/>
            <a:tailEnd type="triangle" w="med" len="med"/>
          </a:ln>
        </p:spPr>
      </p:cxnSp>
      <p:graphicFrame>
        <p:nvGraphicFramePr>
          <p:cNvPr id="675" name="Google Shape;675;p33"/>
          <p:cNvGraphicFramePr/>
          <p:nvPr/>
        </p:nvGraphicFramePr>
        <p:xfrm>
          <a:off x="2403768" y="914402"/>
          <a:ext cx="907301" cy="2837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907301" imgH="2837609" progId="Origin50.Graph">
                  <p:embed/>
                </p:oleObj>
              </mc:Choice>
              <mc:Fallback>
                <p:oleObj r:id="rId7" imgW="907301" imgH="2837609" progId="Origin50.Graph">
                  <p:embed/>
                  <p:pic>
                    <p:nvPicPr>
                      <p:cNvPr id="675" name="Google Shape;675;p33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2403768" y="914402"/>
                        <a:ext cx="907301" cy="2837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6" name="Google Shape;676;p33"/>
          <p:cNvSpPr txBox="1"/>
          <p:nvPr/>
        </p:nvSpPr>
        <p:spPr>
          <a:xfrm>
            <a:off x="1684191" y="2715096"/>
            <a:ext cx="4203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endParaRPr sz="2400" b="1" i="0" u="none" strike="noStrike" cap="none" baseline="-25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7" name="Google Shape;677;p33"/>
          <p:cNvSpPr txBox="1"/>
          <p:nvPr/>
        </p:nvSpPr>
        <p:spPr>
          <a:xfrm>
            <a:off x="-464188" y="2947669"/>
            <a:ext cx="4860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lang="en-US" sz="2400" b="1" i="0" u="none" strike="noStrike" cap="none">
                <a:solidFill>
                  <a:srgbClr val="0000FF"/>
                </a:solidFill>
                <a:latin typeface="Aharoni"/>
                <a:ea typeface="Aharoni"/>
                <a:cs typeface="Aharoni"/>
                <a:sym typeface="Aharoni"/>
              </a:rPr>
              <a:t>’</a:t>
            </a:r>
            <a:endParaRPr sz="2400" b="1" i="0" u="none" strike="noStrike" cap="none" baseline="-25000">
              <a:solidFill>
                <a:srgbClr val="0000FF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678" name="Google Shape;678;p33"/>
          <p:cNvSpPr txBox="1"/>
          <p:nvPr/>
        </p:nvSpPr>
        <p:spPr>
          <a:xfrm>
            <a:off x="2680779" y="2326252"/>
            <a:ext cx="3706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Γ</a:t>
            </a:r>
            <a:endParaRPr sz="2400" b="1" i="0" u="none" strike="noStrike" cap="none" baseline="-250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7" name="Google Shape;657;p33"/>
          <p:cNvSpPr txBox="1"/>
          <p:nvPr/>
        </p:nvSpPr>
        <p:spPr>
          <a:xfrm>
            <a:off x="3408194" y="4788926"/>
            <a:ext cx="3898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79" name="Google Shape;679;p33"/>
          <p:cNvCxnSpPr/>
          <p:nvPr/>
        </p:nvCxnSpPr>
        <p:spPr>
          <a:xfrm>
            <a:off x="1302137" y="2261041"/>
            <a:ext cx="745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80" name="Google Shape;680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25997" y="2635226"/>
            <a:ext cx="4004664" cy="303678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33"/>
          <p:cNvSpPr/>
          <p:nvPr/>
        </p:nvSpPr>
        <p:spPr>
          <a:xfrm>
            <a:off x="4904865" y="1218254"/>
            <a:ext cx="443233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Rydberg excitations form ordered structures in a quantum gas due to long-range interactions</a:t>
            </a:r>
            <a:endParaRPr sz="22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3"/>
          <p:cNvSpPr/>
          <p:nvPr/>
        </p:nvSpPr>
        <p:spPr>
          <a:xfrm>
            <a:off x="4886641" y="5590856"/>
            <a:ext cx="4572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Phys.org. 23 Nov 2012</a:t>
            </a:r>
            <a:endParaRPr sz="2200" b="0" i="0" u="none" strike="noStrike" cap="none" dirty="0">
              <a:solidFill>
                <a:srgbClr val="00206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3" name="Google Shape;683;p33"/>
          <p:cNvSpPr/>
          <p:nvPr/>
        </p:nvSpPr>
        <p:spPr>
          <a:xfrm>
            <a:off x="0" y="734276"/>
            <a:ext cx="62484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Highly excited atom n &gt;&gt; 1  </a:t>
            </a:r>
            <a:endParaRPr/>
          </a:p>
        </p:txBody>
      </p:sp>
      <p:sp>
        <p:nvSpPr>
          <p:cNvPr id="684" name="Google Shape;684;p33"/>
          <p:cNvSpPr txBox="1"/>
          <p:nvPr/>
        </p:nvSpPr>
        <p:spPr>
          <a:xfrm>
            <a:off x="1771512" y="5044022"/>
            <a:ext cx="71365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~μm</a:t>
            </a:r>
            <a:endParaRPr sz="2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5" name="Google Shape;685;p33"/>
          <p:cNvGrpSpPr/>
          <p:nvPr/>
        </p:nvGrpSpPr>
        <p:grpSpPr>
          <a:xfrm>
            <a:off x="166800" y="4113094"/>
            <a:ext cx="900000" cy="903710"/>
            <a:chOff x="10892431" y="473979"/>
            <a:chExt cx="900000" cy="903710"/>
          </a:xfrm>
        </p:grpSpPr>
        <p:sp>
          <p:nvSpPr>
            <p:cNvPr id="686" name="Google Shape;686;p33"/>
            <p:cNvSpPr/>
            <p:nvPr/>
          </p:nvSpPr>
          <p:spPr>
            <a:xfrm>
              <a:off x="10892431" y="477689"/>
              <a:ext cx="900000" cy="900000"/>
            </a:xfrm>
            <a:prstGeom prst="ellipse">
              <a:avLst/>
            </a:prstGeom>
            <a:gradFill>
              <a:gsLst>
                <a:gs pos="0">
                  <a:srgbClr val="B4B4B4">
                    <a:alpha val="0"/>
                  </a:srgbClr>
                </a:gs>
                <a:gs pos="100000">
                  <a:srgbClr val="D8D8D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11448180" y="781347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3"/>
            <p:cNvSpPr/>
            <p:nvPr/>
          </p:nvSpPr>
          <p:spPr>
            <a:xfrm>
              <a:off x="11380006" y="910818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11493539" y="624329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11293685" y="508706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11095242" y="473979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11215021" y="720476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11164391" y="702994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10975716" y="664613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11030093" y="792828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11180603" y="1049939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11465583" y="917404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11282759" y="622082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11145993" y="907123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11270298" y="1071641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10954342" y="949941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11329812" y="570772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3" name="Google Shape;703;p33"/>
          <p:cNvGrpSpPr/>
          <p:nvPr/>
        </p:nvGrpSpPr>
        <p:grpSpPr>
          <a:xfrm>
            <a:off x="166800" y="2856647"/>
            <a:ext cx="900000" cy="903710"/>
            <a:chOff x="10892431" y="473979"/>
            <a:chExt cx="900000" cy="903710"/>
          </a:xfrm>
        </p:grpSpPr>
        <p:sp>
          <p:nvSpPr>
            <p:cNvPr id="704" name="Google Shape;704;p33"/>
            <p:cNvSpPr/>
            <p:nvPr/>
          </p:nvSpPr>
          <p:spPr>
            <a:xfrm>
              <a:off x="10892431" y="477689"/>
              <a:ext cx="900000" cy="900000"/>
            </a:xfrm>
            <a:prstGeom prst="ellipse">
              <a:avLst/>
            </a:prstGeom>
            <a:gradFill>
              <a:gsLst>
                <a:gs pos="0">
                  <a:srgbClr val="B4B4B4">
                    <a:alpha val="0"/>
                  </a:srgbClr>
                </a:gs>
                <a:gs pos="100000">
                  <a:srgbClr val="D8D8D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11448180" y="781347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11380006" y="910818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11493539" y="624329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11293685" y="508706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11095242" y="473979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11215021" y="720476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11164391" y="702994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10975716" y="664613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11030093" y="792828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11180603" y="1049939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11465583" y="917404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11282759" y="622082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11145993" y="907123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11270298" y="1071641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10954342" y="949941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11248660" y="758268"/>
              <a:ext cx="235981" cy="235981"/>
            </a:xfrm>
            <a:prstGeom prst="ellipse">
              <a:avLst/>
            </a:prstGeom>
            <a:solidFill>
              <a:srgbClr val="FF0000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3"/>
          <p:cNvGrpSpPr/>
          <p:nvPr/>
        </p:nvGrpSpPr>
        <p:grpSpPr>
          <a:xfrm>
            <a:off x="166800" y="1600200"/>
            <a:ext cx="900000" cy="903710"/>
            <a:chOff x="10892431" y="473979"/>
            <a:chExt cx="900000" cy="903710"/>
          </a:xfrm>
        </p:grpSpPr>
        <p:sp>
          <p:nvSpPr>
            <p:cNvPr id="722" name="Google Shape;722;p33"/>
            <p:cNvSpPr/>
            <p:nvPr/>
          </p:nvSpPr>
          <p:spPr>
            <a:xfrm>
              <a:off x="10892431" y="477689"/>
              <a:ext cx="900000" cy="900000"/>
            </a:xfrm>
            <a:prstGeom prst="ellipse">
              <a:avLst/>
            </a:prstGeom>
            <a:gradFill>
              <a:gsLst>
                <a:gs pos="0">
                  <a:srgbClr val="B4B4B4">
                    <a:alpha val="0"/>
                  </a:srgbClr>
                </a:gs>
                <a:gs pos="100000">
                  <a:srgbClr val="D8D8D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3"/>
            <p:cNvSpPr/>
            <p:nvPr/>
          </p:nvSpPr>
          <p:spPr>
            <a:xfrm>
              <a:off x="11448180" y="781347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11380006" y="910818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11493539" y="624329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3"/>
            <p:cNvSpPr/>
            <p:nvPr/>
          </p:nvSpPr>
          <p:spPr>
            <a:xfrm>
              <a:off x="11293685" y="508706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3"/>
            <p:cNvSpPr/>
            <p:nvPr/>
          </p:nvSpPr>
          <p:spPr>
            <a:xfrm>
              <a:off x="11095242" y="473979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11215021" y="720476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3"/>
            <p:cNvSpPr/>
            <p:nvPr/>
          </p:nvSpPr>
          <p:spPr>
            <a:xfrm>
              <a:off x="11164391" y="702994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3"/>
            <p:cNvSpPr/>
            <p:nvPr/>
          </p:nvSpPr>
          <p:spPr>
            <a:xfrm>
              <a:off x="10975716" y="664613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11030093" y="792828"/>
              <a:ext cx="235981" cy="235981"/>
            </a:xfrm>
            <a:prstGeom prst="ellipse">
              <a:avLst/>
            </a:prstGeom>
            <a:solidFill>
              <a:srgbClr val="FF0000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11180603" y="1049939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11465583" y="917404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11282759" y="622082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11145993" y="907123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11270298" y="1071641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10954342" y="949941"/>
              <a:ext cx="235981" cy="235981"/>
            </a:xfrm>
            <a:prstGeom prst="ellipse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3"/>
            <p:cNvSpPr/>
            <p:nvPr/>
          </p:nvSpPr>
          <p:spPr>
            <a:xfrm>
              <a:off x="11329812" y="570772"/>
              <a:ext cx="235981" cy="235981"/>
            </a:xfrm>
            <a:prstGeom prst="ellipse">
              <a:avLst/>
            </a:prstGeom>
            <a:solidFill>
              <a:srgbClr val="FF0000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9" name="Google Shape;739;p33"/>
          <p:cNvSpPr/>
          <p:nvPr/>
        </p:nvSpPr>
        <p:spPr>
          <a:xfrm>
            <a:off x="233986" y="1677039"/>
            <a:ext cx="720000" cy="720000"/>
          </a:xfrm>
          <a:prstGeom prst="ellipse">
            <a:avLst/>
          </a:prstGeom>
          <a:noFill/>
          <a:ln w="38100" cap="flat" cmpd="sng">
            <a:solidFill>
              <a:srgbClr val="42719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3"/>
          <p:cNvSpPr/>
          <p:nvPr/>
        </p:nvSpPr>
        <p:spPr>
          <a:xfrm>
            <a:off x="255808" y="2945369"/>
            <a:ext cx="720000" cy="720000"/>
          </a:xfrm>
          <a:prstGeom prst="ellipse">
            <a:avLst/>
          </a:prstGeom>
          <a:noFill/>
          <a:ln w="38100" cap="flat" cmpd="sng">
            <a:solidFill>
              <a:srgbClr val="42719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33"/>
          <p:cNvSpPr/>
          <p:nvPr/>
        </p:nvSpPr>
        <p:spPr>
          <a:xfrm>
            <a:off x="255683" y="4196519"/>
            <a:ext cx="720000" cy="720000"/>
          </a:xfrm>
          <a:prstGeom prst="ellipse">
            <a:avLst/>
          </a:prstGeom>
          <a:noFill/>
          <a:ln w="38100" cap="flat" cmpd="sng">
            <a:solidFill>
              <a:srgbClr val="42719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33"/>
          <p:cNvSpPr/>
          <p:nvPr/>
        </p:nvSpPr>
        <p:spPr>
          <a:xfrm>
            <a:off x="-98380" y="1345107"/>
            <a:ext cx="1415471" cy="1339899"/>
          </a:xfrm>
          <a:prstGeom prst="mathMultiply">
            <a:avLst>
              <a:gd name="adj1" fmla="val 23520"/>
            </a:avLst>
          </a:prstGeom>
          <a:solidFill>
            <a:srgbClr val="FFC000">
              <a:alpha val="40000"/>
            </a:srgbClr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3" name="Google Shape;743;p33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25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690" y="4377054"/>
            <a:ext cx="3535680" cy="158496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34"/>
          <p:cNvSpPr txBox="1"/>
          <p:nvPr/>
        </p:nvSpPr>
        <p:spPr>
          <a:xfrm>
            <a:off x="1367183" y="5967410"/>
            <a:ext cx="9538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〉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1" name="Google Shape;751;p34"/>
          <p:cNvSpPr txBox="1"/>
          <p:nvPr/>
        </p:nvSpPr>
        <p:spPr>
          <a:xfrm>
            <a:off x="1361959" y="5248274"/>
            <a:ext cx="8010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〉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2" name="Google Shape;752;p34"/>
          <p:cNvSpPr txBox="1"/>
          <p:nvPr/>
        </p:nvSpPr>
        <p:spPr>
          <a:xfrm>
            <a:off x="1361959" y="4133850"/>
            <a:ext cx="7918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〉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53" name="Google Shape;753;p34"/>
          <p:cNvCxnSpPr/>
          <p:nvPr/>
        </p:nvCxnSpPr>
        <p:spPr>
          <a:xfrm rot="10800000">
            <a:off x="990600" y="4338449"/>
            <a:ext cx="0" cy="1202040"/>
          </a:xfrm>
          <a:prstGeom prst="straightConnector1">
            <a:avLst/>
          </a:prstGeom>
          <a:noFill/>
          <a:ln w="127000" cap="flat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754" name="Google Shape;754;p34"/>
          <p:cNvCxnSpPr/>
          <p:nvPr/>
        </p:nvCxnSpPr>
        <p:spPr>
          <a:xfrm>
            <a:off x="579759" y="6315721"/>
            <a:ext cx="80136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5" name="Google Shape;755;p34"/>
          <p:cNvCxnSpPr/>
          <p:nvPr/>
        </p:nvCxnSpPr>
        <p:spPr>
          <a:xfrm>
            <a:off x="579759" y="5537003"/>
            <a:ext cx="80136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6" name="Google Shape;756;p34"/>
          <p:cNvCxnSpPr/>
          <p:nvPr/>
        </p:nvCxnSpPr>
        <p:spPr>
          <a:xfrm>
            <a:off x="579759" y="4324511"/>
            <a:ext cx="80136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7" name="Google Shape;757;p34"/>
          <p:cNvSpPr txBox="1"/>
          <p:nvPr/>
        </p:nvSpPr>
        <p:spPr>
          <a:xfrm>
            <a:off x="333864" y="4768756"/>
            <a:ext cx="522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400" b="1" i="1" u="none" strike="noStrike" cap="none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 sz="2400" b="1" i="0" u="none" strike="noStrike" cap="non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8" name="Google Shape;758;p34"/>
          <p:cNvSpPr/>
          <p:nvPr/>
        </p:nvSpPr>
        <p:spPr>
          <a:xfrm>
            <a:off x="604378" y="6074694"/>
            <a:ext cx="235982" cy="235982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34"/>
          <p:cNvSpPr/>
          <p:nvPr/>
        </p:nvSpPr>
        <p:spPr>
          <a:xfrm>
            <a:off x="865179" y="6074694"/>
            <a:ext cx="235982" cy="235982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34"/>
          <p:cNvSpPr/>
          <p:nvPr/>
        </p:nvSpPr>
        <p:spPr>
          <a:xfrm>
            <a:off x="1125978" y="6074694"/>
            <a:ext cx="235982" cy="235982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34"/>
          <p:cNvSpPr txBox="1"/>
          <p:nvPr/>
        </p:nvSpPr>
        <p:spPr>
          <a:xfrm>
            <a:off x="375075" y="5694523"/>
            <a:ext cx="7189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400" b="1" i="1" u="none" strike="noStrike" cap="none" baseline="-25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endParaRPr sz="24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2" name="Google Shape;762;p34"/>
          <p:cNvSpPr txBox="1"/>
          <p:nvPr/>
        </p:nvSpPr>
        <p:spPr>
          <a:xfrm>
            <a:off x="2" y="3856279"/>
            <a:ext cx="223593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Rydberg </a:t>
            </a:r>
            <a:r>
              <a:rPr lang="en-US" sz="14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polaritons</a:t>
            </a: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34"/>
          <p:cNvSpPr txBox="1"/>
          <p:nvPr/>
        </p:nvSpPr>
        <p:spPr>
          <a:xfrm>
            <a:off x="7844183" y="5880684"/>
            <a:ext cx="7189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〉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4" name="Google Shape;764;p34"/>
          <p:cNvSpPr txBox="1"/>
          <p:nvPr/>
        </p:nvSpPr>
        <p:spPr>
          <a:xfrm>
            <a:off x="7838959" y="5118684"/>
            <a:ext cx="771547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〉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5" name="Google Shape;765;p34"/>
          <p:cNvSpPr txBox="1"/>
          <p:nvPr/>
        </p:nvSpPr>
        <p:spPr>
          <a:xfrm>
            <a:off x="7838959" y="3752851"/>
            <a:ext cx="7918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</a:t>
            </a:r>
            <a:r>
              <a:rPr lang="en-US" sz="2400" b="0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〉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66" name="Google Shape;766;p34"/>
          <p:cNvCxnSpPr/>
          <p:nvPr/>
        </p:nvCxnSpPr>
        <p:spPr>
          <a:xfrm rot="10800000">
            <a:off x="7467600" y="4208858"/>
            <a:ext cx="0" cy="1202040"/>
          </a:xfrm>
          <a:prstGeom prst="straightConnector1">
            <a:avLst/>
          </a:prstGeom>
          <a:noFill/>
          <a:ln w="127000" cap="flat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767" name="Google Shape;767;p34"/>
          <p:cNvCxnSpPr/>
          <p:nvPr/>
        </p:nvCxnSpPr>
        <p:spPr>
          <a:xfrm>
            <a:off x="7056759" y="6186130"/>
            <a:ext cx="80136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8" name="Google Shape;768;p34"/>
          <p:cNvCxnSpPr/>
          <p:nvPr/>
        </p:nvCxnSpPr>
        <p:spPr>
          <a:xfrm>
            <a:off x="7056759" y="5407412"/>
            <a:ext cx="80136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9" name="Google Shape;769;p34"/>
          <p:cNvCxnSpPr/>
          <p:nvPr/>
        </p:nvCxnSpPr>
        <p:spPr>
          <a:xfrm>
            <a:off x="7056759" y="3981448"/>
            <a:ext cx="80136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0" name="Google Shape;770;p34"/>
          <p:cNvSpPr txBox="1"/>
          <p:nvPr/>
        </p:nvSpPr>
        <p:spPr>
          <a:xfrm>
            <a:off x="6810864" y="4639165"/>
            <a:ext cx="522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400" b="1" i="1" u="none" strike="noStrike" cap="none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 sz="2400" b="1" i="0" u="none" strike="noStrike" cap="non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1" name="Google Shape;771;p34"/>
          <p:cNvSpPr/>
          <p:nvPr/>
        </p:nvSpPr>
        <p:spPr>
          <a:xfrm>
            <a:off x="7081378" y="5945103"/>
            <a:ext cx="235982" cy="235982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34"/>
          <p:cNvSpPr/>
          <p:nvPr/>
        </p:nvSpPr>
        <p:spPr>
          <a:xfrm>
            <a:off x="7342179" y="5945103"/>
            <a:ext cx="235982" cy="235982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34"/>
          <p:cNvSpPr/>
          <p:nvPr/>
        </p:nvSpPr>
        <p:spPr>
          <a:xfrm>
            <a:off x="7602978" y="5945103"/>
            <a:ext cx="235982" cy="235982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34"/>
          <p:cNvSpPr txBox="1"/>
          <p:nvPr/>
        </p:nvSpPr>
        <p:spPr>
          <a:xfrm>
            <a:off x="6852075" y="5564932"/>
            <a:ext cx="7189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400" b="1" i="1" u="none" strike="noStrike" cap="none" baseline="-25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2400" b="1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75" name="Google Shape;775;p34"/>
          <p:cNvCxnSpPr/>
          <p:nvPr/>
        </p:nvCxnSpPr>
        <p:spPr>
          <a:xfrm rot="10800000">
            <a:off x="7472198" y="5434770"/>
            <a:ext cx="0" cy="7632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dash"/>
            <a:round/>
            <a:headEnd type="none" w="sm" len="sm"/>
            <a:tailEnd type="stealth" w="med" len="med"/>
          </a:ln>
        </p:spPr>
      </p:cxnSp>
      <p:cxnSp>
        <p:nvCxnSpPr>
          <p:cNvPr id="776" name="Google Shape;776;p34"/>
          <p:cNvCxnSpPr/>
          <p:nvPr/>
        </p:nvCxnSpPr>
        <p:spPr>
          <a:xfrm rot="10800000">
            <a:off x="995198" y="5564361"/>
            <a:ext cx="0" cy="7632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dash"/>
            <a:round/>
            <a:headEnd type="none" w="sm" len="sm"/>
            <a:tailEnd type="stealth" w="med" len="med"/>
          </a:ln>
        </p:spPr>
      </p:cxnSp>
      <p:sp>
        <p:nvSpPr>
          <p:cNvPr id="777" name="Google Shape;777;p34"/>
          <p:cNvSpPr txBox="1"/>
          <p:nvPr/>
        </p:nvSpPr>
        <p:spPr>
          <a:xfrm>
            <a:off x="3166536" y="3858567"/>
            <a:ext cx="214616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r>
              <a:rPr lang="en-US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Rydberg blockade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4"/>
          <p:cNvSpPr txBox="1"/>
          <p:nvPr/>
        </p:nvSpPr>
        <p:spPr>
          <a:xfrm>
            <a:off x="3166536" y="6086472"/>
            <a:ext cx="17171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Manipulation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34"/>
          <p:cNvSpPr/>
          <p:nvPr/>
        </p:nvSpPr>
        <p:spPr>
          <a:xfrm>
            <a:off x="4556521" y="5670673"/>
            <a:ext cx="2013872" cy="30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7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APS Physics viewpoint</a:t>
            </a:r>
            <a:endParaRPr sz="137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Google Shape;78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15881"/>
            <a:ext cx="9144000" cy="3162748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34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 Single-Photon Transistor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782" name="Google Shape;782;p34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26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71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Single-Photon Sources</a:t>
            </a:r>
            <a:endParaRPr/>
          </a:p>
        </p:txBody>
      </p:sp>
      <p:sp>
        <p:nvSpPr>
          <p:cNvPr id="789" name="Google Shape;789;p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27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790" name="Google Shape;790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2859" y="1614817"/>
            <a:ext cx="1629795" cy="13278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1" name="Google Shape;791;p71"/>
          <p:cNvCxnSpPr/>
          <p:nvPr/>
        </p:nvCxnSpPr>
        <p:spPr>
          <a:xfrm>
            <a:off x="1025176" y="1295343"/>
            <a:ext cx="531290" cy="206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92" name="Google Shape;792;p71"/>
          <p:cNvCxnSpPr/>
          <p:nvPr/>
        </p:nvCxnSpPr>
        <p:spPr>
          <a:xfrm>
            <a:off x="966576" y="2991560"/>
            <a:ext cx="531289" cy="206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3" name="Google Shape;793;p71"/>
          <p:cNvSpPr txBox="1"/>
          <p:nvPr/>
        </p:nvSpPr>
        <p:spPr>
          <a:xfrm>
            <a:off x="1111974" y="1005466"/>
            <a:ext cx="390627" cy="32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|4〉</a:t>
            </a:r>
            <a:endParaRPr sz="15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4" name="Google Shape;794;p71"/>
          <p:cNvSpPr txBox="1"/>
          <p:nvPr/>
        </p:nvSpPr>
        <p:spPr>
          <a:xfrm>
            <a:off x="1732939" y="2074412"/>
            <a:ext cx="390627" cy="32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|3〉</a:t>
            </a:r>
            <a:endParaRPr sz="15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5" name="Google Shape;795;p71"/>
          <p:cNvSpPr txBox="1"/>
          <p:nvPr/>
        </p:nvSpPr>
        <p:spPr>
          <a:xfrm>
            <a:off x="596924" y="2788725"/>
            <a:ext cx="390627" cy="32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|1〉</a:t>
            </a:r>
            <a:endParaRPr sz="15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96" name="Google Shape;796;p71"/>
          <p:cNvCxnSpPr/>
          <p:nvPr/>
        </p:nvCxnSpPr>
        <p:spPr>
          <a:xfrm>
            <a:off x="473446" y="2167360"/>
            <a:ext cx="531290" cy="206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7" name="Google Shape;797;p71"/>
          <p:cNvSpPr txBox="1"/>
          <p:nvPr/>
        </p:nvSpPr>
        <p:spPr>
          <a:xfrm>
            <a:off x="1559604" y="2771707"/>
            <a:ext cx="53732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baseline="30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85</a:t>
            </a:r>
            <a:r>
              <a:rPr lang="en-US"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Rb</a:t>
            </a:r>
            <a:endParaRPr sz="1500" b="0" i="0" u="none" strike="noStrike" cap="none" baseline="30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98" name="Google Shape;798;p71"/>
          <p:cNvCxnSpPr/>
          <p:nvPr/>
        </p:nvCxnSpPr>
        <p:spPr>
          <a:xfrm>
            <a:off x="1508083" y="2078637"/>
            <a:ext cx="531289" cy="206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9" name="Google Shape;799;p71"/>
          <p:cNvSpPr txBox="1"/>
          <p:nvPr/>
        </p:nvSpPr>
        <p:spPr>
          <a:xfrm>
            <a:off x="134584" y="1980499"/>
            <a:ext cx="390627" cy="32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|2〉</a:t>
            </a:r>
            <a:endParaRPr sz="15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00" name="Google Shape;800;p71"/>
          <p:cNvCxnSpPr/>
          <p:nvPr/>
        </p:nvCxnSpPr>
        <p:spPr>
          <a:xfrm>
            <a:off x="473446" y="2009583"/>
            <a:ext cx="531290" cy="206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801" name="Google Shape;801;p71"/>
          <p:cNvCxnSpPr/>
          <p:nvPr/>
        </p:nvCxnSpPr>
        <p:spPr>
          <a:xfrm rot="10800000" flipH="1">
            <a:off x="795475" y="1326487"/>
            <a:ext cx="426530" cy="654012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02" name="Google Shape;802;p71" descr="Gaussian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783" y="1309476"/>
            <a:ext cx="379219" cy="5493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3" name="Google Shape;803;p71"/>
          <p:cNvCxnSpPr/>
          <p:nvPr/>
        </p:nvCxnSpPr>
        <p:spPr>
          <a:xfrm flipH="1">
            <a:off x="1335074" y="2852667"/>
            <a:ext cx="23696" cy="6228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804" name="Google Shape;804;p71"/>
          <p:cNvGrpSpPr/>
          <p:nvPr/>
        </p:nvGrpSpPr>
        <p:grpSpPr>
          <a:xfrm>
            <a:off x="515662" y="3265509"/>
            <a:ext cx="2306182" cy="2595105"/>
            <a:chOff x="183635" y="3794379"/>
            <a:chExt cx="2306182" cy="2595105"/>
          </a:xfrm>
        </p:grpSpPr>
        <p:sp>
          <p:nvSpPr>
            <p:cNvPr id="805" name="Google Shape;805;p71"/>
            <p:cNvSpPr/>
            <p:nvPr/>
          </p:nvSpPr>
          <p:spPr>
            <a:xfrm>
              <a:off x="183635" y="4935742"/>
              <a:ext cx="2306182" cy="1153092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2700000" scaled="0"/>
            </a:gra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6" name="Google Shape;806;p71"/>
            <p:cNvCxnSpPr/>
            <p:nvPr/>
          </p:nvCxnSpPr>
          <p:spPr>
            <a:xfrm>
              <a:off x="578001" y="4434242"/>
              <a:ext cx="433034" cy="651903"/>
            </a:xfrm>
            <a:prstGeom prst="straightConnector1">
              <a:avLst/>
            </a:prstGeom>
            <a:noFill/>
            <a:ln w="4445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07" name="Google Shape;807;p71"/>
            <p:cNvCxnSpPr/>
            <p:nvPr/>
          </p:nvCxnSpPr>
          <p:spPr>
            <a:xfrm rot="10800000" flipH="1">
              <a:off x="878807" y="5888296"/>
              <a:ext cx="232496" cy="501188"/>
            </a:xfrm>
            <a:prstGeom prst="straightConnector1">
              <a:avLst/>
            </a:prstGeom>
            <a:noFill/>
            <a:ln w="44450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08" name="Google Shape;808;p71"/>
            <p:cNvSpPr/>
            <p:nvPr/>
          </p:nvSpPr>
          <p:spPr>
            <a:xfrm>
              <a:off x="409421" y="4584801"/>
              <a:ext cx="1754704" cy="1754705"/>
            </a:xfrm>
            <a:prstGeom prst="ellipse">
              <a:avLst/>
            </a:prstGeom>
            <a:noFill/>
            <a:ln w="38100" cap="flat" cmpd="sng">
              <a:solidFill>
                <a:srgbClr val="42719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71"/>
            <p:cNvSpPr/>
            <p:nvPr/>
          </p:nvSpPr>
          <p:spPr>
            <a:xfrm>
              <a:off x="960899" y="5136224"/>
              <a:ext cx="651747" cy="651028"/>
            </a:xfrm>
            <a:prstGeom prst="ellipse">
              <a:avLst/>
            </a:prstGeom>
            <a:noFill/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7F7F7F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10" name="Google Shape;810;p71"/>
            <p:cNvCxnSpPr/>
            <p:nvPr/>
          </p:nvCxnSpPr>
          <p:spPr>
            <a:xfrm>
              <a:off x="1279922" y="5449257"/>
              <a:ext cx="884203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grpSp>
          <p:nvGrpSpPr>
            <p:cNvPr id="811" name="Google Shape;811;p71"/>
            <p:cNvGrpSpPr/>
            <p:nvPr/>
          </p:nvGrpSpPr>
          <p:grpSpPr>
            <a:xfrm rot="1704922">
              <a:off x="1382318" y="3963027"/>
              <a:ext cx="679742" cy="1289341"/>
              <a:chOff x="1307" y="1319"/>
              <a:chExt cx="615" cy="794"/>
            </a:xfrm>
          </p:grpSpPr>
          <p:sp>
            <p:nvSpPr>
              <p:cNvPr id="812" name="Google Shape;812;p71"/>
              <p:cNvSpPr/>
              <p:nvPr/>
            </p:nvSpPr>
            <p:spPr>
              <a:xfrm rot="10800000" flipH="1">
                <a:off x="1313" y="1433"/>
                <a:ext cx="609" cy="680"/>
              </a:xfrm>
              <a:prstGeom prst="triangle">
                <a:avLst>
                  <a:gd name="adj" fmla="val 50000"/>
                </a:avLst>
              </a:prstGeom>
              <a:solidFill>
                <a:srgbClr val="7F7F7F">
                  <a:alpha val="6784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71"/>
              <p:cNvSpPr/>
              <p:nvPr/>
            </p:nvSpPr>
            <p:spPr>
              <a:xfrm>
                <a:off x="1307" y="1319"/>
                <a:ext cx="609" cy="188"/>
              </a:xfrm>
              <a:prstGeom prst="ellipse">
                <a:avLst/>
              </a:prstGeom>
              <a:solidFill>
                <a:srgbClr val="7F7F7F">
                  <a:alpha val="6784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4" name="Google Shape;814;p71"/>
            <p:cNvSpPr txBox="1"/>
            <p:nvPr/>
          </p:nvSpPr>
          <p:spPr>
            <a:xfrm>
              <a:off x="1612646" y="5437086"/>
              <a:ext cx="507646" cy="496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0" i="1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</a:t>
              </a:r>
              <a:r>
                <a:rPr lang="en-US" sz="2600" b="0" i="0" u="none" strike="noStrike" cap="none" baseline="-25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</a:t>
              </a:r>
              <a:endParaRPr sz="2600" b="0" i="0" u="none" strike="noStrike" cap="none" baseline="-2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815" name="Google Shape;815;p71"/>
            <p:cNvGrpSpPr/>
            <p:nvPr/>
          </p:nvGrpSpPr>
          <p:grpSpPr>
            <a:xfrm>
              <a:off x="843705" y="3794379"/>
              <a:ext cx="1523332" cy="1784115"/>
              <a:chOff x="2406061" y="3947818"/>
              <a:chExt cx="1523332" cy="1784115"/>
            </a:xfrm>
          </p:grpSpPr>
          <p:cxnSp>
            <p:nvCxnSpPr>
              <p:cNvPr id="816" name="Google Shape;816;p71"/>
              <p:cNvCxnSpPr/>
              <p:nvPr/>
            </p:nvCxnSpPr>
            <p:spPr>
              <a:xfrm rot="10800000" flipH="1">
                <a:off x="3505200" y="4369466"/>
                <a:ext cx="50134" cy="50134"/>
              </a:xfrm>
              <a:prstGeom prst="straightConnector1">
                <a:avLst/>
              </a:prstGeom>
              <a:noFill/>
              <a:ln w="50800" cap="rnd" cmpd="sng">
                <a:solidFill>
                  <a:srgbClr val="FF0000"/>
                </a:solidFill>
                <a:prstDash val="dot"/>
                <a:round/>
                <a:headEnd type="none" w="med" len="med"/>
                <a:tailEnd type="stealth" w="med" len="med"/>
              </a:ln>
            </p:spPr>
          </p:cxnSp>
          <p:pic>
            <p:nvPicPr>
              <p:cNvPr id="817" name="Google Shape;817;p71" descr="圖片1.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-3691210">
                <a:off x="2395748" y="4392145"/>
                <a:ext cx="1543957" cy="8954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18" name="Google Shape;818;p71" descr="Gaussian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95905" y="4313095"/>
              <a:ext cx="379219" cy="5493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9" name="Google Shape;819;p71"/>
          <p:cNvSpPr txBox="1"/>
          <p:nvPr/>
        </p:nvSpPr>
        <p:spPr>
          <a:xfrm>
            <a:off x="2921988" y="4665233"/>
            <a:ext cx="98296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µm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71"/>
          <p:cNvSpPr txBox="1"/>
          <p:nvPr/>
        </p:nvSpPr>
        <p:spPr>
          <a:xfrm>
            <a:off x="410579" y="5791202"/>
            <a:ext cx="37719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Huber et al., PRL 107, 243001 (2011)</a:t>
            </a:r>
            <a:endParaRPr/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Baluktsian et al., PRL 110, 123001 (2013)</a:t>
            </a:r>
            <a:endParaRPr sz="16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1" name="Google Shape;821;p71"/>
          <p:cNvSpPr txBox="1"/>
          <p:nvPr/>
        </p:nvSpPr>
        <p:spPr>
          <a:xfrm>
            <a:off x="6801581" y="2526056"/>
            <a:ext cx="21931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H. Kübler et al., Nat. </a:t>
            </a:r>
            <a:endParaRPr/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Photonics 4, 112 (2010)</a:t>
            </a:r>
            <a:endParaRPr sz="16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2" name="Google Shape;822;p71"/>
          <p:cNvSpPr txBox="1"/>
          <p:nvPr/>
        </p:nvSpPr>
        <p:spPr>
          <a:xfrm>
            <a:off x="2286002" y="1800761"/>
            <a:ext cx="216745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M. M. Müller et al.,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 87, 053412 (2013)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Huber et al.,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 90, 053806 (2014)</a:t>
            </a:r>
            <a:endParaRPr/>
          </a:p>
        </p:txBody>
      </p:sp>
      <p:pic>
        <p:nvPicPr>
          <p:cNvPr id="823" name="Google Shape;823;p71" descr="https://www.ncptt.nps.gov/wp-content/uploads/fire-vector.png?351e8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9652" y="34153"/>
            <a:ext cx="565702" cy="69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09381" y="3401975"/>
            <a:ext cx="4384039" cy="28973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25" name="Google Shape;825;p71"/>
          <p:cNvGraphicFramePr/>
          <p:nvPr/>
        </p:nvGraphicFramePr>
        <p:xfrm>
          <a:off x="1278512" y="1241734"/>
          <a:ext cx="791412" cy="84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791412" imgH="840939" progId="">
                  <p:embed/>
                </p:oleObj>
              </mc:Choice>
              <mc:Fallback>
                <p:oleObj r:id="rId8" imgW="791412" imgH="840939" progId="">
                  <p:embed/>
                  <p:pic>
                    <p:nvPicPr>
                      <p:cNvPr id="825" name="Google Shape;825;p71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/>
                      <a:stretch/>
                    </p:blipFill>
                    <p:spPr>
                      <a:xfrm>
                        <a:off x="1278512" y="1241734"/>
                        <a:ext cx="791412" cy="840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26" name="Google Shape;826;p71"/>
          <p:cNvCxnSpPr/>
          <p:nvPr/>
        </p:nvCxnSpPr>
        <p:spPr>
          <a:xfrm>
            <a:off x="1393932" y="1347886"/>
            <a:ext cx="396000" cy="6840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27" name="Google Shape;827;p71"/>
          <p:cNvSpPr txBox="1"/>
          <p:nvPr/>
        </p:nvSpPr>
        <p:spPr>
          <a:xfrm>
            <a:off x="1612975" y="1236191"/>
            <a:ext cx="8835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480 nm</a:t>
            </a:r>
            <a:endParaRPr sz="1400" b="0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8" name="Google Shape;828;p71"/>
          <p:cNvSpPr txBox="1"/>
          <p:nvPr/>
        </p:nvSpPr>
        <p:spPr>
          <a:xfrm>
            <a:off x="103414" y="2438400"/>
            <a:ext cx="9605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795 nm</a:t>
            </a:r>
            <a:endParaRPr sz="20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9" name="Google Shape;829;p71"/>
          <p:cNvSpPr txBox="1"/>
          <p:nvPr/>
        </p:nvSpPr>
        <p:spPr>
          <a:xfrm>
            <a:off x="112552" y="1396719"/>
            <a:ext cx="8835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474 nm</a:t>
            </a:r>
            <a:endParaRPr/>
          </a:p>
        </p:txBody>
      </p:sp>
      <p:cxnSp>
        <p:nvCxnSpPr>
          <p:cNvPr id="830" name="Google Shape;830;p71"/>
          <p:cNvCxnSpPr/>
          <p:nvPr/>
        </p:nvCxnSpPr>
        <p:spPr>
          <a:xfrm rot="10800000">
            <a:off x="1921899" y="4912840"/>
            <a:ext cx="313352" cy="585637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stealth" w="med" len="med"/>
          </a:ln>
        </p:spPr>
      </p:cxnSp>
      <p:graphicFrame>
        <p:nvGraphicFramePr>
          <p:cNvPr id="831" name="Google Shape;831;p71"/>
          <p:cNvGraphicFramePr/>
          <p:nvPr/>
        </p:nvGraphicFramePr>
        <p:xfrm>
          <a:off x="1981200" y="5178863"/>
          <a:ext cx="791412" cy="84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791412" imgH="840939" progId="">
                  <p:embed/>
                </p:oleObj>
              </mc:Choice>
              <mc:Fallback>
                <p:oleObj r:id="rId10" imgW="791412" imgH="840939" progId="">
                  <p:embed/>
                  <p:pic>
                    <p:nvPicPr>
                      <p:cNvPr id="831" name="Google Shape;831;p71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/>
                      <a:stretch/>
                    </p:blipFill>
                    <p:spPr>
                      <a:xfrm>
                        <a:off x="1981200" y="5178863"/>
                        <a:ext cx="791412" cy="840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32" name="Google Shape;832;p71" descr="https://fbcdn-profile-a.akamaihd.net/hprofile-ak-xfp1/v/t1.0-1/c0.0.160.160/p160x160/197963_150147045048910_257850_n.jpg?oh=5044055fcec7f24a15bc5a2bf93f3029&amp;oe=56EF0DFE&amp;__gda__=1459161496_f3523e7fdef144b5c167965f8d6dce7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-40633"/>
            <a:ext cx="1044000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71"/>
          <p:cNvSpPr/>
          <p:nvPr/>
        </p:nvSpPr>
        <p:spPr>
          <a:xfrm>
            <a:off x="4730823" y="891841"/>
            <a:ext cx="4304533" cy="2280093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71"/>
          <p:cNvSpPr/>
          <p:nvPr/>
        </p:nvSpPr>
        <p:spPr>
          <a:xfrm>
            <a:off x="52474" y="3221394"/>
            <a:ext cx="8982880" cy="3134959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71"/>
          <p:cNvSpPr txBox="1"/>
          <p:nvPr/>
        </p:nvSpPr>
        <p:spPr>
          <a:xfrm>
            <a:off x="1511714" y="872089"/>
            <a:ext cx="280256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Pulsed four-wave mixing</a:t>
            </a: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71"/>
          <p:cNvSpPr txBox="1"/>
          <p:nvPr/>
        </p:nvSpPr>
        <p:spPr>
          <a:xfrm>
            <a:off x="6362471" y="880144"/>
            <a:ext cx="20120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Micrometer cell    (μm-cell)</a:t>
            </a: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71"/>
          <p:cNvSpPr txBox="1"/>
          <p:nvPr/>
        </p:nvSpPr>
        <p:spPr>
          <a:xfrm>
            <a:off x="3151633" y="3244106"/>
            <a:ext cx="258859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itchFamily="2" charset="2"/>
              <a:buChar char="Ø"/>
            </a:pPr>
            <a:r>
              <a:rPr lang="en-US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One Rydberg polariton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71"/>
          <p:cNvSpPr/>
          <p:nvPr/>
        </p:nvSpPr>
        <p:spPr>
          <a:xfrm>
            <a:off x="876356" y="2731294"/>
            <a:ext cx="235982" cy="235982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71"/>
          <p:cNvSpPr/>
          <p:nvPr/>
        </p:nvSpPr>
        <p:spPr>
          <a:xfrm>
            <a:off x="1137157" y="2731294"/>
            <a:ext cx="235982" cy="235982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71"/>
          <p:cNvSpPr/>
          <p:nvPr/>
        </p:nvSpPr>
        <p:spPr>
          <a:xfrm>
            <a:off x="1397956" y="2731294"/>
            <a:ext cx="235982" cy="235982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71"/>
          <p:cNvSpPr/>
          <p:nvPr/>
        </p:nvSpPr>
        <p:spPr>
          <a:xfrm>
            <a:off x="52474" y="900184"/>
            <a:ext cx="4531832" cy="2280093"/>
          </a:xfrm>
          <a:prstGeom prst="rect">
            <a:avLst/>
          </a:prstGeom>
          <a:noFill/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2" name="Google Shape;842;p71"/>
          <p:cNvCxnSpPr/>
          <p:nvPr/>
        </p:nvCxnSpPr>
        <p:spPr>
          <a:xfrm rot="10800000">
            <a:off x="795476" y="2011643"/>
            <a:ext cx="277093" cy="93749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3" name="Google Shape;843;p7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874205">
            <a:off x="1512747" y="1749950"/>
            <a:ext cx="189634" cy="1379346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71"/>
          <p:cNvSpPr/>
          <p:nvPr/>
        </p:nvSpPr>
        <p:spPr>
          <a:xfrm>
            <a:off x="1678728" y="4855388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71"/>
          <p:cNvSpPr/>
          <p:nvPr/>
        </p:nvSpPr>
        <p:spPr>
          <a:xfrm>
            <a:off x="1639755" y="4929403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71"/>
          <p:cNvSpPr/>
          <p:nvPr/>
        </p:nvSpPr>
        <p:spPr>
          <a:xfrm>
            <a:off x="1423765" y="4874692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71"/>
          <p:cNvSpPr/>
          <p:nvPr/>
        </p:nvSpPr>
        <p:spPr>
          <a:xfrm>
            <a:off x="1590407" y="4699526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71"/>
          <p:cNvSpPr/>
          <p:nvPr/>
        </p:nvSpPr>
        <p:spPr>
          <a:xfrm>
            <a:off x="1492616" y="4718067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71"/>
          <p:cNvSpPr/>
          <p:nvPr/>
        </p:nvSpPr>
        <p:spPr>
          <a:xfrm>
            <a:off x="1545437" y="4820590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71"/>
          <p:cNvSpPr/>
          <p:nvPr/>
        </p:nvSpPr>
        <p:spPr>
          <a:xfrm>
            <a:off x="1553085" y="4753051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71"/>
          <p:cNvSpPr/>
          <p:nvPr/>
        </p:nvSpPr>
        <p:spPr>
          <a:xfrm>
            <a:off x="1671139" y="4864253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71"/>
          <p:cNvSpPr/>
          <p:nvPr/>
        </p:nvSpPr>
        <p:spPr>
          <a:xfrm>
            <a:off x="1726914" y="4683300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71"/>
          <p:cNvSpPr/>
          <p:nvPr/>
        </p:nvSpPr>
        <p:spPr>
          <a:xfrm>
            <a:off x="1532984" y="5079111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71"/>
          <p:cNvSpPr/>
          <p:nvPr/>
        </p:nvSpPr>
        <p:spPr>
          <a:xfrm>
            <a:off x="1689183" y="5006884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71"/>
          <p:cNvSpPr/>
          <p:nvPr/>
        </p:nvSpPr>
        <p:spPr>
          <a:xfrm>
            <a:off x="1584161" y="4764340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71"/>
          <p:cNvSpPr/>
          <p:nvPr/>
        </p:nvSpPr>
        <p:spPr>
          <a:xfrm>
            <a:off x="1505976" y="4927291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71"/>
          <p:cNvSpPr/>
          <p:nvPr/>
        </p:nvSpPr>
        <p:spPr>
          <a:xfrm>
            <a:off x="1706817" y="4673752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71"/>
          <p:cNvSpPr/>
          <p:nvPr/>
        </p:nvSpPr>
        <p:spPr>
          <a:xfrm>
            <a:off x="1508829" y="4903165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71"/>
          <p:cNvSpPr/>
          <p:nvPr/>
        </p:nvSpPr>
        <p:spPr>
          <a:xfrm>
            <a:off x="1564668" y="4842194"/>
            <a:ext cx="134904" cy="134904"/>
          </a:xfrm>
          <a:prstGeom prst="ellipse">
            <a:avLst/>
          </a:prstGeom>
          <a:solidFill>
            <a:srgbClr val="FF0000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71"/>
          <p:cNvSpPr/>
          <p:nvPr/>
        </p:nvSpPr>
        <p:spPr>
          <a:xfrm>
            <a:off x="1622973" y="4653795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71"/>
          <p:cNvSpPr/>
          <p:nvPr/>
        </p:nvSpPr>
        <p:spPr>
          <a:xfrm>
            <a:off x="1418758" y="5047258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71"/>
          <p:cNvSpPr/>
          <p:nvPr/>
        </p:nvSpPr>
        <p:spPr>
          <a:xfrm>
            <a:off x="1343147" y="4932763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71"/>
          <p:cNvSpPr/>
          <p:nvPr/>
        </p:nvSpPr>
        <p:spPr>
          <a:xfrm>
            <a:off x="1314457" y="4762802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71"/>
          <p:cNvSpPr/>
          <p:nvPr/>
        </p:nvSpPr>
        <p:spPr>
          <a:xfrm>
            <a:off x="1435553" y="4919582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71"/>
          <p:cNvSpPr/>
          <p:nvPr/>
        </p:nvSpPr>
        <p:spPr>
          <a:xfrm>
            <a:off x="1426331" y="4666189"/>
            <a:ext cx="134904" cy="134904"/>
          </a:xfrm>
          <a:prstGeom prst="ellipse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6" name="Google Shape;866;p7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76727" y="1682203"/>
            <a:ext cx="2315765" cy="798186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71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27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24" descr="D:\PhD\Cells\05 Wedge_Cell_2\20081030_122912_P1020253.JPG"/>
          <p:cNvPicPr preferRelativeResize="0"/>
          <p:nvPr/>
        </p:nvPicPr>
        <p:blipFill rotWithShape="1">
          <a:blip r:embed="rId3">
            <a:alphaModFix/>
          </a:blip>
          <a:srcRect l="4794" t="44745" r="1722" b="40340"/>
          <a:stretch/>
        </p:blipFill>
        <p:spPr>
          <a:xfrm rot="5400000">
            <a:off x="-1207541" y="2842940"/>
            <a:ext cx="4286280" cy="5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24"/>
          <p:cNvSpPr/>
          <p:nvPr/>
        </p:nvSpPr>
        <p:spPr>
          <a:xfrm>
            <a:off x="1548448" y="7435628"/>
            <a:ext cx="4500594" cy="1002392"/>
          </a:xfrm>
          <a:prstGeom prst="roundRect">
            <a:avLst>
              <a:gd name="adj" fmla="val 29948"/>
            </a:avLst>
          </a:prstGeom>
          <a:solidFill>
            <a:srgbClr val="0000FF">
              <a:alpha val="69411"/>
            </a:srgbClr>
          </a:solidFill>
          <a:ln>
            <a:noFill/>
          </a:ln>
        </p:spPr>
        <p:txBody>
          <a:bodyPr spcFirstLastPara="1" wrap="square" lIns="90000" tIns="46800" rIns="90000" bIns="46800" anchor="ctr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Coherent Optical Detection of Highly Excited Rydberg States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Using Electromagnetically Induced Transparency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K. Mohapatra, T. R. Jackson, and C. S. Adams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PRL 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98, </a:t>
            </a: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113003 (2007) 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24"/>
          <p:cNvSpPr txBox="1"/>
          <p:nvPr/>
        </p:nvSpPr>
        <p:spPr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5" name="Google Shape;875;p24" descr="F:\Talk\Cell_fringes.jpg"/>
          <p:cNvPicPr preferRelativeResize="0"/>
          <p:nvPr/>
        </p:nvPicPr>
        <p:blipFill rotWithShape="1">
          <a:blip r:embed="rId4">
            <a:alphaModFix/>
          </a:blip>
          <a:srcRect t="16002"/>
          <a:stretch/>
        </p:blipFill>
        <p:spPr>
          <a:xfrm>
            <a:off x="2142509" y="1056668"/>
            <a:ext cx="3224653" cy="3023936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24"/>
          <p:cNvSpPr txBox="1"/>
          <p:nvPr/>
        </p:nvSpPr>
        <p:spPr>
          <a:xfrm>
            <a:off x="5957503" y="1187553"/>
            <a:ext cx="15052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touching point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7" name="Google Shape;877;p24"/>
          <p:cNvCxnSpPr>
            <a:stCxn id="876" idx="1"/>
          </p:cNvCxnSpPr>
          <p:nvPr/>
        </p:nvCxnSpPr>
        <p:spPr>
          <a:xfrm flipH="1">
            <a:off x="3878203" y="1356830"/>
            <a:ext cx="2079300" cy="10140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878" name="Google Shape;878;p24" descr="D:\PhD\Tagungen\2010_10_Frontiers_in_Optics_Laser_Science\Talk\steil_zusammen.jpg"/>
          <p:cNvPicPr preferRelativeResize="0"/>
          <p:nvPr/>
        </p:nvPicPr>
        <p:blipFill rotWithShape="1">
          <a:blip r:embed="rId5">
            <a:alphaModFix/>
          </a:blip>
          <a:srcRect l="52627"/>
          <a:stretch/>
        </p:blipFill>
        <p:spPr>
          <a:xfrm>
            <a:off x="1702702" y="4380766"/>
            <a:ext cx="6984776" cy="1820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9" name="Google Shape;879;p24"/>
          <p:cNvGrpSpPr/>
          <p:nvPr/>
        </p:nvGrpSpPr>
        <p:grpSpPr>
          <a:xfrm>
            <a:off x="6194279" y="1897418"/>
            <a:ext cx="2842814" cy="1001486"/>
            <a:chOff x="1785474" y="3102428"/>
            <a:chExt cx="2842814" cy="1001486"/>
          </a:xfrm>
        </p:grpSpPr>
        <p:pic>
          <p:nvPicPr>
            <p:cNvPr id="880" name="Google Shape;880;p24" descr="D:\PhD\Tagungen\2010_10_Frontiers_in_Optics_Laser_Science\Talk\wedge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85474" y="3102428"/>
              <a:ext cx="2105372" cy="10014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81" name="Google Shape;881;p24"/>
            <p:cNvCxnSpPr/>
            <p:nvPr/>
          </p:nvCxnSpPr>
          <p:spPr>
            <a:xfrm>
              <a:off x="3965480" y="3431139"/>
              <a:ext cx="0" cy="33695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triangle" w="sm" len="sm"/>
              <a:tailEnd type="triangle" w="sm" len="sm"/>
            </a:ln>
          </p:spPr>
        </p:cxnSp>
        <p:sp>
          <p:nvSpPr>
            <p:cNvPr id="882" name="Google Shape;882;p24"/>
            <p:cNvSpPr txBox="1"/>
            <p:nvPr/>
          </p:nvSpPr>
          <p:spPr>
            <a:xfrm>
              <a:off x="3929058" y="3431139"/>
              <a:ext cx="69923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500 µm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83" name="Google Shape;883;p24"/>
          <p:cNvCxnSpPr/>
          <p:nvPr/>
        </p:nvCxnSpPr>
        <p:spPr>
          <a:xfrm>
            <a:off x="5932482" y="1386400"/>
            <a:ext cx="579775" cy="1107133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884" name="Google Shape;884;p24"/>
          <p:cNvSpPr txBox="1"/>
          <p:nvPr/>
        </p:nvSpPr>
        <p:spPr>
          <a:xfrm>
            <a:off x="4221077" y="4139867"/>
            <a:ext cx="13935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Newton Ring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24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Single-Photon Source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24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28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9" descr="https://www.pi5.physik.uni-stuttgart.de/mediawiki/images/Figure_DelayScan.png"/>
          <p:cNvSpPr/>
          <p:nvPr/>
        </p:nvSpPr>
        <p:spPr>
          <a:xfrm>
            <a:off x="155575" y="-40395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29" descr="https://www.pi5.physik.uni-stuttgart.de/mediawiki/images/Signal_decay.png"/>
          <p:cNvSpPr/>
          <p:nvPr/>
        </p:nvSpPr>
        <p:spPr>
          <a:xfrm>
            <a:off x="155575" y="-2774094"/>
            <a:ext cx="9867900" cy="523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29" descr="https://www.pi5.physik.uni-stuttgart.de/mediawiki/images/Signal_decay.png"/>
          <p:cNvSpPr/>
          <p:nvPr/>
        </p:nvSpPr>
        <p:spPr>
          <a:xfrm>
            <a:off x="155575" y="-2774094"/>
            <a:ext cx="9867900" cy="523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29" descr="https://www.pi5.physik.uni-stuttgart.de/mediawiki/images/Signal_decay.png"/>
          <p:cNvSpPr/>
          <p:nvPr/>
        </p:nvSpPr>
        <p:spPr>
          <a:xfrm>
            <a:off x="155575" y="-2774094"/>
            <a:ext cx="9867900" cy="523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29"/>
          <p:cNvSpPr/>
          <p:nvPr/>
        </p:nvSpPr>
        <p:spPr>
          <a:xfrm>
            <a:off x="3648979" y="2114104"/>
            <a:ext cx="747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4.7 ns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29"/>
          <p:cNvSpPr/>
          <p:nvPr/>
        </p:nvSpPr>
        <p:spPr>
          <a:xfrm>
            <a:off x="-38529" y="5775797"/>
            <a:ext cx="47843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F. Ripka et al., Science 362 446(2018)</a:t>
            </a:r>
            <a:endParaRPr sz="18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98" name="Google Shape;898;p29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500"/>
              <a:buFont typeface="MS PMincho"/>
              <a:buNone/>
            </a:pPr>
            <a:r>
              <a:rPr lang="en-US" sz="45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Single-Photon Source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9" name="Google Shape;8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798118"/>
            <a:ext cx="5938261" cy="470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3807" y="701069"/>
            <a:ext cx="3324285" cy="571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56" y="6205466"/>
            <a:ext cx="6287178" cy="212118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29"/>
          <p:cNvSpPr/>
          <p:nvPr/>
        </p:nvSpPr>
        <p:spPr>
          <a:xfrm>
            <a:off x="1464903" y="3522286"/>
            <a:ext cx="12527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 = 3.89 mm</a:t>
            </a:r>
            <a:endParaRPr sz="16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03" name="Google Shape;903;p29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29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 descr="https://encrypted-tbn2.gstatic.com/images?q=tbn:ANd9GcQxwCFC-qxHNjH46fe-iaZeBv70ttzn3oVydz7QszoIq8iFdYs5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3892" y="835305"/>
            <a:ext cx="7006338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/>
          <p:nvPr/>
        </p:nvSpPr>
        <p:spPr>
          <a:xfrm>
            <a:off x="6005592" y="6025056"/>
            <a:ext cx="26965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6225C"/>
                </a:solidFill>
                <a:latin typeface="Arial"/>
                <a:ea typeface="Arial"/>
                <a:cs typeface="Arial"/>
                <a:sym typeface="Arial"/>
              </a:rPr>
              <a:t>Dr. 陳蔚然 科技政策觀點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7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Second Quantum Revolution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1453894" y="2169764"/>
            <a:ext cx="1242813" cy="1177871"/>
          </a:xfrm>
          <a:prstGeom prst="rect">
            <a:avLst/>
          </a:prstGeom>
          <a:solidFill>
            <a:srgbClr val="FFC000">
              <a:alpha val="3333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7"/>
          <p:cNvSpPr/>
          <p:nvPr/>
        </p:nvSpPr>
        <p:spPr>
          <a:xfrm>
            <a:off x="5790835" y="3464206"/>
            <a:ext cx="2066806" cy="1138792"/>
          </a:xfrm>
          <a:prstGeom prst="rect">
            <a:avLst/>
          </a:prstGeom>
          <a:solidFill>
            <a:srgbClr val="FFC000">
              <a:alpha val="3333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5034181" y="2228597"/>
            <a:ext cx="2219026" cy="1119036"/>
          </a:xfrm>
          <a:prstGeom prst="rect">
            <a:avLst/>
          </a:prstGeom>
          <a:solidFill>
            <a:srgbClr val="7030A0">
              <a:alpha val="3333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>
            <a:off x="7253209" y="2224181"/>
            <a:ext cx="1207023" cy="1119036"/>
          </a:xfrm>
          <a:prstGeom prst="rect">
            <a:avLst/>
          </a:prstGeom>
          <a:solidFill>
            <a:srgbClr val="7030A0">
              <a:alpha val="3333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Rydberg-based quantum sensors and quantum gates using atomic vapors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3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30" descr="https://www.pi5.physik.uni-stuttgart.de/mediawiki/images/Figure_DelayScan.png"/>
          <p:cNvSpPr/>
          <p:nvPr/>
        </p:nvSpPr>
        <p:spPr>
          <a:xfrm>
            <a:off x="155575" y="-40395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30" descr="https://www.pi5.physik.uni-stuttgart.de/mediawiki/images/Signal_decay.png"/>
          <p:cNvSpPr/>
          <p:nvPr/>
        </p:nvSpPr>
        <p:spPr>
          <a:xfrm>
            <a:off x="155575" y="-2774094"/>
            <a:ext cx="9867900" cy="523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30" descr="https://www.pi5.physik.uni-stuttgart.de/mediawiki/images/Signal_decay.png"/>
          <p:cNvSpPr/>
          <p:nvPr/>
        </p:nvSpPr>
        <p:spPr>
          <a:xfrm>
            <a:off x="155575" y="-2774094"/>
            <a:ext cx="9867900" cy="523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30" descr="https://www.pi5.physik.uni-stuttgart.de/mediawiki/images/Signal_decay.png"/>
          <p:cNvSpPr/>
          <p:nvPr/>
        </p:nvSpPr>
        <p:spPr>
          <a:xfrm>
            <a:off x="155575" y="-2774094"/>
            <a:ext cx="9867900" cy="523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30"/>
          <p:cNvSpPr/>
          <p:nvPr/>
        </p:nvSpPr>
        <p:spPr>
          <a:xfrm>
            <a:off x="11456" y="670146"/>
            <a:ext cx="47843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F. Ripka et al., Science 362 446(2018)</a:t>
            </a:r>
            <a:endParaRPr sz="18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14" name="Google Shape;914;p30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500"/>
              <a:buFont typeface="MS PMincho"/>
              <a:buNone/>
            </a:pPr>
            <a:r>
              <a:rPr lang="en-US" sz="45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Single-Photon Source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5" name="Google Shape;91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3807" y="701069"/>
            <a:ext cx="3324285" cy="571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56" y="6205466"/>
            <a:ext cx="6287178" cy="212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7" name="Google Shape;917;p30"/>
          <p:cNvGrpSpPr/>
          <p:nvPr/>
        </p:nvGrpSpPr>
        <p:grpSpPr>
          <a:xfrm>
            <a:off x="212362" y="1220327"/>
            <a:ext cx="2191259" cy="1446754"/>
            <a:chOff x="0" y="-64914"/>
            <a:chExt cx="2384296" cy="1574627"/>
          </a:xfrm>
        </p:grpSpPr>
        <p:sp>
          <p:nvSpPr>
            <p:cNvPr id="918" name="Google Shape;918;p30"/>
            <p:cNvSpPr/>
            <p:nvPr/>
          </p:nvSpPr>
          <p:spPr>
            <a:xfrm>
              <a:off x="0" y="1116013"/>
              <a:ext cx="495300" cy="28575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30"/>
            <p:cNvSpPr/>
            <p:nvPr/>
          </p:nvSpPr>
          <p:spPr>
            <a:xfrm rot="5400000" flipH="1">
              <a:off x="742950" y="649288"/>
              <a:ext cx="445770" cy="1606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30"/>
            <p:cNvSpPr/>
            <p:nvPr/>
          </p:nvSpPr>
          <p:spPr>
            <a:xfrm rot="-5400000">
              <a:off x="700969" y="-30870"/>
              <a:ext cx="511319" cy="443230"/>
            </a:xfrm>
            <a:prstGeom prst="flowChartDelay">
              <a:avLst/>
            </a:prstGeom>
            <a:solidFill>
              <a:srgbClr val="00B05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D1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704850" y="963613"/>
              <a:ext cx="561975" cy="546100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BS</a:t>
              </a:r>
              <a:endPara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30"/>
            <p:cNvSpPr/>
            <p:nvPr/>
          </p:nvSpPr>
          <p:spPr>
            <a:xfrm rot="10800000" flipH="1">
              <a:off x="1343025" y="1154113"/>
              <a:ext cx="445770" cy="16065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endParaRPr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828800" y="1030289"/>
              <a:ext cx="555496" cy="400050"/>
            </a:xfrm>
            <a:prstGeom prst="flowChartDelay">
              <a:avLst/>
            </a:prstGeom>
            <a:solidFill>
              <a:srgbClr val="00B05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D2</a:t>
              </a:r>
              <a:endPara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24" name="Google Shape;924;p30"/>
            <p:cNvCxnSpPr/>
            <p:nvPr/>
          </p:nvCxnSpPr>
          <p:spPr>
            <a:xfrm rot="10800000" flipH="1">
              <a:off x="714375" y="973138"/>
              <a:ext cx="542925" cy="533400"/>
            </a:xfrm>
            <a:prstGeom prst="straightConnector1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25" name="Google Shape;925;p30"/>
          <p:cNvSpPr txBox="1"/>
          <p:nvPr/>
        </p:nvSpPr>
        <p:spPr>
          <a:xfrm>
            <a:off x="3281445" y="1880614"/>
            <a:ext cx="1438535" cy="56387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30"/>
          <p:cNvSpPr txBox="1"/>
          <p:nvPr/>
        </p:nvSpPr>
        <p:spPr>
          <a:xfrm>
            <a:off x="1671254" y="2988187"/>
            <a:ext cx="3200941" cy="86543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2663" t="-7743" r="-3808" b="-1619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30"/>
          <p:cNvSpPr txBox="1"/>
          <p:nvPr/>
        </p:nvSpPr>
        <p:spPr>
          <a:xfrm flipH="1">
            <a:off x="53356" y="4363083"/>
            <a:ext cx="545454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C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7215C"/>
                </a:solidFill>
                <a:latin typeface="Arial"/>
                <a:ea typeface="Arial"/>
                <a:cs typeface="Arial"/>
                <a:sym typeface="Arial"/>
              </a:rPr>
              <a:t>Cell length &lt; 1.16 um (characteristic length according to RRI)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5C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7215C"/>
                </a:solidFill>
                <a:latin typeface="Arial"/>
                <a:ea typeface="Arial"/>
                <a:cs typeface="Arial"/>
                <a:sym typeface="Arial"/>
              </a:rPr>
              <a:t>Upper time &lt; </a:t>
            </a:r>
            <a:r>
              <a:rPr lang="en-US" sz="22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2ns</a:t>
            </a: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according to the correlation time</a:t>
            </a:r>
            <a:endParaRPr sz="22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30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30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4"/>
          <p:cNvSpPr/>
          <p:nvPr/>
        </p:nvSpPr>
        <p:spPr>
          <a:xfrm>
            <a:off x="5593788" y="989544"/>
            <a:ext cx="31783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Skljarow et al.,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Optics Express 28, 19593 (2020)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4" name="Google Shape;93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39094"/>
            <a:ext cx="5041900" cy="308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760674"/>
            <a:ext cx="4038600" cy="263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606" y="1709805"/>
            <a:ext cx="4011119" cy="2050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7" name="Google Shape;937;p44"/>
          <p:cNvGrpSpPr/>
          <p:nvPr/>
        </p:nvGrpSpPr>
        <p:grpSpPr>
          <a:xfrm>
            <a:off x="3843746" y="4142865"/>
            <a:ext cx="5529064" cy="2554505"/>
            <a:chOff x="2757978" y="5150861"/>
            <a:chExt cx="5206198" cy="2554505"/>
          </a:xfrm>
        </p:grpSpPr>
        <p:sp>
          <p:nvSpPr>
            <p:cNvPr id="938" name="Google Shape;938;p44"/>
            <p:cNvSpPr txBox="1"/>
            <p:nvPr/>
          </p:nvSpPr>
          <p:spPr>
            <a:xfrm>
              <a:off x="3691184" y="5150861"/>
              <a:ext cx="4272992" cy="25545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Wingdings" pitchFamily="2" charset="2"/>
                <a:buChar char="Ø"/>
              </a:pPr>
              <a:r>
                <a:rPr lang="en-US" sz="20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The extension of the evanescent field can be enhanced by tapering the waveguides facilitating two-photon excitation to the Rydberg levels,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Wingdings" pitchFamily="2" charset="2"/>
                <a:buChar char="Ø"/>
              </a:pPr>
              <a:r>
                <a:rPr lang="en-US" sz="2000" b="0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Creating large optical non-linearity.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39" name="Google Shape;939;p44" descr="「Next Step」的圖片搜尋結果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57978" y="5479171"/>
              <a:ext cx="1128061" cy="7985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0" name="Google Shape;940;p44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Optical Waveguides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941" name="Google Shape;941;p44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31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5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Optical Waveguides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948" name="Google Shape;948;p45"/>
          <p:cNvCxnSpPr/>
          <p:nvPr/>
        </p:nvCxnSpPr>
        <p:spPr>
          <a:xfrm>
            <a:off x="1200472" y="2329909"/>
            <a:ext cx="1614488" cy="4763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9" name="Google Shape;949;p45"/>
          <p:cNvCxnSpPr/>
          <p:nvPr/>
        </p:nvCxnSpPr>
        <p:spPr>
          <a:xfrm>
            <a:off x="1155723" y="5900837"/>
            <a:ext cx="1614487" cy="4762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0" name="Google Shape;950;p45"/>
          <p:cNvSpPr txBox="1"/>
          <p:nvPr/>
        </p:nvSpPr>
        <p:spPr>
          <a:xfrm>
            <a:off x="234821" y="3552230"/>
            <a:ext cx="923502" cy="55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|2〉</a:t>
            </a:r>
            <a:endParaRPr sz="3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1" name="Google Shape;951;p45"/>
          <p:cNvSpPr txBox="1"/>
          <p:nvPr/>
        </p:nvSpPr>
        <p:spPr>
          <a:xfrm>
            <a:off x="236522" y="5629825"/>
            <a:ext cx="1168625" cy="55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|1〉</a:t>
            </a:r>
            <a:endParaRPr sz="3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52" name="Google Shape;952;p45"/>
          <p:cNvCxnSpPr/>
          <p:nvPr/>
        </p:nvCxnSpPr>
        <p:spPr>
          <a:xfrm>
            <a:off x="1200472" y="3961770"/>
            <a:ext cx="1614488" cy="4763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3" name="Google Shape;953;p45"/>
          <p:cNvSpPr txBox="1"/>
          <p:nvPr/>
        </p:nvSpPr>
        <p:spPr>
          <a:xfrm>
            <a:off x="859005" y="2670386"/>
            <a:ext cx="59343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lang="en-US" sz="3000" b="1" i="0" u="none" strike="noStrike" cap="none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 sz="3000" b="1" i="0" u="none" strike="noStrike" cap="none" baseline="-250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4" name="Google Shape;954;p45"/>
          <p:cNvSpPr txBox="1"/>
          <p:nvPr/>
        </p:nvSpPr>
        <p:spPr>
          <a:xfrm>
            <a:off x="234821" y="2053094"/>
            <a:ext cx="976803" cy="55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75" tIns="47875" rIns="95775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|3〉</a:t>
            </a:r>
            <a:endParaRPr sz="3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55" name="Google Shape;955;p45"/>
          <p:cNvCxnSpPr/>
          <p:nvPr/>
        </p:nvCxnSpPr>
        <p:spPr>
          <a:xfrm>
            <a:off x="1200472" y="3606492"/>
            <a:ext cx="1614488" cy="4763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956" name="Google Shape;956;p45"/>
          <p:cNvCxnSpPr/>
          <p:nvPr/>
        </p:nvCxnSpPr>
        <p:spPr>
          <a:xfrm rot="10800000">
            <a:off x="1895155" y="2346053"/>
            <a:ext cx="0" cy="1224137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7" name="Google Shape;957;p45"/>
          <p:cNvSpPr txBox="1"/>
          <p:nvPr/>
        </p:nvSpPr>
        <p:spPr>
          <a:xfrm>
            <a:off x="1122802" y="4447733"/>
            <a:ext cx="14553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ε</a:t>
            </a:r>
            <a:r>
              <a:rPr lang="en-US" sz="3200" b="0" i="0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3200" b="0" i="0" u="none" strike="noStrike" cap="none" baseline="-25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45"/>
          <p:cNvSpPr/>
          <p:nvPr/>
        </p:nvSpPr>
        <p:spPr>
          <a:xfrm>
            <a:off x="145999" y="689391"/>
            <a:ext cx="680744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Quantum manipulation with Rydberg atoms</a:t>
            </a: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9" name="Google Shape;959;p45"/>
          <p:cNvCxnSpPr/>
          <p:nvPr/>
        </p:nvCxnSpPr>
        <p:spPr>
          <a:xfrm rot="10800000">
            <a:off x="1895155" y="3639299"/>
            <a:ext cx="0" cy="223962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60" name="Google Shape;960;p45"/>
          <p:cNvSpPr txBox="1"/>
          <p:nvPr/>
        </p:nvSpPr>
        <p:spPr>
          <a:xfrm>
            <a:off x="2049434" y="3502905"/>
            <a:ext cx="42030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45"/>
          <p:cNvSpPr txBox="1"/>
          <p:nvPr/>
        </p:nvSpPr>
        <p:spPr>
          <a:xfrm>
            <a:off x="685800" y="1752145"/>
            <a:ext cx="274959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Rydberg state n&gt;&gt;1</a:t>
            </a:r>
            <a:endParaRPr sz="22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2" name="Google Shape;962;p45"/>
          <p:cNvPicPr preferRelativeResize="0"/>
          <p:nvPr/>
        </p:nvPicPr>
        <p:blipFill rotWithShape="1">
          <a:blip r:embed="rId3">
            <a:alphaModFix/>
          </a:blip>
          <a:srcRect l="16402" r="17027"/>
          <a:stretch/>
        </p:blipFill>
        <p:spPr>
          <a:xfrm>
            <a:off x="4130077" y="4044194"/>
            <a:ext cx="2664295" cy="2223821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4" name="Google Shape;96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0077" y="1219699"/>
            <a:ext cx="3930967" cy="2405162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45"/>
          <p:cNvSpPr/>
          <p:nvPr/>
        </p:nvSpPr>
        <p:spPr>
          <a:xfrm>
            <a:off x="4207051" y="3563277"/>
            <a:ext cx="49680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A. Skljarow et al., Optics Express 28, 19593 (2020)</a:t>
            </a:r>
            <a:endParaRPr sz="18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66" name="Google Shape;966;p45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32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72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Optical Waveguides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973" name="Google Shape;973;p72"/>
          <p:cNvSpPr/>
          <p:nvPr/>
        </p:nvSpPr>
        <p:spPr>
          <a:xfrm>
            <a:off x="145999" y="689391"/>
            <a:ext cx="548227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Floorplan</a:t>
            </a: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72"/>
          <p:cNvSpPr/>
          <p:nvPr/>
        </p:nvSpPr>
        <p:spPr>
          <a:xfrm>
            <a:off x="4867715" y="5342448"/>
            <a:ext cx="4748658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+mj-lt"/>
                <a:ea typeface="Times"/>
                <a:cs typeface="Times"/>
                <a:sym typeface="Times"/>
              </a:rPr>
              <a:t>Collaborated with Prof. Yung-Jr Hung in NSYSU.</a:t>
            </a:r>
            <a:endParaRPr dirty="0">
              <a:solidFill>
                <a:srgbClr val="002060"/>
              </a:solidFill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+mj-lt"/>
                <a:ea typeface="Times"/>
                <a:cs typeface="Times"/>
                <a:sym typeface="Times"/>
              </a:rPr>
              <a:t>Optical waveguides will be fabricated by IMEC.</a:t>
            </a:r>
            <a:endParaRPr sz="1400" b="0" i="0" u="none" strike="noStrike" cap="none" dirty="0">
              <a:solidFill>
                <a:srgbClr val="002060"/>
              </a:solidFill>
              <a:latin typeface="+mj-lt"/>
              <a:ea typeface="Times"/>
              <a:cs typeface="Times"/>
              <a:sym typeface="Times"/>
            </a:endParaRPr>
          </a:p>
        </p:txBody>
      </p:sp>
      <p:sp>
        <p:nvSpPr>
          <p:cNvPr id="975" name="Google Shape;975;p72"/>
          <p:cNvSpPr/>
          <p:nvPr/>
        </p:nvSpPr>
        <p:spPr>
          <a:xfrm>
            <a:off x="4131395" y="1069392"/>
            <a:ext cx="56875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More than 100 designs in a 4.8  × 5.3 mm</a:t>
            </a:r>
            <a:r>
              <a:rPr lang="en-US" sz="1800" b="0" i="0" u="none" strike="noStrike" cap="none" baseline="300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2 </a:t>
            </a: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chip</a:t>
            </a:r>
            <a:endParaRPr sz="1800" b="0" i="0" u="none" strike="noStrike" cap="none" dirty="0">
              <a:solidFill>
                <a:srgbClr val="00206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976" name="Google Shape;97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6088" y="1618038"/>
            <a:ext cx="4968027" cy="3724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884" y="1587158"/>
            <a:ext cx="2237325" cy="372441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72"/>
          <p:cNvSpPr/>
          <p:nvPr/>
        </p:nvSpPr>
        <p:spPr>
          <a:xfrm>
            <a:off x="232727" y="1042225"/>
            <a:ext cx="383335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30 designs in a 10  × 6 mm</a:t>
            </a:r>
            <a:r>
              <a:rPr lang="en-US" sz="1800" b="0" i="0" u="none" strike="noStrike" cap="none" baseline="30000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2 </a:t>
            </a:r>
            <a:r>
              <a:rPr lang="en-US" sz="1800" b="0" i="0" u="none" strike="noStrike" cap="none" dirty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rPr>
              <a:t>chip</a:t>
            </a:r>
            <a:endParaRPr sz="1800" b="0" i="0" u="none" strike="noStrike" cap="none" dirty="0">
              <a:solidFill>
                <a:srgbClr val="00206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72"/>
          <p:cNvSpPr/>
          <p:nvPr/>
        </p:nvSpPr>
        <p:spPr>
          <a:xfrm>
            <a:off x="22246" y="5370781"/>
            <a:ext cx="4254039" cy="5231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+mj-lt"/>
                <a:ea typeface="Times"/>
                <a:cs typeface="Times"/>
                <a:sym typeface="Times"/>
              </a:rPr>
              <a:t>Collaborated with Prof. Chun-Ta Wang in NSYSU.</a:t>
            </a:r>
            <a:endParaRPr dirty="0">
              <a:solidFill>
                <a:srgbClr val="002060"/>
              </a:solidFill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2060"/>
                </a:solidFill>
                <a:latin typeface="+mj-lt"/>
                <a:ea typeface="Times"/>
                <a:cs typeface="Times"/>
                <a:sym typeface="Times"/>
              </a:rPr>
              <a:t>Optical waveguides has been delivered. </a:t>
            </a:r>
            <a:endParaRPr sz="1400" b="0" i="0" u="none" strike="noStrike" cap="none" dirty="0">
              <a:solidFill>
                <a:srgbClr val="002060"/>
              </a:solidFill>
              <a:latin typeface="+mj-lt"/>
              <a:ea typeface="Times"/>
              <a:cs typeface="Times"/>
              <a:sym typeface="Times"/>
            </a:endParaRPr>
          </a:p>
        </p:txBody>
      </p:sp>
      <p:sp>
        <p:nvSpPr>
          <p:cNvPr id="980" name="Google Shape;980;p72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33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8" y="682871"/>
            <a:ext cx="6039166" cy="3746269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73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Current Status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987" name="Google Shape;987;p73" descr="一張含有 夜晚, 光, 夜空 的圖片&#10;&#10;自動產生的描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4550" y="733077"/>
            <a:ext cx="336613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73" descr="豎起大拇指標誌 外框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7734" y="4271923"/>
            <a:ext cx="736076" cy="73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73"/>
          <p:cNvSpPr txBox="1"/>
          <p:nvPr/>
        </p:nvSpPr>
        <p:spPr>
          <a:xfrm>
            <a:off x="0" y="4429140"/>
            <a:ext cx="7361311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Design the optical waveguides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Optical system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Transmission efficiency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Insert the WG in a vapor cell full of Rb atoms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Absorption spectrum and Rydberg EIT measurements </a:t>
            </a:r>
            <a:endParaRPr dirty="0"/>
          </a:p>
          <a:p>
            <a:pPr marL="4953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itchFamily="2" charset="2"/>
              <a:buChar char="Ø"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0" name="Google Shape;990;p73" descr="豎起大拇指標誌 外框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0738" y="4627542"/>
            <a:ext cx="736076" cy="736076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73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| Optical waveguides | Rydberg blockade                                            Yi-Hsin Chen  34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4"/>
          <p:cNvSpPr txBox="1">
            <a:spLocks noGrp="1"/>
          </p:cNvSpPr>
          <p:nvPr>
            <p:ph type="sldNum" idx="12"/>
          </p:nvPr>
        </p:nvSpPr>
        <p:spPr>
          <a:xfrm>
            <a:off x="7010400" y="64127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35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998" name="Google Shape;998;p74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Summary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999" name="Google Shape;999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4540" y="702807"/>
            <a:ext cx="2741916" cy="1841212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74"/>
          <p:cNvSpPr txBox="1"/>
          <p:nvPr/>
        </p:nvSpPr>
        <p:spPr>
          <a:xfrm>
            <a:off x="4184302" y="642503"/>
            <a:ext cx="524008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EIT study in optical waveguides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Google Shape;100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2064" y="3065415"/>
            <a:ext cx="2254268" cy="1379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74"/>
          <p:cNvSpPr txBox="1"/>
          <p:nvPr/>
        </p:nvSpPr>
        <p:spPr>
          <a:xfrm>
            <a:off x="-41914" y="602961"/>
            <a:ext cx="40667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Rydberg EIT measurement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3" name="Google Shape;1003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468" y="2733963"/>
            <a:ext cx="3943932" cy="2841945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74"/>
          <p:cNvSpPr/>
          <p:nvPr/>
        </p:nvSpPr>
        <p:spPr>
          <a:xfrm>
            <a:off x="4572001" y="651862"/>
            <a:ext cx="4481206" cy="5554275"/>
          </a:xfrm>
          <a:prstGeom prst="roundRect">
            <a:avLst>
              <a:gd name="adj" fmla="val 3914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74"/>
          <p:cNvSpPr/>
          <p:nvPr/>
        </p:nvSpPr>
        <p:spPr>
          <a:xfrm>
            <a:off x="90793" y="636390"/>
            <a:ext cx="4373900" cy="5554275"/>
          </a:xfrm>
          <a:prstGeom prst="roundRect">
            <a:avLst>
              <a:gd name="adj" fmla="val 3914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6" name="Google Shape;1006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969" y="1071235"/>
            <a:ext cx="3127365" cy="176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74"/>
          <p:cNvSpPr txBox="1"/>
          <p:nvPr/>
        </p:nvSpPr>
        <p:spPr>
          <a:xfrm>
            <a:off x="-336123" y="5529982"/>
            <a:ext cx="465412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Application on the RF, MW, THz metrology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7001" y="1378579"/>
            <a:ext cx="3371206" cy="229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74"/>
          <p:cNvPicPr preferRelativeResize="0"/>
          <p:nvPr/>
        </p:nvPicPr>
        <p:blipFill rotWithShape="1">
          <a:blip r:embed="rId8">
            <a:alphaModFix/>
          </a:blip>
          <a:srcRect l="16402" r="17027"/>
          <a:stretch/>
        </p:blipFill>
        <p:spPr>
          <a:xfrm>
            <a:off x="4646368" y="4154935"/>
            <a:ext cx="2316796" cy="1856362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0" name="Google Shape;1010;p74"/>
          <p:cNvSpPr txBox="1"/>
          <p:nvPr/>
        </p:nvSpPr>
        <p:spPr>
          <a:xfrm>
            <a:off x="4637668" y="3669846"/>
            <a:ext cx="59328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Quantum manipulation in </a:t>
            </a:r>
            <a:r>
              <a:rPr lang="en-US" altLang="zh-TW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OWG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74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Rydberg-based quantum sensors and quantum gates using atomic vapors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35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17" name="Google Shape;976;p72">
            <a:extLst>
              <a:ext uri="{FF2B5EF4-FFF2-40B4-BE49-F238E27FC236}">
                <a16:creationId xmlns:a16="http://schemas.microsoft.com/office/drawing/2014/main" id="{7505FD6C-9BEC-47EA-BB89-659B4F1FFF0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3775"/>
          <a:stretch/>
        </p:blipFill>
        <p:spPr>
          <a:xfrm>
            <a:off x="6983589" y="4154935"/>
            <a:ext cx="2069618" cy="189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49"/>
          <p:cNvSpPr txBox="1">
            <a:spLocks noGrp="1"/>
          </p:cNvSpPr>
          <p:nvPr>
            <p:ph type="sldNum" idx="12"/>
          </p:nvPr>
        </p:nvSpPr>
        <p:spPr>
          <a:xfrm>
            <a:off x="7010400" y="64127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36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018" name="Google Shape;1018;p49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Thanks for your attention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1020" name="Google Shape;1020;p49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Rydberg-based quantum sensors and quantum gates using atomic vapors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36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063E8FB-B8CA-4628-88F9-99608643B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3" t="24671" r="12197"/>
          <a:stretch/>
        </p:blipFill>
        <p:spPr>
          <a:xfrm>
            <a:off x="1299727" y="920508"/>
            <a:ext cx="7169359" cy="541211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50"/>
          <p:cNvSpPr txBox="1">
            <a:spLocks noGrp="1"/>
          </p:cNvSpPr>
          <p:nvPr>
            <p:ph type="body" idx="1"/>
          </p:nvPr>
        </p:nvSpPr>
        <p:spPr>
          <a:xfrm>
            <a:off x="0" y="360365"/>
            <a:ext cx="914400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/>
          </a:p>
        </p:txBody>
      </p:sp>
      <p:sp>
        <p:nvSpPr>
          <p:cNvPr id="1094" name="Google Shape;1094;p50"/>
          <p:cNvSpPr txBox="1">
            <a:spLocks noGrp="1"/>
          </p:cNvSpPr>
          <p:nvPr>
            <p:ph type="body" idx="2"/>
          </p:nvPr>
        </p:nvSpPr>
        <p:spPr>
          <a:xfrm>
            <a:off x="875317" y="1365588"/>
            <a:ext cx="7277011" cy="424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3795587" y="15641698"/>
            <a:ext cx="16300493" cy="9667927"/>
            <a:chOff x="13795587" y="15641698"/>
            <a:chExt cx="16300493" cy="9667927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D1C24"/>
                </a:clrFrom>
                <a:clrTo>
                  <a:srgbClr val="ED1C2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02008" y="16532063"/>
              <a:ext cx="9222432" cy="8369199"/>
            </a:xfrm>
            <a:prstGeom prst="rect">
              <a:avLst/>
            </a:prstGeom>
          </p:spPr>
        </p:pic>
        <p:sp>
          <p:nvSpPr>
            <p:cNvPr id="11" name="橢圓 10"/>
            <p:cNvSpPr/>
            <p:nvPr/>
          </p:nvSpPr>
          <p:spPr>
            <a:xfrm rot="5400000">
              <a:off x="24848946" y="20368663"/>
              <a:ext cx="602239" cy="21582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958" tIns="48979" rIns="97958" bIns="4897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8892">
                <a:solidFill>
                  <a:srgbClr val="FF0000"/>
                </a:solidFill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3795587" y="17419257"/>
              <a:ext cx="23312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/>
                <a:t>Nanofiber (200</a:t>
              </a:r>
              <a:r>
                <a:rPr lang="zh-TW" altLang="en-US" sz="3000"/>
                <a:t> </a:t>
              </a:r>
              <a:r>
                <a:rPr lang="en-US" altLang="zh-TW" sz="3000"/>
                <a:t>~</a:t>
              </a:r>
              <a:r>
                <a:rPr lang="zh-TW" altLang="en-US" sz="3000"/>
                <a:t> </a:t>
              </a:r>
              <a:r>
                <a:rPr lang="en-US" altLang="zh-TW" sz="3000"/>
                <a:t>400nm)</a:t>
              </a:r>
              <a:endParaRPr lang="zh-TW" altLang="en-US" sz="300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24043452" y="20514552"/>
              <a:ext cx="1668534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2400">
                  <a:solidFill>
                    <a:srgbClr val="FF0000"/>
                  </a:solidFill>
                </a:rPr>
                <a:t>atoms</a:t>
              </a:r>
              <a:endParaRPr lang="zh-TW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14" name="向上箭號 13"/>
            <p:cNvSpPr/>
            <p:nvPr/>
          </p:nvSpPr>
          <p:spPr>
            <a:xfrm>
              <a:off x="24870339" y="24197030"/>
              <a:ext cx="468952" cy="1112595"/>
            </a:xfrm>
            <a:prstGeom prst="upArrow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7958" tIns="48979" rIns="97958" bIns="4897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8892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24507842" y="15641698"/>
              <a:ext cx="1091594" cy="685894"/>
              <a:chOff x="15515756" y="17640599"/>
              <a:chExt cx="849134" cy="554833"/>
            </a:xfrm>
          </p:grpSpPr>
          <p:sp>
            <p:nvSpPr>
              <p:cNvPr id="23" name="圓角矩形 22"/>
              <p:cNvSpPr/>
              <p:nvPr/>
            </p:nvSpPr>
            <p:spPr>
              <a:xfrm>
                <a:off x="15515756" y="17713303"/>
                <a:ext cx="808912" cy="419328"/>
              </a:xfrm>
              <a:prstGeom prst="round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7958" tIns="48979" rIns="97958" bIns="4897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TW" altLang="en-US" sz="8892"/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15578553" y="17640599"/>
                <a:ext cx="786337" cy="554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3857"/>
                  <a:t>PD</a:t>
                </a:r>
                <a:endParaRPr lang="zh-TW" altLang="en-US" sz="3857"/>
              </a:p>
            </p:txBody>
          </p:sp>
        </p:grpSp>
        <p:sp>
          <p:nvSpPr>
            <p:cNvPr id="16" name="圓角矩形 15"/>
            <p:cNvSpPr/>
            <p:nvPr/>
          </p:nvSpPr>
          <p:spPr>
            <a:xfrm rot="18900000">
              <a:off x="20483519" y="17153128"/>
              <a:ext cx="1429619" cy="28505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圓角矩形 16"/>
            <p:cNvSpPr/>
            <p:nvPr/>
          </p:nvSpPr>
          <p:spPr>
            <a:xfrm rot="2700000" flipH="1">
              <a:off x="28004830" y="16932055"/>
              <a:ext cx="1429620" cy="285053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25942116" y="15805458"/>
              <a:ext cx="2229571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2400"/>
                <a:t>Fiber feedthrough</a:t>
              </a:r>
              <a:endParaRPr lang="zh-TW" altLang="en-US" sz="240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5968087" y="24449285"/>
              <a:ext cx="2229571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2400"/>
                <a:t>Fiber feedthrough</a:t>
              </a:r>
              <a:endParaRPr lang="zh-TW" altLang="en-US" sz="240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20474067" y="16722041"/>
              <a:ext cx="1416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/>
                <a:t>M</a:t>
              </a: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8679663" y="16378685"/>
              <a:ext cx="1416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/>
                <a:t>M</a:t>
              </a:r>
            </a:p>
          </p:txBody>
        </p:sp>
        <p:sp>
          <p:nvSpPr>
            <p:cNvPr id="22" name="手繪多邊形 21"/>
            <p:cNvSpPr/>
            <p:nvPr/>
          </p:nvSpPr>
          <p:spPr>
            <a:xfrm rot="672488">
              <a:off x="25151006" y="18594879"/>
              <a:ext cx="789375" cy="362525"/>
            </a:xfrm>
            <a:custGeom>
              <a:avLst/>
              <a:gdLst>
                <a:gd name="connsiteX0" fmla="*/ 29468 w 846237"/>
                <a:gd name="connsiteY0" fmla="*/ 207450 h 207450"/>
                <a:gd name="connsiteX1" fmla="*/ 58043 w 846237"/>
                <a:gd name="connsiteY1" fmla="*/ 281 h 207450"/>
                <a:gd name="connsiteX2" fmla="*/ 553343 w 846237"/>
                <a:gd name="connsiteY2" fmla="*/ 159825 h 207450"/>
                <a:gd name="connsiteX3" fmla="*/ 846237 w 846237"/>
                <a:gd name="connsiteY3" fmla="*/ 28856 h 20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237" h="207450">
                  <a:moveTo>
                    <a:pt x="29468" y="207450"/>
                  </a:moveTo>
                  <a:cubicBezTo>
                    <a:pt x="99" y="107834"/>
                    <a:pt x="-29270" y="8219"/>
                    <a:pt x="58043" y="281"/>
                  </a:cubicBezTo>
                  <a:cubicBezTo>
                    <a:pt x="145356" y="-7657"/>
                    <a:pt x="421977" y="155063"/>
                    <a:pt x="553343" y="159825"/>
                  </a:cubicBezTo>
                  <a:cubicBezTo>
                    <a:pt x="684709" y="164587"/>
                    <a:pt x="765473" y="96721"/>
                    <a:pt x="846237" y="28856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70" name="向上箭號 69"/>
          <p:cNvSpPr/>
          <p:nvPr/>
        </p:nvSpPr>
        <p:spPr>
          <a:xfrm>
            <a:off x="49849228" y="22035101"/>
            <a:ext cx="468952" cy="1112595"/>
          </a:xfrm>
          <a:prstGeom prst="up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958" tIns="48979" rIns="97958" bIns="489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8892"/>
          </a:p>
        </p:txBody>
      </p:sp>
      <p:sp>
        <p:nvSpPr>
          <p:cNvPr id="71" name="文字方塊 70"/>
          <p:cNvSpPr txBox="1"/>
          <p:nvPr/>
        </p:nvSpPr>
        <p:spPr>
          <a:xfrm>
            <a:off x="47916837" y="30582140"/>
            <a:ext cx="2064838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400">
                <a:ln w="635"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Probe beam</a:t>
            </a:r>
            <a:endParaRPr lang="zh-TW" altLang="en-US" sz="2400">
              <a:ln w="635"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44766244" y="29810812"/>
            <a:ext cx="219366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2400">
                <a:solidFill>
                  <a:srgbClr val="FF0000"/>
                </a:solidFill>
              </a:rPr>
              <a:t>Trapping beam</a:t>
            </a:r>
            <a:endParaRPr lang="zh-TW" altLang="en-US" sz="2400">
              <a:solidFill>
                <a:srgbClr val="FF0000"/>
              </a:solidFill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44615775" y="21358846"/>
            <a:ext cx="10230087" cy="974236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直線接點 73"/>
          <p:cNvCxnSpPr/>
          <p:nvPr/>
        </p:nvCxnSpPr>
        <p:spPr>
          <a:xfrm>
            <a:off x="50242316" y="24622128"/>
            <a:ext cx="18081" cy="3464326"/>
          </a:xfrm>
          <a:prstGeom prst="line">
            <a:avLst/>
          </a:prstGeom>
          <a:ln w="254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39700" prst="cross"/>
            <a:bevelB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向下箭號 74"/>
          <p:cNvSpPr/>
          <p:nvPr/>
        </p:nvSpPr>
        <p:spPr>
          <a:xfrm>
            <a:off x="49547286" y="24927515"/>
            <a:ext cx="531791" cy="1078603"/>
          </a:xfrm>
          <a:prstGeom prst="downArrow">
            <a:avLst/>
          </a:prstGeom>
          <a:solidFill>
            <a:srgbClr val="EE847C"/>
          </a:solidFill>
          <a:ln>
            <a:solidFill>
              <a:srgbClr val="EE847C"/>
            </a:solidFill>
          </a:ln>
          <a:scene3d>
            <a:camera prst="orthographicFront">
              <a:rot lat="3019897" lon="1562007" rev="1943863"/>
            </a:camera>
            <a:lightRig rig="threePt" dir="t"/>
          </a:scene3d>
          <a:sp3d z="114300" extrusionH="247650" contourW="12700"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向下箭號 75"/>
          <p:cNvSpPr/>
          <p:nvPr/>
        </p:nvSpPr>
        <p:spPr>
          <a:xfrm flipV="1">
            <a:off x="50295101" y="26807829"/>
            <a:ext cx="531791" cy="1078603"/>
          </a:xfrm>
          <a:prstGeom prst="downArrow">
            <a:avLst/>
          </a:prstGeom>
          <a:solidFill>
            <a:srgbClr val="EE847C"/>
          </a:solidFill>
          <a:ln>
            <a:solidFill>
              <a:srgbClr val="EE847C"/>
            </a:solidFill>
          </a:ln>
          <a:scene3d>
            <a:camera prst="orthographicFront">
              <a:rot lat="3019897" lon="1562007" rev="1943863"/>
            </a:camera>
            <a:lightRig rig="threePt" dir="t"/>
          </a:scene3d>
          <a:sp3d z="114300" extrusionH="247650" contourW="12700"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向下箭號 76"/>
          <p:cNvSpPr/>
          <p:nvPr/>
        </p:nvSpPr>
        <p:spPr>
          <a:xfrm flipV="1">
            <a:off x="52959397" y="28608029"/>
            <a:ext cx="531791" cy="1078603"/>
          </a:xfrm>
          <a:prstGeom prst="downArrow">
            <a:avLst/>
          </a:prstGeom>
          <a:solidFill>
            <a:srgbClr val="EE847C"/>
          </a:solidFill>
          <a:ln>
            <a:solidFill>
              <a:srgbClr val="EE847C"/>
            </a:solidFill>
          </a:ln>
          <a:scene3d>
            <a:camera prst="orthographicFront">
              <a:rot lat="0" lon="0" rev="2700000"/>
            </a:camera>
            <a:lightRig rig="threePt" dir="t"/>
          </a:scene3d>
          <a:sp3d extrusionH="247650" contourW="12700"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向下箭號 77"/>
          <p:cNvSpPr/>
          <p:nvPr/>
        </p:nvSpPr>
        <p:spPr>
          <a:xfrm flipV="1">
            <a:off x="46696343" y="28932492"/>
            <a:ext cx="531791" cy="1078603"/>
          </a:xfrm>
          <a:prstGeom prst="downArrow">
            <a:avLst/>
          </a:prstGeom>
          <a:solidFill>
            <a:srgbClr val="EE847C"/>
          </a:solidFill>
          <a:ln>
            <a:solidFill>
              <a:srgbClr val="EE847C"/>
            </a:solidFill>
          </a:ln>
          <a:scene3d>
            <a:camera prst="orthographicFront">
              <a:rot lat="0" lon="0" rev="18900000"/>
            </a:camera>
            <a:lightRig rig="threePt" dir="t"/>
          </a:scene3d>
          <a:sp3d extrusionH="247650" contourW="12700"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向下箭號 78"/>
          <p:cNvSpPr/>
          <p:nvPr/>
        </p:nvSpPr>
        <p:spPr>
          <a:xfrm flipV="1">
            <a:off x="46527815" y="22955475"/>
            <a:ext cx="531791" cy="1078603"/>
          </a:xfrm>
          <a:prstGeom prst="downArrow">
            <a:avLst/>
          </a:prstGeom>
          <a:solidFill>
            <a:srgbClr val="EE847C"/>
          </a:solidFill>
          <a:ln>
            <a:solidFill>
              <a:srgbClr val="EE847C"/>
            </a:solidFill>
          </a:ln>
          <a:scene3d>
            <a:camera prst="orthographicFront">
              <a:rot lat="0" lon="0" rev="13500001"/>
            </a:camera>
            <a:lightRig rig="threePt" dir="t"/>
          </a:scene3d>
          <a:sp3d extrusionH="247650" contourW="12700"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向下箭號 79"/>
          <p:cNvSpPr/>
          <p:nvPr/>
        </p:nvSpPr>
        <p:spPr>
          <a:xfrm flipV="1">
            <a:off x="53031405" y="22736293"/>
            <a:ext cx="531791" cy="1078603"/>
          </a:xfrm>
          <a:prstGeom prst="downArrow">
            <a:avLst/>
          </a:prstGeom>
          <a:solidFill>
            <a:srgbClr val="EE847C"/>
          </a:solidFill>
          <a:ln>
            <a:solidFill>
              <a:srgbClr val="EE847C"/>
            </a:solidFill>
          </a:ln>
          <a:scene3d>
            <a:camera prst="orthographicFront">
              <a:rot lat="0" lon="0" rev="8100000"/>
            </a:camera>
            <a:lightRig rig="threePt" dir="t"/>
          </a:scene3d>
          <a:sp3d extrusionH="247650" contourW="12700"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向下箭號 80"/>
          <p:cNvSpPr/>
          <p:nvPr/>
        </p:nvSpPr>
        <p:spPr>
          <a:xfrm>
            <a:off x="49115238" y="24167533"/>
            <a:ext cx="531791" cy="1078603"/>
          </a:xfrm>
          <a:prstGeom prst="downArrow">
            <a:avLst/>
          </a:prstGeom>
          <a:solidFill>
            <a:srgbClr val="97C66C"/>
          </a:solidFill>
          <a:ln>
            <a:solidFill>
              <a:srgbClr val="97C66C"/>
            </a:solidFill>
          </a:ln>
          <a:scene3d>
            <a:camera prst="orthographicFront">
              <a:rot lat="3019897" lon="1562007" rev="1943863"/>
            </a:camera>
            <a:lightRig rig="threePt" dir="t"/>
          </a:scene3d>
          <a:sp3d z="114300" extrusionH="247650" contourW="12700">
            <a:bevelT w="177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文字方塊 81"/>
          <p:cNvSpPr txBox="1"/>
          <p:nvPr/>
        </p:nvSpPr>
        <p:spPr>
          <a:xfrm>
            <a:off x="44716324" y="21452862"/>
            <a:ext cx="4360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/>
              <a:t>Figure is credit by HTC.</a:t>
            </a:r>
            <a:endParaRPr lang="zh-TW" altLang="en-US" sz="3600" baseline="30000"/>
          </a:p>
        </p:txBody>
      </p:sp>
      <p:pic>
        <p:nvPicPr>
          <p:cNvPr id="143" name="圖片 142"/>
          <p:cNvPicPr>
            <a:picLocks noChangeAspect="1"/>
          </p:cNvPicPr>
          <p:nvPr/>
        </p:nvPicPr>
        <p:blipFill>
          <a:blip r:embed="rId3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064" y="567556"/>
            <a:ext cx="5952998" cy="5337028"/>
          </a:xfrm>
          <a:prstGeom prst="rect">
            <a:avLst/>
          </a:prstGeom>
        </p:spPr>
      </p:pic>
      <p:sp>
        <p:nvSpPr>
          <p:cNvPr id="144" name="橢圓 143"/>
          <p:cNvSpPr/>
          <p:nvPr/>
        </p:nvSpPr>
        <p:spPr>
          <a:xfrm rot="5400000">
            <a:off x="5732937" y="3107648"/>
            <a:ext cx="384047" cy="1393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7958" tIns="48979" rIns="97958" bIns="4897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8892">
              <a:solidFill>
                <a:srgbClr val="FF0000"/>
              </a:solidFill>
            </a:endParaRPr>
          </a:p>
        </p:txBody>
      </p:sp>
      <p:sp>
        <p:nvSpPr>
          <p:cNvPr id="145" name="文字方塊 144"/>
          <p:cNvSpPr txBox="1"/>
          <p:nvPr/>
        </p:nvSpPr>
        <p:spPr>
          <a:xfrm>
            <a:off x="4987302" y="3154226"/>
            <a:ext cx="107702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>
                <a:solidFill>
                  <a:srgbClr val="FF0000"/>
                </a:solidFill>
              </a:rPr>
              <a:t>atoms</a:t>
            </a:r>
            <a:endParaRPr lang="zh-TW" altLang="en-US" sz="2400">
              <a:solidFill>
                <a:srgbClr val="FF0000"/>
              </a:solidFill>
            </a:endParaRPr>
          </a:p>
        </p:txBody>
      </p:sp>
      <p:sp>
        <p:nvSpPr>
          <p:cNvPr id="146" name="向上箭號 145"/>
          <p:cNvSpPr/>
          <p:nvPr/>
        </p:nvSpPr>
        <p:spPr>
          <a:xfrm>
            <a:off x="5726004" y="5549836"/>
            <a:ext cx="302704" cy="709501"/>
          </a:xfrm>
          <a:prstGeom prst="upArrow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 prstMaterial="dkEdge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7958" tIns="48979" rIns="97958" bIns="4897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8892"/>
          </a:p>
        </p:txBody>
      </p:sp>
      <p:grpSp>
        <p:nvGrpSpPr>
          <p:cNvPr id="147" name="群組 146"/>
          <p:cNvGrpSpPr/>
          <p:nvPr/>
        </p:nvGrpSpPr>
        <p:grpSpPr>
          <a:xfrm>
            <a:off x="5437848" y="-20718"/>
            <a:ext cx="1265877" cy="584775"/>
            <a:chOff x="15515756" y="17545390"/>
            <a:chExt cx="1525515" cy="741787"/>
          </a:xfrm>
        </p:grpSpPr>
        <p:sp>
          <p:nvSpPr>
            <p:cNvPr id="155" name="圓角矩形 154"/>
            <p:cNvSpPr/>
            <p:nvPr/>
          </p:nvSpPr>
          <p:spPr>
            <a:xfrm>
              <a:off x="15515756" y="17713303"/>
              <a:ext cx="808912" cy="419328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7958" tIns="48979" rIns="97958" bIns="4897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8892"/>
            </a:p>
          </p:txBody>
        </p:sp>
        <p:sp>
          <p:nvSpPr>
            <p:cNvPr id="156" name="文字方塊 155"/>
            <p:cNvSpPr txBox="1"/>
            <p:nvPr/>
          </p:nvSpPr>
          <p:spPr>
            <a:xfrm>
              <a:off x="15544453" y="17545390"/>
              <a:ext cx="1496818" cy="741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3200"/>
                <a:t>PD</a:t>
              </a:r>
              <a:endParaRPr lang="zh-TW" altLang="en-US" sz="3200"/>
            </a:p>
          </p:txBody>
        </p:sp>
      </p:grpSp>
      <p:sp>
        <p:nvSpPr>
          <p:cNvPr id="148" name="圓角矩形 147"/>
          <p:cNvSpPr/>
          <p:nvPr/>
        </p:nvSpPr>
        <p:spPr>
          <a:xfrm rot="18900000">
            <a:off x="2873085" y="909091"/>
            <a:ext cx="922806" cy="181778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9" name="圓角矩形 148"/>
          <p:cNvSpPr/>
          <p:nvPr/>
        </p:nvSpPr>
        <p:spPr>
          <a:xfrm rot="2700000" flipH="1">
            <a:off x="7791496" y="860696"/>
            <a:ext cx="922807" cy="181778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0" name="文字方塊 149"/>
          <p:cNvSpPr txBox="1"/>
          <p:nvPr/>
        </p:nvSpPr>
        <p:spPr>
          <a:xfrm>
            <a:off x="6377555" y="100611"/>
            <a:ext cx="311631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/>
              <a:t>Fiber feedthrough</a:t>
            </a:r>
            <a:endParaRPr lang="zh-TW" altLang="en-US" sz="2400"/>
          </a:p>
        </p:txBody>
      </p:sp>
      <p:sp>
        <p:nvSpPr>
          <p:cNvPr id="151" name="文字方塊 150"/>
          <p:cNvSpPr txBox="1"/>
          <p:nvPr/>
        </p:nvSpPr>
        <p:spPr>
          <a:xfrm>
            <a:off x="6453399" y="5867709"/>
            <a:ext cx="27911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/>
              <a:t>Fiber feedthrough</a:t>
            </a:r>
            <a:endParaRPr lang="zh-TW" altLang="en-US" sz="2400"/>
          </a:p>
        </p:txBody>
      </p:sp>
      <p:sp>
        <p:nvSpPr>
          <p:cNvPr id="152" name="文字方塊 151"/>
          <p:cNvSpPr txBox="1"/>
          <p:nvPr/>
        </p:nvSpPr>
        <p:spPr>
          <a:xfrm>
            <a:off x="2896533" y="440630"/>
            <a:ext cx="91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/>
              <a:t>M</a:t>
            </a:r>
          </a:p>
        </p:txBody>
      </p:sp>
      <p:sp>
        <p:nvSpPr>
          <p:cNvPr id="153" name="文字方塊 152"/>
          <p:cNvSpPr txBox="1"/>
          <p:nvPr/>
        </p:nvSpPr>
        <p:spPr>
          <a:xfrm>
            <a:off x="8291624" y="496192"/>
            <a:ext cx="91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/>
              <a:t>M</a:t>
            </a:r>
          </a:p>
        </p:txBody>
      </p:sp>
      <p:sp>
        <p:nvSpPr>
          <p:cNvPr id="154" name="手繪多邊形 153"/>
          <p:cNvSpPr/>
          <p:nvPr/>
        </p:nvSpPr>
        <p:spPr>
          <a:xfrm rot="672488">
            <a:off x="5907174" y="1977349"/>
            <a:ext cx="509535" cy="231182"/>
          </a:xfrm>
          <a:custGeom>
            <a:avLst/>
            <a:gdLst>
              <a:gd name="connsiteX0" fmla="*/ 29468 w 846237"/>
              <a:gd name="connsiteY0" fmla="*/ 207450 h 207450"/>
              <a:gd name="connsiteX1" fmla="*/ 58043 w 846237"/>
              <a:gd name="connsiteY1" fmla="*/ 281 h 207450"/>
              <a:gd name="connsiteX2" fmla="*/ 553343 w 846237"/>
              <a:gd name="connsiteY2" fmla="*/ 159825 h 207450"/>
              <a:gd name="connsiteX3" fmla="*/ 846237 w 846237"/>
              <a:gd name="connsiteY3" fmla="*/ 28856 h 20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237" h="207450">
                <a:moveTo>
                  <a:pt x="29468" y="207450"/>
                </a:moveTo>
                <a:cubicBezTo>
                  <a:pt x="99" y="107834"/>
                  <a:pt x="-29270" y="8219"/>
                  <a:pt x="58043" y="281"/>
                </a:cubicBezTo>
                <a:cubicBezTo>
                  <a:pt x="145356" y="-7657"/>
                  <a:pt x="421977" y="155063"/>
                  <a:pt x="553343" y="159825"/>
                </a:cubicBezTo>
                <a:cubicBezTo>
                  <a:pt x="684709" y="164587"/>
                  <a:pt x="765473" y="96721"/>
                  <a:pt x="846237" y="28856"/>
                </a:cubicBezTo>
              </a:path>
            </a:pathLst>
          </a:cu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10868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1736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32605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434736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543420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652104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760788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869472" algn="l" defTabSz="4217368" rtl="0" eaLnBrk="1" latinLnBrk="0" hangingPunct="1">
              <a:defRPr sz="8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grpSp>
        <p:nvGrpSpPr>
          <p:cNvPr id="129" name="群組 128"/>
          <p:cNvGrpSpPr/>
          <p:nvPr/>
        </p:nvGrpSpPr>
        <p:grpSpPr>
          <a:xfrm>
            <a:off x="2779630" y="-32721"/>
            <a:ext cx="6243061" cy="6518737"/>
            <a:chOff x="45599511" y="21358846"/>
            <a:chExt cx="9246351" cy="9818049"/>
          </a:xfrm>
        </p:grpSpPr>
        <p:sp>
          <p:nvSpPr>
            <p:cNvPr id="130" name="向上箭號 129"/>
            <p:cNvSpPr/>
            <p:nvPr/>
          </p:nvSpPr>
          <p:spPr>
            <a:xfrm>
              <a:off x="49849228" y="22035101"/>
              <a:ext cx="468952" cy="1112595"/>
            </a:xfrm>
            <a:prstGeom prst="upArrow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 prstMaterial="dkEdg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7958" tIns="48979" rIns="97958" bIns="4897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8892"/>
            </a:p>
          </p:txBody>
        </p:sp>
        <p:sp>
          <p:nvSpPr>
            <p:cNvPr id="131" name="文字方塊 130"/>
            <p:cNvSpPr txBox="1"/>
            <p:nvPr/>
          </p:nvSpPr>
          <p:spPr>
            <a:xfrm>
              <a:off x="47329862" y="30389972"/>
              <a:ext cx="3061246" cy="6953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>
                  <a:ln w="635">
                    <a:noFill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Probe beam</a:t>
              </a:r>
              <a:endParaRPr lang="zh-TW" altLang="en-US" sz="2400">
                <a:ln w="635"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2" name="文字方塊 131"/>
            <p:cNvSpPr txBox="1"/>
            <p:nvPr/>
          </p:nvSpPr>
          <p:spPr>
            <a:xfrm>
              <a:off x="45599511" y="29925308"/>
              <a:ext cx="2193662" cy="12515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>
                  <a:solidFill>
                    <a:srgbClr val="FF0000"/>
                  </a:solidFill>
                </a:rPr>
                <a:t>Trapping beam</a:t>
              </a:r>
              <a:endParaRPr lang="zh-TW" altLang="en-US" sz="2400">
                <a:solidFill>
                  <a:srgbClr val="FF0000"/>
                </a:solidFill>
              </a:endParaRPr>
            </a:p>
          </p:txBody>
        </p:sp>
        <p:sp>
          <p:nvSpPr>
            <p:cNvPr id="133" name="矩形 132"/>
            <p:cNvSpPr/>
            <p:nvPr/>
          </p:nvSpPr>
          <p:spPr>
            <a:xfrm>
              <a:off x="45630438" y="21358846"/>
              <a:ext cx="9215424" cy="9742363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34" name="直線接點 133"/>
            <p:cNvCxnSpPr/>
            <p:nvPr/>
          </p:nvCxnSpPr>
          <p:spPr>
            <a:xfrm>
              <a:off x="50242316" y="24622128"/>
              <a:ext cx="18081" cy="3464326"/>
            </a:xfrm>
            <a:prstGeom prst="line">
              <a:avLst/>
            </a:prstGeom>
            <a:ln w="2540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向下箭號 134"/>
            <p:cNvSpPr/>
            <p:nvPr/>
          </p:nvSpPr>
          <p:spPr>
            <a:xfrm>
              <a:off x="49547286" y="24927515"/>
              <a:ext cx="531791" cy="1078603"/>
            </a:xfrm>
            <a:prstGeom prst="downArrow">
              <a:avLst/>
            </a:prstGeom>
            <a:solidFill>
              <a:srgbClr val="EE847C"/>
            </a:solidFill>
            <a:ln>
              <a:solidFill>
                <a:srgbClr val="EE847C"/>
              </a:solidFill>
            </a:ln>
            <a:scene3d>
              <a:camera prst="orthographicFront">
                <a:rot lat="3019897" lon="1562007" rev="1943863"/>
              </a:camera>
              <a:lightRig rig="threePt" dir="t"/>
            </a:scene3d>
            <a:sp3d z="114300" extrusionH="247650" contourW="12700"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6" name="向下箭號 135"/>
            <p:cNvSpPr/>
            <p:nvPr/>
          </p:nvSpPr>
          <p:spPr>
            <a:xfrm flipV="1">
              <a:off x="50295100" y="26638323"/>
              <a:ext cx="531791" cy="1078603"/>
            </a:xfrm>
            <a:prstGeom prst="downArrow">
              <a:avLst/>
            </a:prstGeom>
            <a:solidFill>
              <a:srgbClr val="EE847C"/>
            </a:solidFill>
            <a:ln>
              <a:solidFill>
                <a:srgbClr val="EE847C"/>
              </a:solidFill>
            </a:ln>
            <a:scene3d>
              <a:camera prst="orthographicFront">
                <a:rot lat="3019897" lon="1562007" rev="1943863"/>
              </a:camera>
              <a:lightRig rig="threePt" dir="t"/>
            </a:scene3d>
            <a:sp3d z="114300" extrusionH="247650" contourW="12700"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7" name="向下箭號 136"/>
            <p:cNvSpPr/>
            <p:nvPr/>
          </p:nvSpPr>
          <p:spPr>
            <a:xfrm flipV="1">
              <a:off x="52959397" y="28608029"/>
              <a:ext cx="531791" cy="1078603"/>
            </a:xfrm>
            <a:prstGeom prst="downArrow">
              <a:avLst/>
            </a:prstGeom>
            <a:solidFill>
              <a:srgbClr val="EE847C"/>
            </a:solidFill>
            <a:ln>
              <a:solidFill>
                <a:srgbClr val="EE847C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  <a:sp3d extrusionH="247650" contourW="12700"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8" name="向下箭號 137"/>
            <p:cNvSpPr/>
            <p:nvPr/>
          </p:nvSpPr>
          <p:spPr>
            <a:xfrm flipV="1">
              <a:off x="46696343" y="28932492"/>
              <a:ext cx="531791" cy="1078603"/>
            </a:xfrm>
            <a:prstGeom prst="downArrow">
              <a:avLst/>
            </a:prstGeom>
            <a:solidFill>
              <a:srgbClr val="EE847C"/>
            </a:solidFill>
            <a:ln>
              <a:solidFill>
                <a:srgbClr val="EE847C"/>
              </a:solidFill>
            </a:ln>
            <a:scene3d>
              <a:camera prst="orthographicFront">
                <a:rot lat="0" lon="0" rev="18900000"/>
              </a:camera>
              <a:lightRig rig="threePt" dir="t"/>
            </a:scene3d>
            <a:sp3d extrusionH="247650" contourW="12700"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9" name="向下箭號 138"/>
            <p:cNvSpPr/>
            <p:nvPr/>
          </p:nvSpPr>
          <p:spPr>
            <a:xfrm flipV="1">
              <a:off x="46401836" y="22731281"/>
              <a:ext cx="531791" cy="1078603"/>
            </a:xfrm>
            <a:prstGeom prst="downArrow">
              <a:avLst/>
            </a:prstGeom>
            <a:solidFill>
              <a:srgbClr val="EE847C"/>
            </a:solidFill>
            <a:ln>
              <a:solidFill>
                <a:srgbClr val="EE847C"/>
              </a:solidFill>
            </a:ln>
            <a:scene3d>
              <a:camera prst="orthographicFront">
                <a:rot lat="0" lon="0" rev="13500001"/>
              </a:camera>
              <a:lightRig rig="threePt" dir="t"/>
            </a:scene3d>
            <a:sp3d extrusionH="247650" contourW="12700"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0" name="向下箭號 139"/>
            <p:cNvSpPr/>
            <p:nvPr/>
          </p:nvSpPr>
          <p:spPr>
            <a:xfrm flipV="1">
              <a:off x="53101688" y="22547413"/>
              <a:ext cx="531791" cy="1078603"/>
            </a:xfrm>
            <a:prstGeom prst="downArrow">
              <a:avLst/>
            </a:prstGeom>
            <a:solidFill>
              <a:srgbClr val="EE847C"/>
            </a:solidFill>
            <a:ln>
              <a:solidFill>
                <a:srgbClr val="EE847C"/>
              </a:solidFill>
            </a:ln>
            <a:scene3d>
              <a:camera prst="orthographicFront">
                <a:rot lat="0" lon="0" rev="8100000"/>
              </a:camera>
              <a:lightRig rig="threePt" dir="t"/>
            </a:scene3d>
            <a:sp3d extrusionH="247650" contourW="12700"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1" name="向下箭號 140"/>
            <p:cNvSpPr/>
            <p:nvPr/>
          </p:nvSpPr>
          <p:spPr>
            <a:xfrm>
              <a:off x="49115238" y="24167533"/>
              <a:ext cx="531791" cy="1078603"/>
            </a:xfrm>
            <a:prstGeom prst="downArrow">
              <a:avLst/>
            </a:prstGeom>
            <a:solidFill>
              <a:srgbClr val="97C66C"/>
            </a:solidFill>
            <a:ln>
              <a:solidFill>
                <a:srgbClr val="97C66C"/>
              </a:solidFill>
            </a:ln>
            <a:scene3d>
              <a:camera prst="orthographicFront">
                <a:rot lat="3019897" lon="1562007" rev="1943863"/>
              </a:camera>
              <a:lightRig rig="threePt" dir="t"/>
            </a:scene3d>
            <a:sp3d z="114300" extrusionH="247650" contourW="12700">
              <a:bevelT w="177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210868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421736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632605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8434736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0543420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2652104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4760788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6869472" algn="l" defTabSz="4217368" rtl="0" eaLnBrk="1" latinLnBrk="0" hangingPunct="1">
                <a:defRPr sz="8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9" name="Rectangle 76"/>
          <p:cNvSpPr/>
          <p:nvPr/>
        </p:nvSpPr>
        <p:spPr>
          <a:xfrm>
            <a:off x="31857" y="5261921"/>
            <a:ext cx="2792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Insert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the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nanofiber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to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the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MOT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system</a:t>
            </a: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" y="847028"/>
            <a:ext cx="2945758" cy="2209318"/>
          </a:xfrm>
          <a:prstGeom prst="rect">
            <a:avLst/>
          </a:prstGeom>
        </p:spPr>
      </p:pic>
      <p:sp>
        <p:nvSpPr>
          <p:cNvPr id="61" name="文字方塊 60"/>
          <p:cNvSpPr txBox="1"/>
          <p:nvPr/>
        </p:nvSpPr>
        <p:spPr>
          <a:xfrm>
            <a:off x="2807932" y="3885941"/>
            <a:ext cx="64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MOT</a:t>
            </a:r>
          </a:p>
        </p:txBody>
      </p:sp>
      <p:sp>
        <p:nvSpPr>
          <p:cNvPr id="62" name="Rectangle 76"/>
          <p:cNvSpPr/>
          <p:nvPr/>
        </p:nvSpPr>
        <p:spPr>
          <a:xfrm>
            <a:off x="16410" y="16198"/>
            <a:ext cx="2792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We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have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cold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atoms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since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October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in</a:t>
            </a:r>
            <a:r>
              <a:rPr lang="zh-TW" altLang="en-US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 </a:t>
            </a:r>
            <a:r>
              <a:rPr lang="en-US" altLang="zh-TW" sz="2200">
                <a:solidFill>
                  <a:srgbClr val="002060"/>
                </a:solidFill>
                <a:latin typeface="DFGothic-EB" panose="02010609010101010101" pitchFamily="1" charset="-128"/>
                <a:ea typeface="DFGothic-EB" panose="02010609010101010101" pitchFamily="1" charset="-128"/>
              </a:rPr>
              <a:t>2019.</a:t>
            </a:r>
          </a:p>
        </p:txBody>
      </p:sp>
      <p:pic>
        <p:nvPicPr>
          <p:cNvPr id="63" name="圖片 6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004" b="52172"/>
          <a:stretch/>
        </p:blipFill>
        <p:spPr>
          <a:xfrm>
            <a:off x="-166374" y="4751809"/>
            <a:ext cx="3686575" cy="325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76"/>
              <p:cNvSpPr/>
              <p:nvPr/>
            </p:nvSpPr>
            <p:spPr>
              <a:xfrm>
                <a:off x="12162" y="3445963"/>
                <a:ext cx="316417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dirty="0">
                    <a:solidFill>
                      <a:srgbClr val="002060"/>
                    </a:solidFill>
                    <a:latin typeface="DFGothic-EB" panose="02010609010101010101" pitchFamily="1" charset="-128"/>
                    <a:ea typeface="DFGothic-EB" panose="02010609010101010101" pitchFamily="1" charset="-128"/>
                  </a:rPr>
                  <a:t>We fabricated a fiber with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rgbClr val="002060"/>
                        </a:solidFill>
                        <a:latin typeface="Cambria Math" charset="0"/>
                      </a:rPr>
                      <m:t>𝑎</m:t>
                    </m:r>
                  </m:oMath>
                </a14:m>
                <a:r>
                  <a:rPr lang="en-US" altLang="zh-TW" sz="2400" dirty="0"/>
                  <a:t> </a:t>
                </a:r>
                <a:r>
                  <a:rPr lang="en-US" altLang="zh-TW" sz="2400" dirty="0">
                    <a:solidFill>
                      <a:srgbClr val="002060"/>
                    </a:solidFill>
                    <a:latin typeface="DFGothic-EB" panose="02010609010101010101" pitchFamily="1" charset="-128"/>
                    <a:ea typeface="DFGothic-EB" panose="02010609010101010101" pitchFamily="1" charset="-128"/>
                  </a:rPr>
                  <a:t>= 1.5 </a:t>
                </a:r>
                <a:r>
                  <a:rPr lang="en-US" altLang="zh-TW" sz="2400" dirty="0" err="1">
                    <a:solidFill>
                      <a:srgbClr val="002060"/>
                    </a:solidFill>
                    <a:latin typeface="DFGothic-EB" panose="02010609010101010101" pitchFamily="1" charset="-128"/>
                    <a:ea typeface="DFGothic-EB" panose="02010609010101010101" pitchFamily="1" charset="-128"/>
                  </a:rPr>
                  <a:t>μm</a:t>
                </a:r>
                <a:r>
                  <a:rPr lang="en-US" altLang="zh-TW" sz="2400" dirty="0">
                    <a:solidFill>
                      <a:srgbClr val="002060"/>
                    </a:solidFill>
                    <a:latin typeface="DFGothic-EB" panose="02010609010101010101" pitchFamily="1" charset="-128"/>
                    <a:ea typeface="DFGothic-EB" panose="02010609010101010101" pitchFamily="1" charset="-128"/>
                  </a:rPr>
                  <a:t> in</a:t>
                </a:r>
                <a:r>
                  <a:rPr lang="zh-TW" altLang="en-US" sz="2400" dirty="0">
                    <a:solidFill>
                      <a:srgbClr val="002060"/>
                    </a:solidFill>
                    <a:latin typeface="DFGothic-EB" panose="02010609010101010101" pitchFamily="1" charset="-128"/>
                    <a:ea typeface="DFGothic-EB" panose="02010609010101010101" pitchFamily="1" charset="-128"/>
                  </a:rPr>
                  <a:t> </a:t>
                </a:r>
                <a:r>
                  <a:rPr lang="en-US" altLang="zh-TW" sz="2400" dirty="0">
                    <a:solidFill>
                      <a:srgbClr val="002060"/>
                    </a:solidFill>
                    <a:latin typeface="DFGothic-EB" panose="02010609010101010101" pitchFamily="1" charset="-128"/>
                    <a:ea typeface="DFGothic-EB" panose="02010609010101010101" pitchFamily="1" charset="-128"/>
                  </a:rPr>
                  <a:t>May.</a:t>
                </a:r>
                <a:endParaRPr lang="zh-TW" altLang="en-US" sz="2400" dirty="0">
                  <a:solidFill>
                    <a:srgbClr val="002060"/>
                  </a:solidFill>
                  <a:latin typeface="DFGothic-EB" panose="02010609010101010101" pitchFamily="1" charset="-128"/>
                  <a:ea typeface="DFGothic-EB" panose="02010609010101010101" pitchFamily="1" charset="-128"/>
                </a:endParaRPr>
              </a:p>
            </p:txBody>
          </p:sp>
        </mc:Choice>
        <mc:Fallback xmlns="">
          <p:sp>
            <p:nvSpPr>
              <p:cNvPr id="64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2" y="3445963"/>
                <a:ext cx="3164177" cy="830997"/>
              </a:xfrm>
              <a:prstGeom prst="rect">
                <a:avLst/>
              </a:prstGeom>
              <a:blipFill rotWithShape="0">
                <a:blip r:embed="rId6"/>
                <a:stretch>
                  <a:fillRect l="-3083" t="-5839" r="-2697" b="-14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標題 1"/>
          <p:cNvSpPr txBox="1">
            <a:spLocks/>
          </p:cNvSpPr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24000">
                <a:schemeClr val="accent1">
                  <a:lumMod val="45000"/>
                  <a:lumOff val="55000"/>
                </a:schemeClr>
              </a:gs>
              <a:gs pos="15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2400" b="1">
                <a:solidFill>
                  <a:srgbClr val="00206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Rydberg atoms in miniaturized devices                    </a:t>
            </a:r>
            <a:r>
              <a:rPr lang="fr-FR" altLang="zh-TW" sz="2400" b="1">
                <a:solidFill>
                  <a:srgbClr val="00206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Y</a:t>
            </a:r>
            <a:r>
              <a:rPr lang="en-US" altLang="zh-TW" sz="2400" b="1" err="1">
                <a:solidFill>
                  <a:srgbClr val="00206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i-Hsin</a:t>
            </a:r>
            <a:r>
              <a:rPr lang="en-US" altLang="zh-TW" sz="2400" b="1">
                <a:solidFill>
                  <a:srgbClr val="002060"/>
                </a:solidFill>
                <a:latin typeface="MS PMincho" panose="02020600040205080304" pitchFamily="18" charset="-128"/>
                <a:ea typeface="MS PMincho" panose="02020600040205080304" pitchFamily="18" charset="-128"/>
              </a:rPr>
              <a:t> Chen  43</a:t>
            </a:r>
            <a:endParaRPr lang="zh-TW" altLang="en-US" sz="2400" b="1">
              <a:solidFill>
                <a:srgbClr val="002060"/>
              </a:solidFill>
              <a:latin typeface="MS PMincho" panose="02020600040205080304" pitchFamily="18" charset="-128"/>
              <a:ea typeface="MS PMincho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8695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51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S PMincho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Manipulation in Micro- and Nano-Structures            Yi-Hsin Chen  13</a:t>
            </a:r>
            <a:endParaRPr sz="44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1100" name="Google Shape;1100;p51"/>
          <p:cNvSpPr/>
          <p:nvPr/>
        </p:nvSpPr>
        <p:spPr>
          <a:xfrm>
            <a:off x="2" y="736076"/>
            <a:ext cx="58552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Single-Photon Transistor</a:t>
            </a:r>
            <a:endParaRPr sz="20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Nat. Commun. 7, 12480 (2016)</a:t>
            </a:r>
            <a:endParaRPr sz="2000" b="0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51"/>
          <p:cNvSpPr/>
          <p:nvPr/>
        </p:nvSpPr>
        <p:spPr>
          <a:xfrm>
            <a:off x="4495802" y="691104"/>
            <a:ext cx="585520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Single-Photon Phase Modulation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000"/>
              <a:buFont typeface="Noto Sans Symbols"/>
              <a:buChar char="⮚"/>
            </a:pPr>
            <a:r>
              <a:rPr lang="en-US" sz="20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Science Advances, 2, e1600036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(2016)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2" name="Google Shape;1102;p51" descr="Fig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568854"/>
            <a:ext cx="5109343" cy="3688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239" y="2276740"/>
            <a:ext cx="7034763" cy="4191660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51"/>
          <p:cNvSpPr txBox="1"/>
          <p:nvPr/>
        </p:nvSpPr>
        <p:spPr>
          <a:xfrm>
            <a:off x="0" y="14095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 All-Optical Manipulation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      Quantum Control and Quantum Communication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60044" y="1064856"/>
            <a:ext cx="2981726" cy="3010477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9" name="Google Shape;139;p6"/>
          <p:cNvGraphicFramePr/>
          <p:nvPr/>
        </p:nvGraphicFramePr>
        <p:xfrm>
          <a:off x="259899" y="1170247"/>
          <a:ext cx="2781873" cy="2334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781873" imgH="2334955" progId="Origin50.Graph">
                  <p:embed/>
                </p:oleObj>
              </mc:Choice>
              <mc:Fallback>
                <p:oleObj r:id="rId3" imgW="2781873" imgH="2334955" progId="Origin50.Graph">
                  <p:embed/>
                  <p:pic>
                    <p:nvPicPr>
                      <p:cNvPr id="139" name="Google Shape;139;p6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59899" y="1170247"/>
                        <a:ext cx="2781873" cy="23349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0" name="Google Shape;140;p6"/>
          <p:cNvCxnSpPr/>
          <p:nvPr/>
        </p:nvCxnSpPr>
        <p:spPr>
          <a:xfrm>
            <a:off x="4151149" y="1600200"/>
            <a:ext cx="108000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1" name="Google Shape;141;p6"/>
          <p:cNvCxnSpPr/>
          <p:nvPr/>
        </p:nvCxnSpPr>
        <p:spPr>
          <a:xfrm>
            <a:off x="4151149" y="2798781"/>
            <a:ext cx="108000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p6"/>
          <p:cNvCxnSpPr/>
          <p:nvPr/>
        </p:nvCxnSpPr>
        <p:spPr>
          <a:xfrm>
            <a:off x="4151149" y="3255981"/>
            <a:ext cx="1080000" cy="0"/>
          </a:xfrm>
          <a:prstGeom prst="straightConnector1">
            <a:avLst/>
          </a:prstGeom>
          <a:noFill/>
          <a:ln w="635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p6"/>
          <p:cNvSpPr/>
          <p:nvPr/>
        </p:nvSpPr>
        <p:spPr>
          <a:xfrm>
            <a:off x="4346117" y="3144046"/>
            <a:ext cx="594705" cy="63900"/>
          </a:xfrm>
          <a:prstGeom prst="ellipse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0975" tIns="90475" rIns="180975" bIns="90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/>
          <p:nvPr/>
        </p:nvSpPr>
        <p:spPr>
          <a:xfrm rot="-2148957">
            <a:off x="4395397" y="2935579"/>
            <a:ext cx="484653" cy="113091"/>
          </a:xfrm>
          <a:prstGeom prst="ellipse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p6"/>
          <p:cNvCxnSpPr/>
          <p:nvPr/>
        </p:nvCxnSpPr>
        <p:spPr>
          <a:xfrm rot="4218678">
            <a:off x="4664417" y="2988292"/>
            <a:ext cx="65194" cy="12655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46" name="Google Shape;146;p6"/>
          <p:cNvCxnSpPr/>
          <p:nvPr/>
        </p:nvCxnSpPr>
        <p:spPr>
          <a:xfrm rot="-6581322">
            <a:off x="4532237" y="2945300"/>
            <a:ext cx="65194" cy="12655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147" name="Google Shape;147;p6"/>
          <p:cNvGrpSpPr/>
          <p:nvPr/>
        </p:nvGrpSpPr>
        <p:grpSpPr>
          <a:xfrm>
            <a:off x="4853126" y="2554134"/>
            <a:ext cx="709474" cy="730632"/>
            <a:chOff x="4689838" y="1915709"/>
            <a:chExt cx="1922114" cy="1402457"/>
          </a:xfrm>
        </p:grpSpPr>
        <p:sp>
          <p:nvSpPr>
            <p:cNvPr id="148" name="Google Shape;148;p6"/>
            <p:cNvSpPr txBox="1"/>
            <p:nvPr/>
          </p:nvSpPr>
          <p:spPr>
            <a:xfrm>
              <a:off x="4689838" y="2149325"/>
              <a:ext cx="1922114" cy="1168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ρ</a:t>
              </a:r>
              <a:r>
                <a:rPr lang="en-US" sz="2400" b="1" i="0" u="none" strike="noStrike" cap="none" baseline="-25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21</a:t>
              </a:r>
              <a:endParaRPr sz="2400" b="0" i="0" u="none" strike="noStrike" cap="none">
                <a:solidFill>
                  <a:schemeClr val="dk1"/>
                </a:solidFill>
                <a:latin typeface="PMingLiu"/>
                <a:ea typeface="PMingLiu"/>
                <a:cs typeface="PMingLiu"/>
                <a:sym typeface="PMingLiu"/>
              </a:endParaRPr>
            </a:p>
          </p:txBody>
        </p:sp>
        <p:sp>
          <p:nvSpPr>
            <p:cNvPr id="149" name="Google Shape;149;p6"/>
            <p:cNvSpPr txBox="1"/>
            <p:nvPr/>
          </p:nvSpPr>
          <p:spPr>
            <a:xfrm>
              <a:off x="5345560" y="1915709"/>
              <a:ext cx="277804" cy="925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6"/>
          <p:cNvSpPr txBox="1"/>
          <p:nvPr/>
        </p:nvSpPr>
        <p:spPr>
          <a:xfrm>
            <a:off x="3657600" y="990602"/>
            <a:ext cx="2833694" cy="27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Photon Switching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6"/>
          <p:cNvCxnSpPr/>
          <p:nvPr/>
        </p:nvCxnSpPr>
        <p:spPr>
          <a:xfrm rot="10800000" flipH="1">
            <a:off x="4696478" y="1600202"/>
            <a:ext cx="15742" cy="1122378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dash"/>
            <a:miter lim="800000"/>
            <a:headEnd type="none" w="sm" len="sm"/>
            <a:tailEnd type="stealth" w="med" len="med"/>
          </a:ln>
        </p:spPr>
      </p:cxnSp>
      <p:sp>
        <p:nvSpPr>
          <p:cNvPr id="152" name="Google Shape;152;p6"/>
          <p:cNvSpPr txBox="1"/>
          <p:nvPr/>
        </p:nvSpPr>
        <p:spPr>
          <a:xfrm>
            <a:off x="4114800" y="1947749"/>
            <a:ext cx="749820" cy="795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Ω</a:t>
            </a:r>
            <a:r>
              <a:rPr lang="en-US" sz="2400" b="0" i="1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2400" b="0" i="0" u="none" strike="noStrike" cap="none">
              <a:solidFill>
                <a:schemeClr val="dk1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 l="54729" t="62500" r="436" b="891"/>
          <a:stretch/>
        </p:blipFill>
        <p:spPr>
          <a:xfrm>
            <a:off x="6282824" y="1447801"/>
            <a:ext cx="2630671" cy="150876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6757673" y="990602"/>
            <a:ext cx="2833694" cy="271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Phase Modulation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3352802" y="3429002"/>
            <a:ext cx="25187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Yi-Hsin Chen et al.,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PRL 108, 073603 (2012)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 txBox="1"/>
          <p:nvPr/>
        </p:nvSpPr>
        <p:spPr>
          <a:xfrm>
            <a:off x="685164" y="990601"/>
            <a:ext cx="3300555" cy="24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Optical memory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266132" y="3467821"/>
            <a:ext cx="24759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PRL 110, 083601 (2013)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PRL 120, 183602 (2018)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3114274" y="1066802"/>
            <a:ext cx="2981726" cy="300853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6162276" y="1064856"/>
            <a:ext cx="2936805" cy="3010477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00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6172200" y="3276602"/>
            <a:ext cx="30103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Z. Y. Liu, Yi-Hsin Chen et al.,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PRL 117, 203601 (2016)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285734" y="4542629"/>
            <a:ext cx="304800" cy="162957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 rot="10800000" flipH="1">
            <a:off x="514334" y="3657600"/>
            <a:ext cx="2729684" cy="1609630"/>
          </a:xfrm>
          <a:prstGeom prst="arc">
            <a:avLst>
              <a:gd name="adj1" fmla="val 11215514"/>
              <a:gd name="adj2" fmla="val 20880751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>
            <a:off x="514334" y="5507177"/>
            <a:ext cx="2729684" cy="1579425"/>
          </a:xfrm>
          <a:prstGeom prst="arc">
            <a:avLst>
              <a:gd name="adj1" fmla="val 11215514"/>
              <a:gd name="adj2" fmla="val 20880751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4" name="Google Shape;164;p6"/>
          <p:cNvCxnSpPr/>
          <p:nvPr/>
        </p:nvCxnSpPr>
        <p:spPr>
          <a:xfrm rot="10800000">
            <a:off x="1885934" y="5257800"/>
            <a:ext cx="0" cy="28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165" name="Google Shape;165;p6"/>
          <p:cNvSpPr txBox="1"/>
          <p:nvPr/>
        </p:nvSpPr>
        <p:spPr>
          <a:xfrm>
            <a:off x="1733534" y="5486402"/>
            <a:ext cx="3529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590534" y="4301073"/>
            <a:ext cx="368077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 NA in free space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613699" y="5965170"/>
            <a:ext cx="33628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Short interaction length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6" descr="E:\EXP\Paper\GIF\清大LOGO(圓)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1060"/>
            <a:ext cx="685801" cy="67879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69" name="Google Shape;169;p6"/>
          <p:cNvSpPr/>
          <p:nvPr/>
        </p:nvSpPr>
        <p:spPr>
          <a:xfrm>
            <a:off x="3999078" y="4904166"/>
            <a:ext cx="5361898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Ø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Nonlinear efficiency =  (transition rate) × (interaction time)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Wingdings" pitchFamily="2" charset="2"/>
              <a:buChar char="Ø"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transition rate ∝ light intensity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3718424" y="4329475"/>
            <a:ext cx="263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Single-photon-level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4018735" y="4753756"/>
            <a:ext cx="685800" cy="241360"/>
          </a:xfrm>
          <a:custGeom>
            <a:avLst/>
            <a:gdLst/>
            <a:ahLst/>
            <a:cxnLst/>
            <a:rect l="l" t="t" r="r" b="b"/>
            <a:pathLst>
              <a:path w="685800" h="241360" extrusionOk="0">
                <a:moveTo>
                  <a:pt x="0" y="0"/>
                </a:moveTo>
                <a:cubicBezTo>
                  <a:pt x="95250" y="118533"/>
                  <a:pt x="190500" y="237067"/>
                  <a:pt x="304800" y="241300"/>
                </a:cubicBezTo>
                <a:cubicBezTo>
                  <a:pt x="419100" y="245533"/>
                  <a:pt x="685800" y="25400"/>
                  <a:pt x="685800" y="25400"/>
                </a:cubicBezTo>
                <a:lnTo>
                  <a:pt x="685800" y="25400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Rydberg-based quantum sensors and quantum gates using atomic vapors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4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53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S PMincho"/>
              <a:buNone/>
            </a:pPr>
            <a:r>
              <a:rPr lang="en-US" sz="44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Nanostructure |</a:t>
            </a:r>
            <a:r>
              <a:rPr lang="en-US" sz="4400" b="1" i="0" u="none" strike="noStrike" cap="none">
                <a:solidFill>
                  <a:srgbClr val="BFBFBF"/>
                </a:solidFill>
                <a:latin typeface="MS PMincho"/>
                <a:ea typeface="MS PMincho"/>
                <a:cs typeface="MS PMincho"/>
                <a:sym typeface="MS PMincho"/>
              </a:rPr>
              <a:t> Rydberg | Nanofibers | Applications </a:t>
            </a:r>
            <a:r>
              <a:rPr lang="en-US" sz="44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               Yi-Hsin Chen  11</a:t>
            </a:r>
            <a:endParaRPr sz="44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1110" name="Google Shape;1110;p53"/>
          <p:cNvPicPr preferRelativeResize="0"/>
          <p:nvPr/>
        </p:nvPicPr>
        <p:blipFill rotWithShape="1">
          <a:blip r:embed="rId3">
            <a:alphaModFix/>
          </a:blip>
          <a:srcRect t="45306" b="-508"/>
          <a:stretch/>
        </p:blipFill>
        <p:spPr>
          <a:xfrm>
            <a:off x="5838415" y="3237714"/>
            <a:ext cx="2971800" cy="2055739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53"/>
          <p:cNvSpPr/>
          <p:nvPr/>
        </p:nvSpPr>
        <p:spPr>
          <a:xfrm>
            <a:off x="4952115" y="913658"/>
            <a:ext cx="367440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Mach Zehnder interferometer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2" name="Google Shape;1112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517" y="784656"/>
            <a:ext cx="4725285" cy="3499480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53"/>
          <p:cNvSpPr/>
          <p:nvPr/>
        </p:nvSpPr>
        <p:spPr>
          <a:xfrm>
            <a:off x="6096000" y="5312121"/>
            <a:ext cx="24886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R. Ritter et al.,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 107, 041101 (2015)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53"/>
          <p:cNvSpPr/>
          <p:nvPr/>
        </p:nvSpPr>
        <p:spPr>
          <a:xfrm>
            <a:off x="5864226" y="3280765"/>
            <a:ext cx="381000" cy="323293"/>
          </a:xfrm>
          <a:prstGeom prst="rect">
            <a:avLst/>
          </a:prstGeom>
          <a:solidFill>
            <a:srgbClr val="A8A8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53"/>
          <p:cNvSpPr txBox="1"/>
          <p:nvPr/>
        </p:nvSpPr>
        <p:spPr>
          <a:xfrm>
            <a:off x="7019473" y="2424327"/>
            <a:ext cx="1819729" cy="646331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Width of 1.1 μm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E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Height of 180 nm</a:t>
            </a:r>
            <a:endParaRPr sz="1800" b="0" i="0" u="none" strike="noStrike" cap="none">
              <a:solidFill>
                <a:srgbClr val="0000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6" name="Google Shape;1116;p53"/>
          <p:cNvSpPr/>
          <p:nvPr/>
        </p:nvSpPr>
        <p:spPr>
          <a:xfrm>
            <a:off x="1066800" y="1019270"/>
            <a:ext cx="457200" cy="2987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53"/>
          <p:cNvSpPr txBox="1"/>
          <p:nvPr/>
        </p:nvSpPr>
        <p:spPr>
          <a:xfrm>
            <a:off x="4880525" y="1511796"/>
            <a:ext cx="4263475" cy="31156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570" t="-7841" b="-2940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53"/>
          <p:cNvSpPr/>
          <p:nvPr/>
        </p:nvSpPr>
        <p:spPr>
          <a:xfrm rot="-5400000">
            <a:off x="-1252733" y="2198926"/>
            <a:ext cx="2971800" cy="295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9" name="Google Shape;1119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477" y="2777828"/>
            <a:ext cx="5622525" cy="3721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53"/>
          <p:cNvSpPr/>
          <p:nvPr/>
        </p:nvSpPr>
        <p:spPr>
          <a:xfrm rot="-5400000">
            <a:off x="-1176533" y="4180125"/>
            <a:ext cx="2971800" cy="295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1" name="Google Shape;1121;p53"/>
          <p:cNvCxnSpPr/>
          <p:nvPr/>
        </p:nvCxnSpPr>
        <p:spPr>
          <a:xfrm>
            <a:off x="2438400" y="918472"/>
            <a:ext cx="0" cy="2837984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122" name="Google Shape;1122;p53"/>
          <p:cNvSpPr/>
          <p:nvPr/>
        </p:nvSpPr>
        <p:spPr>
          <a:xfrm rot="-5400000">
            <a:off x="-1222570" y="4210286"/>
            <a:ext cx="2971800" cy="38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 (°C)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53"/>
          <p:cNvSpPr txBox="1"/>
          <p:nvPr/>
        </p:nvSpPr>
        <p:spPr>
          <a:xfrm>
            <a:off x="5284263" y="2576114"/>
            <a:ext cx="50526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Δφ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4" name="Google Shape;1124;p53"/>
          <p:cNvSpPr txBox="1"/>
          <p:nvPr/>
        </p:nvSpPr>
        <p:spPr>
          <a:xfrm>
            <a:off x="2" y="632258"/>
            <a:ext cx="8499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Δφ(π)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53"/>
          <p:cNvSpPr txBox="1"/>
          <p:nvPr/>
        </p:nvSpPr>
        <p:spPr>
          <a:xfrm>
            <a:off x="2767842" y="3599593"/>
            <a:ext cx="11112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66FFFF"/>
                </a:solidFill>
                <a:latin typeface="Calibri"/>
                <a:ea typeface="Calibri"/>
                <a:cs typeface="Calibri"/>
                <a:sym typeface="Calibri"/>
              </a:rPr>
              <a:t>Δφ of π</a:t>
            </a:r>
            <a:endParaRPr sz="2400" b="0" i="0" u="none" strike="noStrike" cap="none">
              <a:solidFill>
                <a:srgbClr val="66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53"/>
          <p:cNvSpPr/>
          <p:nvPr/>
        </p:nvSpPr>
        <p:spPr>
          <a:xfrm>
            <a:off x="2152270" y="3599591"/>
            <a:ext cx="539373" cy="381000"/>
          </a:xfrm>
          <a:prstGeom prst="ellipse">
            <a:avLst/>
          </a:prstGeom>
          <a:noFill/>
          <a:ln w="12700" cap="flat" cmpd="sng">
            <a:solidFill>
              <a:srgbClr val="66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53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1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Integrated Nanostructure Waveguides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ea062229ad_0_212"/>
          <p:cNvSpPr txBox="1"/>
          <p:nvPr/>
        </p:nvSpPr>
        <p:spPr>
          <a:xfrm>
            <a:off x="12209" y="2326"/>
            <a:ext cx="4559700" cy="736200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Cold atoms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1409" name="Google Shape;1409;gea062229ad_0_212"/>
          <p:cNvSpPr txBox="1"/>
          <p:nvPr/>
        </p:nvSpPr>
        <p:spPr>
          <a:xfrm>
            <a:off x="4583430" y="-3358"/>
            <a:ext cx="4559700" cy="736200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Hot atoms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1410" name="Google Shape;1410;gea062229ad_0_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0373" y="764931"/>
            <a:ext cx="4507724" cy="299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gea062229ad_0_2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7" y="762002"/>
            <a:ext cx="4475747" cy="2995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gea062229ad_0_212" descr="https://www.ncptt.nps.gov/wp-content/uploads/fire-vector.png?351e8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9652" y="34153"/>
            <a:ext cx="565702" cy="69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gea062229ad_0_2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43" y="82288"/>
            <a:ext cx="9144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gea062229ad_0_212"/>
          <p:cNvSpPr/>
          <p:nvPr/>
        </p:nvSpPr>
        <p:spPr>
          <a:xfrm>
            <a:off x="-58056" y="3480454"/>
            <a:ext cx="493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UK National Quantum Technology Hub in Sensors and Metrology</a:t>
            </a:r>
            <a:endParaRPr sz="1350" b="0" i="0" u="none" strike="noStrike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5" name="Google Shape;1415;gea062229ad_0_212"/>
          <p:cNvSpPr/>
          <p:nvPr/>
        </p:nvSpPr>
        <p:spPr>
          <a:xfrm>
            <a:off x="4640373" y="3502223"/>
            <a:ext cx="4935000" cy="3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70"/>
              <a:buFont typeface="Arial"/>
              <a:buNone/>
            </a:pPr>
            <a:r>
              <a:rPr lang="en-US" sz="137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Germany Tilman Pfau’s gorup</a:t>
            </a:r>
            <a:endParaRPr sz="137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gea062229ad_0_212"/>
          <p:cNvSpPr txBox="1"/>
          <p:nvPr/>
        </p:nvSpPr>
        <p:spPr>
          <a:xfrm flipH="1">
            <a:off x="18143" y="3981035"/>
            <a:ext cx="49530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300 μK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Doppler free media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Simple theory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Fundamental research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 efficiency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 cost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gea062229ad_0_212"/>
          <p:cNvSpPr txBox="1"/>
          <p:nvPr/>
        </p:nvSpPr>
        <p:spPr>
          <a:xfrm flipH="1">
            <a:off x="4572000" y="4003389"/>
            <a:ext cx="49530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300 - 400 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Doppler broadened media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Complicated theory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Applied research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Low cost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Noto Sans Symbols"/>
              <a:buChar char="⮚"/>
            </a:pPr>
            <a:r>
              <a:rPr lang="en-US"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Scalability and integrability</a:t>
            </a:r>
            <a:endParaRPr sz="22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gea062229ad_0_212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S PMincho"/>
              <a:buNone/>
            </a:pPr>
            <a:r>
              <a:rPr lang="en-US" sz="18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Ultralow-light-level manipulation with thermal vapors in miniaturized devices Yi-Hsin Chen  8</a:t>
            </a:r>
            <a:endParaRPr sz="18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/>
          <p:nvPr/>
        </p:nvSpPr>
        <p:spPr>
          <a:xfrm>
            <a:off x="0" y="2412"/>
            <a:ext cx="9144000" cy="736200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3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Metrology and Quantum Sensors</a:t>
            </a:r>
            <a:endParaRPr sz="3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pic>
        <p:nvPicPr>
          <p:cNvPr id="179" name="Google Shape;179;p9" descr="E:\EXP\picture\EIT table_120316_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1171520"/>
            <a:ext cx="9144002" cy="485167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/>
          <p:nvPr/>
        </p:nvSpPr>
        <p:spPr>
          <a:xfrm>
            <a:off x="-228600" y="656772"/>
            <a:ext cx="9319200" cy="57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" name="Google Shape;181;p9"/>
          <p:cNvGrpSpPr/>
          <p:nvPr/>
        </p:nvGrpSpPr>
        <p:grpSpPr>
          <a:xfrm>
            <a:off x="13137" y="656775"/>
            <a:ext cx="9077566" cy="5789381"/>
            <a:chOff x="63937" y="762003"/>
            <a:chExt cx="9077566" cy="5789381"/>
          </a:xfrm>
        </p:grpSpPr>
        <p:grpSp>
          <p:nvGrpSpPr>
            <p:cNvPr id="182" name="Google Shape;182;p9"/>
            <p:cNvGrpSpPr/>
            <p:nvPr/>
          </p:nvGrpSpPr>
          <p:grpSpPr>
            <a:xfrm>
              <a:off x="685800" y="4632058"/>
              <a:ext cx="3653484" cy="1919326"/>
              <a:chOff x="68" y="1026"/>
              <a:chExt cx="2991" cy="1789"/>
            </a:xfrm>
          </p:grpSpPr>
          <p:pic>
            <p:nvPicPr>
              <p:cNvPr id="183" name="Google Shape;183;p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8" y="1026"/>
                <a:ext cx="2991" cy="178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4" name="Google Shape;184;p9"/>
              <p:cNvSpPr/>
              <p:nvPr/>
            </p:nvSpPr>
            <p:spPr>
              <a:xfrm>
                <a:off x="158" y="1026"/>
                <a:ext cx="273" cy="227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113" y="1842"/>
                <a:ext cx="273" cy="227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86" name="Google Shape;186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1652" y="992452"/>
              <a:ext cx="2276748" cy="33603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9" descr="SCALE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19700" y="4490535"/>
              <a:ext cx="3138500" cy="1789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9" descr="MultiLevelEIT54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19400" y="1458523"/>
              <a:ext cx="2849620" cy="2606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9"/>
            <p:cNvSpPr/>
            <p:nvPr/>
          </p:nvSpPr>
          <p:spPr>
            <a:xfrm>
              <a:off x="127000" y="4405903"/>
              <a:ext cx="8839200" cy="2102619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63937" y="826860"/>
              <a:ext cx="2653863" cy="3536181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9"/>
            <p:cNvSpPr txBox="1"/>
            <p:nvPr/>
          </p:nvSpPr>
          <p:spPr>
            <a:xfrm>
              <a:off x="639448" y="883703"/>
              <a:ext cx="1820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1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High density</a:t>
              </a:r>
              <a:endPara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1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Atomic Vapors</a:t>
              </a:r>
              <a:endPara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3128002" y="877403"/>
              <a:ext cx="3653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Sensitive electrometers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3" name="Google Shape;193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224816" y="1518937"/>
              <a:ext cx="2840361" cy="1406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9"/>
            <p:cNvSpPr/>
            <p:nvPr/>
          </p:nvSpPr>
          <p:spPr>
            <a:xfrm>
              <a:off x="6145103" y="826860"/>
              <a:ext cx="2996400" cy="354360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5936375" y="762003"/>
              <a:ext cx="29964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Low power fast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switches and modulators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61652" y="4420863"/>
              <a:ext cx="65229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Scalable room-temperature quantum devices</a:t>
              </a:r>
              <a:endPara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7" name="Google Shape;197;p9" descr="C:\Documents and Settings\casuser\My Documents\Arne\BEC\EIT\Damop2011Presentation\p4level.bmp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279135" y="2946436"/>
              <a:ext cx="1591389" cy="1223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9"/>
            <p:cNvSpPr/>
            <p:nvPr/>
          </p:nvSpPr>
          <p:spPr>
            <a:xfrm>
              <a:off x="2757025" y="823153"/>
              <a:ext cx="3312000" cy="3543600"/>
            </a:xfrm>
            <a:prstGeom prst="roundRect">
              <a:avLst>
                <a:gd name="adj" fmla="val 13744"/>
              </a:avLst>
            </a:prstGeom>
            <a:noFill/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9" name="Google Shape;199;p9" descr="E:\files\Inventor\fibre\kagome\kagome_trans_02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72200" y="3048000"/>
            <a:ext cx="2813544" cy="116589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/>
          <p:nvPr/>
        </p:nvSpPr>
        <p:spPr>
          <a:xfrm>
            <a:off x="4335394" y="1171530"/>
            <a:ext cx="141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MHz to THz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Rydberg-based quantum sensors and quantum gates using atomic vapors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5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"/>
          <p:cNvSpPr txBox="1">
            <a:spLocks noGrp="1"/>
          </p:cNvSpPr>
          <p:nvPr>
            <p:ph type="title"/>
          </p:nvPr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Outline</a:t>
            </a:r>
            <a:endParaRPr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207" name="Google Shape;207;p3"/>
          <p:cNvSpPr txBox="1"/>
          <p:nvPr/>
        </p:nvSpPr>
        <p:spPr>
          <a:xfrm>
            <a:off x="0" y="6398804"/>
            <a:ext cx="9144000" cy="459196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Rydberg-based quantum sensors and quantum gates using atomic vapors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2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208" name="Google Shape;208;p3"/>
          <p:cNvSpPr txBox="1"/>
          <p:nvPr/>
        </p:nvSpPr>
        <p:spPr>
          <a:xfrm>
            <a:off x="160550" y="863550"/>
            <a:ext cx="5781562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Wingdings" pitchFamily="2" charset="2"/>
              <a:buChar char="Ø"/>
            </a:pPr>
            <a:r>
              <a:rPr lang="en-US" sz="26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Research Background</a:t>
            </a:r>
            <a:endParaRPr sz="28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Wingdings" pitchFamily="2" charset="2"/>
              <a:buChar char="Ø"/>
            </a:pPr>
            <a:r>
              <a:rPr lang="en-US" sz="26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Rydberg-State atoms</a:t>
            </a:r>
            <a:endParaRPr sz="24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Free Space Rydberg-EIT Spectral Measurements</a:t>
            </a:r>
            <a:endParaRPr sz="24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Quantum Metrology</a:t>
            </a:r>
            <a:endParaRPr sz="2400" b="1" i="0" u="none" strike="noStrike" cap="none" dirty="0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  <a:p>
            <a:pPr marL="520700" marR="0" lvl="0" indent="-4572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Wingdings" pitchFamily="2" charset="2"/>
              <a:buChar char="Ø"/>
            </a:pPr>
            <a:r>
              <a:rPr lang="en-US" sz="26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Miniaturized devices</a:t>
            </a:r>
            <a:endParaRPr sz="1400" b="0" i="0" u="none" strike="noStrike" cap="none" dirty="0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Optical Waveguides</a:t>
            </a:r>
            <a:endParaRPr dirty="0"/>
          </a:p>
          <a:p>
            <a:pPr marL="800100" marR="0" lvl="1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Rydberg Blockade Effect</a:t>
            </a:r>
            <a:endParaRPr dirty="0"/>
          </a:p>
          <a:p>
            <a:pPr marL="800100" marR="0" lvl="8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Single-Photon Transistor</a:t>
            </a:r>
            <a:endParaRPr dirty="0"/>
          </a:p>
          <a:p>
            <a:pPr marL="914400" marR="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Single-Photon Source</a:t>
            </a:r>
            <a:endParaRPr dirty="0"/>
          </a:p>
          <a:p>
            <a:pPr marL="914400" marR="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Wingdings" pitchFamily="2" charset="2"/>
              <a:buChar char="Ø"/>
            </a:pPr>
            <a:r>
              <a:rPr lang="en-US" sz="24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Quantum Sensor and Quantum Manipulation in</a:t>
            </a:r>
            <a:r>
              <a:rPr lang="en-US" sz="2400" b="0" i="0" u="none" strike="noStrike" cap="none" dirty="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Waveguides</a:t>
            </a:r>
            <a:endParaRPr sz="2400" b="1" i="0" u="none" strike="noStrike" cap="none" dirty="0">
              <a:solidFill>
                <a:srgbClr val="D8D8D8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grpSp>
        <p:nvGrpSpPr>
          <p:cNvPr id="209" name="Google Shape;209;p3"/>
          <p:cNvGrpSpPr/>
          <p:nvPr/>
        </p:nvGrpSpPr>
        <p:grpSpPr>
          <a:xfrm>
            <a:off x="5853742" y="3143600"/>
            <a:ext cx="3381424" cy="2852083"/>
            <a:chOff x="-113193" y="1507505"/>
            <a:chExt cx="5510154" cy="4647577"/>
          </a:xfrm>
        </p:grpSpPr>
        <p:cxnSp>
          <p:nvCxnSpPr>
            <p:cNvPr id="210" name="Google Shape;210;p3"/>
            <p:cNvCxnSpPr/>
            <p:nvPr/>
          </p:nvCxnSpPr>
          <p:spPr>
            <a:xfrm>
              <a:off x="1200472" y="2329909"/>
              <a:ext cx="1614488" cy="4763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1" name="Google Shape;211;p3"/>
            <p:cNvCxnSpPr/>
            <p:nvPr/>
          </p:nvCxnSpPr>
          <p:spPr>
            <a:xfrm>
              <a:off x="1155723" y="5900837"/>
              <a:ext cx="1614487" cy="4762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2" name="Google Shape;212;p3"/>
            <p:cNvSpPr txBox="1"/>
            <p:nvPr/>
          </p:nvSpPr>
          <p:spPr>
            <a:xfrm>
              <a:off x="-113193" y="3552229"/>
              <a:ext cx="1638251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|2〉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3" name="Google Shape;213;p3"/>
            <p:cNvSpPr txBox="1"/>
            <p:nvPr/>
          </p:nvSpPr>
          <p:spPr>
            <a:xfrm>
              <a:off x="-113193" y="5245230"/>
              <a:ext cx="1758490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|1〉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214" name="Google Shape;214;p3"/>
            <p:cNvCxnSpPr/>
            <p:nvPr/>
          </p:nvCxnSpPr>
          <p:spPr>
            <a:xfrm>
              <a:off x="1200472" y="3961770"/>
              <a:ext cx="1614488" cy="4763"/>
            </a:xfrm>
            <a:prstGeom prst="straightConnector1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5" name="Google Shape;215;p3"/>
            <p:cNvSpPr txBox="1"/>
            <p:nvPr/>
          </p:nvSpPr>
          <p:spPr>
            <a:xfrm>
              <a:off x="3794199" y="2662086"/>
              <a:ext cx="1602762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|4〉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216" name="Google Shape;216;p3"/>
            <p:cNvCxnSpPr/>
            <p:nvPr/>
          </p:nvCxnSpPr>
          <p:spPr>
            <a:xfrm>
              <a:off x="2000450" y="3185260"/>
              <a:ext cx="1614487" cy="4762"/>
            </a:xfrm>
            <a:prstGeom prst="straightConnector1">
              <a:avLst/>
            </a:prstGeom>
            <a:noFill/>
            <a:ln w="762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7" name="Google Shape;217;p3"/>
            <p:cNvSpPr txBox="1"/>
            <p:nvPr/>
          </p:nvSpPr>
          <p:spPr>
            <a:xfrm>
              <a:off x="738819" y="2670386"/>
              <a:ext cx="833802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00FF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Ω</a:t>
              </a:r>
              <a:r>
                <a:rPr lang="en-US" sz="2400" b="1" i="0" u="none" strike="noStrike" cap="none" baseline="-25000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</a:t>
              </a:r>
              <a:endParaRPr sz="2400" b="1" i="0" u="none" strike="noStrike" cap="none" baseline="-25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8" name="Google Shape;218;p3"/>
            <p:cNvSpPr txBox="1"/>
            <p:nvPr/>
          </p:nvSpPr>
          <p:spPr>
            <a:xfrm>
              <a:off x="-113193" y="2022313"/>
              <a:ext cx="1532253" cy="909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775" tIns="47875" rIns="95775" bIns="478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|3〉</a:t>
              </a:r>
              <a:endParaRPr sz="3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219" name="Google Shape;219;p3"/>
            <p:cNvCxnSpPr/>
            <p:nvPr/>
          </p:nvCxnSpPr>
          <p:spPr>
            <a:xfrm>
              <a:off x="1969218" y="2384858"/>
              <a:ext cx="788828" cy="732563"/>
            </a:xfrm>
            <a:prstGeom prst="straightConnector1">
              <a:avLst/>
            </a:prstGeom>
            <a:noFill/>
            <a:ln w="762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20" name="Google Shape;220;p3"/>
            <p:cNvSpPr txBox="1"/>
            <p:nvPr/>
          </p:nvSpPr>
          <p:spPr>
            <a:xfrm>
              <a:off x="2579643" y="2387260"/>
              <a:ext cx="1335334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C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Ω</a:t>
              </a:r>
              <a:r>
                <a:rPr lang="en-US" sz="2400" b="1" i="0" u="none" strike="noStrike" cap="none" baseline="-2500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MW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1" name="Google Shape;221;p3"/>
            <p:cNvCxnSpPr/>
            <p:nvPr/>
          </p:nvCxnSpPr>
          <p:spPr>
            <a:xfrm rot="10800000">
              <a:off x="1895155" y="3606490"/>
              <a:ext cx="0" cy="223962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22" name="Google Shape;222;p3"/>
            <p:cNvCxnSpPr/>
            <p:nvPr/>
          </p:nvCxnSpPr>
          <p:spPr>
            <a:xfrm>
              <a:off x="1200472" y="3606492"/>
              <a:ext cx="1614488" cy="4763"/>
            </a:xfrm>
            <a:prstGeom prst="straightConnector1">
              <a:avLst/>
            </a:prstGeom>
            <a:noFill/>
            <a:ln w="508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223" name="Google Shape;223;p3"/>
            <p:cNvSpPr txBox="1"/>
            <p:nvPr/>
          </p:nvSpPr>
          <p:spPr>
            <a:xfrm>
              <a:off x="2694182" y="3373514"/>
              <a:ext cx="606543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Δ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24" name="Google Shape;224;p3"/>
            <p:cNvCxnSpPr/>
            <p:nvPr/>
          </p:nvCxnSpPr>
          <p:spPr>
            <a:xfrm rot="10800000">
              <a:off x="1895155" y="2346053"/>
              <a:ext cx="0" cy="1224137"/>
            </a:xfrm>
            <a:prstGeom prst="straightConnector1">
              <a:avLst/>
            </a:prstGeom>
            <a:noFill/>
            <a:ln w="76200" cap="flat" cmpd="sng">
              <a:solidFill>
                <a:srgbClr val="000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25" name="Google Shape;225;p3"/>
            <p:cNvSpPr txBox="1"/>
            <p:nvPr/>
          </p:nvSpPr>
          <p:spPr>
            <a:xfrm>
              <a:off x="1122802" y="4447733"/>
              <a:ext cx="1455312" cy="75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ε</a:t>
              </a:r>
              <a:r>
                <a:rPr lang="en-US" sz="2400" b="0" i="0" u="none" strike="noStrike" cap="none" baseline="-250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</a:t>
              </a:r>
              <a:endParaRPr sz="2400" b="0" i="0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3"/>
            <p:cNvSpPr txBox="1"/>
            <p:nvPr/>
          </p:nvSpPr>
          <p:spPr>
            <a:xfrm>
              <a:off x="482910" y="1507505"/>
              <a:ext cx="4818709" cy="7020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sz="22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Rydberg state n&gt;&gt;1</a:t>
              </a:r>
              <a:endParaRPr sz="2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7" name="Google Shape;227;p3"/>
          <p:cNvPicPr preferRelativeResize="0"/>
          <p:nvPr/>
        </p:nvPicPr>
        <p:blipFill rotWithShape="1">
          <a:blip r:embed="rId3">
            <a:alphaModFix/>
          </a:blip>
          <a:srcRect t="1606" b="1597"/>
          <a:stretch/>
        </p:blipFill>
        <p:spPr>
          <a:xfrm>
            <a:off x="5635112" y="291450"/>
            <a:ext cx="3470498" cy="285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"/>
          <p:cNvSpPr txBox="1"/>
          <p:nvPr/>
        </p:nvSpPr>
        <p:spPr>
          <a:xfrm>
            <a:off x="0" y="2412"/>
            <a:ext cx="9144000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Electromagnetically Induced Transparency (EIT)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8"/>
          <p:cNvSpPr/>
          <p:nvPr/>
        </p:nvSpPr>
        <p:spPr>
          <a:xfrm>
            <a:off x="120090" y="691759"/>
            <a:ext cx="3916510" cy="554054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00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5" name="Google Shape;23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3752" y="1424257"/>
            <a:ext cx="2218397" cy="132542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8"/>
          <p:cNvSpPr txBox="1"/>
          <p:nvPr/>
        </p:nvSpPr>
        <p:spPr>
          <a:xfrm>
            <a:off x="554825" y="630959"/>
            <a:ext cx="3599483" cy="3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Quantum memory -- Λ EIT </a:t>
            </a:r>
            <a:endParaRPr sz="1800" b="0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Google Shape;237;p18"/>
          <p:cNvSpPr/>
          <p:nvPr/>
        </p:nvSpPr>
        <p:spPr>
          <a:xfrm>
            <a:off x="64809" y="3251527"/>
            <a:ext cx="4042403" cy="280076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601" t="-650" r="-751" b="-173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18" descr="nature_cover_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187" y="979732"/>
            <a:ext cx="1661815" cy="210529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8"/>
          <p:cNvSpPr txBox="1"/>
          <p:nvPr/>
        </p:nvSpPr>
        <p:spPr>
          <a:xfrm>
            <a:off x="0" y="10295"/>
            <a:ext cx="8229600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4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5210660" y="630959"/>
            <a:ext cx="3599483" cy="3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Rydberg EIT </a:t>
            </a:r>
            <a:endParaRPr sz="1800" b="0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1" name="Google Shape;24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51836" y="173411"/>
            <a:ext cx="2501734" cy="2719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38208" y="3210695"/>
            <a:ext cx="2743200" cy="137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09541" y="1000263"/>
            <a:ext cx="3461767" cy="219464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8"/>
          <p:cNvSpPr/>
          <p:nvPr/>
        </p:nvSpPr>
        <p:spPr>
          <a:xfrm>
            <a:off x="6881408" y="3363095"/>
            <a:ext cx="229530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Adams’s group in Durham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PRL 105, 193603 (2010)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PRL 110, 103001 (2013) </a:t>
            </a: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18"/>
          <p:cNvSpPr/>
          <p:nvPr/>
        </p:nvSpPr>
        <p:spPr>
          <a:xfrm>
            <a:off x="4400396" y="4598190"/>
            <a:ext cx="4743603" cy="1508105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l="-896" t="-2014" b="-322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18"/>
          <p:cNvGrpSpPr/>
          <p:nvPr/>
        </p:nvGrpSpPr>
        <p:grpSpPr>
          <a:xfrm>
            <a:off x="4114800" y="984143"/>
            <a:ext cx="1447800" cy="2090338"/>
            <a:chOff x="1566201" y="1481538"/>
            <a:chExt cx="1447800" cy="2090338"/>
          </a:xfrm>
        </p:grpSpPr>
        <p:cxnSp>
          <p:nvCxnSpPr>
            <p:cNvPr id="247" name="Google Shape;247;p18"/>
            <p:cNvCxnSpPr/>
            <p:nvPr/>
          </p:nvCxnSpPr>
          <p:spPr>
            <a:xfrm>
              <a:off x="2000232" y="1500174"/>
              <a:ext cx="857256" cy="0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8" name="Google Shape;248;p18"/>
            <p:cNvCxnSpPr/>
            <p:nvPr/>
          </p:nvCxnSpPr>
          <p:spPr>
            <a:xfrm>
              <a:off x="2000232" y="3571876"/>
              <a:ext cx="857256" cy="0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9" name="Google Shape;249;p18"/>
            <p:cNvCxnSpPr/>
            <p:nvPr/>
          </p:nvCxnSpPr>
          <p:spPr>
            <a:xfrm>
              <a:off x="2000232" y="2786058"/>
              <a:ext cx="857256" cy="0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0" name="Google Shape;250;p18"/>
            <p:cNvCxnSpPr/>
            <p:nvPr/>
          </p:nvCxnSpPr>
          <p:spPr>
            <a:xfrm rot="5400000">
              <a:off x="1786080" y="2124319"/>
              <a:ext cx="1304520" cy="18959"/>
            </a:xfrm>
            <a:prstGeom prst="straightConnector1">
              <a:avLst/>
            </a:prstGeom>
            <a:noFill/>
            <a:ln w="63500" cap="flat" cmpd="sng">
              <a:solidFill>
                <a:srgbClr val="0000FF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51" name="Google Shape;251;p18"/>
            <p:cNvCxnSpPr/>
            <p:nvPr/>
          </p:nvCxnSpPr>
          <p:spPr>
            <a:xfrm rot="5400000">
              <a:off x="2035554" y="3178570"/>
              <a:ext cx="785818" cy="794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252" name="Google Shape;252;p18"/>
            <p:cNvSpPr txBox="1"/>
            <p:nvPr/>
          </p:nvSpPr>
          <p:spPr>
            <a:xfrm>
              <a:off x="1566201" y="1921654"/>
              <a:ext cx="8531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Coupling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1708343" y="2973506"/>
              <a:ext cx="59343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probe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8"/>
            <p:cNvSpPr txBox="1"/>
            <p:nvPr/>
          </p:nvSpPr>
          <p:spPr>
            <a:xfrm>
              <a:off x="2612929" y="1517126"/>
              <a:ext cx="4010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8"/>
            <p:cNvSpPr txBox="1"/>
            <p:nvPr/>
          </p:nvSpPr>
          <p:spPr>
            <a:xfrm>
              <a:off x="2536729" y="3229554"/>
              <a:ext cx="4010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8"/>
            <p:cNvSpPr txBox="1"/>
            <p:nvPr/>
          </p:nvSpPr>
          <p:spPr>
            <a:xfrm>
              <a:off x="2556801" y="2429334"/>
              <a:ext cx="4010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5P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" name="Google Shape;257;p18"/>
          <p:cNvSpPr/>
          <p:nvPr/>
        </p:nvSpPr>
        <p:spPr>
          <a:xfrm>
            <a:off x="4114800" y="691760"/>
            <a:ext cx="4956506" cy="554054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000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E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18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</a:t>
            </a:r>
            <a:r>
              <a:rPr lang="en-US" sz="1600" b="1" i="0" u="none" strike="noStrike" cap="none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| Optical waveguide                                                  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7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</a:t>
            </a:r>
            <a:r>
              <a:rPr lang="en-US" sz="1600" b="1" i="0" u="none" strike="noStrike" cap="none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| Optical waveguide                                                  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8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264" name="Google Shape;264;p19"/>
          <p:cNvSpPr txBox="1"/>
          <p:nvPr/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19"/>
          <p:cNvCxnSpPr/>
          <p:nvPr/>
        </p:nvCxnSpPr>
        <p:spPr>
          <a:xfrm>
            <a:off x="1338241" y="1364992"/>
            <a:ext cx="808684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6" name="Google Shape;266;p19"/>
          <p:cNvSpPr txBox="1"/>
          <p:nvPr/>
        </p:nvSpPr>
        <p:spPr>
          <a:xfrm>
            <a:off x="279280" y="2535050"/>
            <a:ext cx="10080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50" tIns="47875" rIns="95750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10AC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|1〉</a:t>
            </a:r>
            <a:endParaRPr sz="3200" b="0" i="0" u="none" strike="noStrike" cap="none">
              <a:solidFill>
                <a:srgbClr val="010AC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7" name="Google Shape;267;p19"/>
          <p:cNvCxnSpPr/>
          <p:nvPr/>
        </p:nvCxnSpPr>
        <p:spPr>
          <a:xfrm>
            <a:off x="2230412" y="2707824"/>
            <a:ext cx="807834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8" name="Google Shape;268;p19"/>
          <p:cNvSpPr txBox="1"/>
          <p:nvPr/>
        </p:nvSpPr>
        <p:spPr>
          <a:xfrm>
            <a:off x="2208605" y="1035475"/>
            <a:ext cx="10080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50" tIns="47875" rIns="95750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10AC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|3〉</a:t>
            </a:r>
            <a:endParaRPr sz="3200" b="0" i="0" u="none" strike="noStrike" cap="none">
              <a:solidFill>
                <a:srgbClr val="010AC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9" name="Google Shape;269;p19"/>
          <p:cNvSpPr txBox="1"/>
          <p:nvPr/>
        </p:nvSpPr>
        <p:spPr>
          <a:xfrm>
            <a:off x="692107" y="1474492"/>
            <a:ext cx="583739" cy="52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800" b="0" i="1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2800" b="0" i="1" u="none" strike="noStrike" cap="none" baseline="-25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0" name="Google Shape;270;p19"/>
          <p:cNvCxnSpPr/>
          <p:nvPr/>
        </p:nvCxnSpPr>
        <p:spPr>
          <a:xfrm>
            <a:off x="439800" y="2575880"/>
            <a:ext cx="10080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1" name="Google Shape;271;p19"/>
          <p:cNvCxnSpPr/>
          <p:nvPr/>
        </p:nvCxnSpPr>
        <p:spPr>
          <a:xfrm rot="10800000">
            <a:off x="1741547" y="1352681"/>
            <a:ext cx="939211" cy="1352193"/>
          </a:xfrm>
          <a:prstGeom prst="straightConnector1">
            <a:avLst/>
          </a:prstGeom>
          <a:noFill/>
          <a:ln w="101600" cap="flat" cmpd="sng">
            <a:solidFill>
              <a:srgbClr val="1818FF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72" name="Google Shape;272;p19"/>
          <p:cNvSpPr txBox="1"/>
          <p:nvPr/>
        </p:nvSpPr>
        <p:spPr>
          <a:xfrm>
            <a:off x="2585721" y="1461524"/>
            <a:ext cx="55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1818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800" b="0" i="1" u="none" strike="noStrike" cap="none" baseline="-25000">
                <a:solidFill>
                  <a:srgbClr val="1818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2800" b="0" i="1" u="none" strike="noStrike" cap="none" baseline="-25000">
              <a:solidFill>
                <a:srgbClr val="1818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9"/>
          <p:cNvSpPr txBox="1"/>
          <p:nvPr/>
        </p:nvSpPr>
        <p:spPr>
          <a:xfrm>
            <a:off x="3036535" y="2411400"/>
            <a:ext cx="13455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50" tIns="47875" rIns="95750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10AC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|2〉</a:t>
            </a:r>
            <a:endParaRPr sz="3200" b="0" i="0" u="none" strike="noStrike" cap="none">
              <a:solidFill>
                <a:srgbClr val="010AC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4" name="Google Shape;274;p19"/>
          <p:cNvCxnSpPr/>
          <p:nvPr/>
        </p:nvCxnSpPr>
        <p:spPr>
          <a:xfrm>
            <a:off x="1376991" y="948116"/>
            <a:ext cx="808684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75" name="Google Shape;275;p19"/>
          <p:cNvCxnSpPr/>
          <p:nvPr/>
        </p:nvCxnSpPr>
        <p:spPr>
          <a:xfrm rot="10800000" flipH="1">
            <a:off x="913191" y="906028"/>
            <a:ext cx="921000" cy="1614679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dash"/>
            <a:miter lim="800000"/>
            <a:headEnd type="none" w="sm" len="sm"/>
            <a:tailEnd type="stealth" w="med" len="med"/>
          </a:ln>
        </p:spPr>
      </p:cxnSp>
      <p:cxnSp>
        <p:nvCxnSpPr>
          <p:cNvPr id="276" name="Google Shape;276;p19"/>
          <p:cNvCxnSpPr/>
          <p:nvPr/>
        </p:nvCxnSpPr>
        <p:spPr>
          <a:xfrm>
            <a:off x="6477000" y="1807636"/>
            <a:ext cx="10080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7" name="Google Shape;277;p19"/>
          <p:cNvSpPr txBox="1"/>
          <p:nvPr/>
        </p:nvSpPr>
        <p:spPr>
          <a:xfrm>
            <a:off x="7950902" y="2198425"/>
            <a:ext cx="10080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50" tIns="47875" rIns="95750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10AC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|1〉</a:t>
            </a:r>
            <a:endParaRPr sz="3200" b="0" i="0" u="none" strike="noStrike" cap="none">
              <a:solidFill>
                <a:srgbClr val="010AC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8" name="Google Shape;278;p19"/>
          <p:cNvCxnSpPr/>
          <p:nvPr/>
        </p:nvCxnSpPr>
        <p:spPr>
          <a:xfrm>
            <a:off x="6391800" y="987662"/>
            <a:ext cx="11520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19"/>
          <p:cNvSpPr txBox="1"/>
          <p:nvPr/>
        </p:nvSpPr>
        <p:spPr>
          <a:xfrm>
            <a:off x="7950903" y="1463025"/>
            <a:ext cx="13455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50" tIns="47875" rIns="95750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10AC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|3〉</a:t>
            </a:r>
            <a:endParaRPr sz="3200" b="0" i="0" u="none" strike="noStrike" cap="none">
              <a:solidFill>
                <a:srgbClr val="010AC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19"/>
          <p:cNvSpPr txBox="1"/>
          <p:nvPr/>
        </p:nvSpPr>
        <p:spPr>
          <a:xfrm>
            <a:off x="7045229" y="1831692"/>
            <a:ext cx="583739" cy="52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800" b="0" i="1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2800" b="0" i="1" u="none" strike="noStrike" cap="none" baseline="-25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Google Shape;281;p19"/>
          <p:cNvCxnSpPr/>
          <p:nvPr/>
        </p:nvCxnSpPr>
        <p:spPr>
          <a:xfrm>
            <a:off x="6019800" y="2642668"/>
            <a:ext cx="200131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2" name="Google Shape;282;p19"/>
          <p:cNvCxnSpPr/>
          <p:nvPr/>
        </p:nvCxnSpPr>
        <p:spPr>
          <a:xfrm rot="10800000" flipH="1">
            <a:off x="6974325" y="1012000"/>
            <a:ext cx="11700" cy="785400"/>
          </a:xfrm>
          <a:prstGeom prst="straightConnector1">
            <a:avLst/>
          </a:prstGeom>
          <a:noFill/>
          <a:ln w="101600" cap="flat" cmpd="sng">
            <a:solidFill>
              <a:srgbClr val="1818FF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83" name="Google Shape;283;p19"/>
          <p:cNvSpPr txBox="1"/>
          <p:nvPr/>
        </p:nvSpPr>
        <p:spPr>
          <a:xfrm>
            <a:off x="7069272" y="1160757"/>
            <a:ext cx="559694" cy="52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1818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800" b="0" i="1" u="none" strike="noStrike" cap="none" baseline="-25000">
                <a:solidFill>
                  <a:srgbClr val="1818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2800" b="0" i="1" u="none" strike="noStrike" cap="none" baseline="-25000">
              <a:solidFill>
                <a:srgbClr val="1818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7950903" y="775275"/>
            <a:ext cx="11931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50" tIns="47875" rIns="95750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10AC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|r〉</a:t>
            </a:r>
            <a:endParaRPr sz="3200" b="0" i="0" u="none" strike="noStrike" cap="none">
              <a:solidFill>
                <a:srgbClr val="010AC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5" name="Google Shape;285;p19"/>
          <p:cNvCxnSpPr/>
          <p:nvPr/>
        </p:nvCxnSpPr>
        <p:spPr>
          <a:xfrm rot="10800000">
            <a:off x="6967800" y="1853331"/>
            <a:ext cx="0" cy="666891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dash"/>
            <a:miter lim="800000"/>
            <a:headEnd type="none" w="sm" len="sm"/>
            <a:tailEnd type="stealth" w="med" len="med"/>
          </a:ln>
        </p:spPr>
      </p:cxnSp>
      <p:sp>
        <p:nvSpPr>
          <p:cNvPr id="286" name="Google Shape;286;p19"/>
          <p:cNvSpPr/>
          <p:nvPr/>
        </p:nvSpPr>
        <p:spPr>
          <a:xfrm>
            <a:off x="6308327" y="2355200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9"/>
          <p:cNvSpPr/>
          <p:nvPr/>
        </p:nvSpPr>
        <p:spPr>
          <a:xfrm>
            <a:off x="6587736" y="2355200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9"/>
          <p:cNvSpPr/>
          <p:nvPr/>
        </p:nvSpPr>
        <p:spPr>
          <a:xfrm>
            <a:off x="6031124" y="2355200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9"/>
          <p:cNvSpPr/>
          <p:nvPr/>
        </p:nvSpPr>
        <p:spPr>
          <a:xfrm>
            <a:off x="7162653" y="2355200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9"/>
          <p:cNvSpPr/>
          <p:nvPr/>
        </p:nvSpPr>
        <p:spPr>
          <a:xfrm>
            <a:off x="7442062" y="2355200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6885450" y="2355200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9"/>
          <p:cNvSpPr/>
          <p:nvPr/>
        </p:nvSpPr>
        <p:spPr>
          <a:xfrm>
            <a:off x="7688818" y="2355200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9"/>
          <p:cNvSpPr/>
          <p:nvPr/>
        </p:nvSpPr>
        <p:spPr>
          <a:xfrm>
            <a:off x="658203" y="2287891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9"/>
          <p:cNvSpPr/>
          <p:nvPr/>
        </p:nvSpPr>
        <p:spPr>
          <a:xfrm>
            <a:off x="937612" y="2287891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9"/>
          <p:cNvSpPr/>
          <p:nvPr/>
        </p:nvSpPr>
        <p:spPr>
          <a:xfrm>
            <a:off x="381000" y="2287891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1235326" y="2287891"/>
            <a:ext cx="235982" cy="235982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9"/>
          <p:cNvSpPr txBox="1"/>
          <p:nvPr/>
        </p:nvSpPr>
        <p:spPr>
          <a:xfrm flipH="1">
            <a:off x="18143" y="3048000"/>
            <a:ext cx="49530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Long coherence time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 memory efficiency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One color lasers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Low laser power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itchFamily="2" charset="2"/>
              <a:buChar char="Ø"/>
            </a:pP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itchFamily="2" charset="2"/>
              <a:buChar char="Ø"/>
            </a:pP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9"/>
          <p:cNvSpPr txBox="1"/>
          <p:nvPr/>
        </p:nvSpPr>
        <p:spPr>
          <a:xfrm flipH="1">
            <a:off x="4343400" y="3048000"/>
            <a:ext cx="4953000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Short coherence time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Low storage efficiency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Two color lasers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Strong light-matter interaction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itchFamily="2" charset="2"/>
              <a:buChar char="Ø"/>
            </a:pP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9"/>
          <p:cNvSpPr txBox="1"/>
          <p:nvPr/>
        </p:nvSpPr>
        <p:spPr>
          <a:xfrm>
            <a:off x="498991" y="4540630"/>
            <a:ext cx="81132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Phase mismatch!!     Δk = k</a:t>
            </a:r>
            <a:r>
              <a:rPr lang="en-US" sz="2400" b="0" i="0" u="none" strike="noStrike" cap="none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+ k</a:t>
            </a:r>
            <a:r>
              <a:rPr lang="en-US" sz="2400" b="0" i="0" u="none" strike="noStrike" cap="none" baseline="-2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= 2π/Λ ≠ 0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0" name="Google Shape;300;p19"/>
          <p:cNvGraphicFramePr/>
          <p:nvPr/>
        </p:nvGraphicFramePr>
        <p:xfrm>
          <a:off x="3340368" y="5171660"/>
          <a:ext cx="6273264" cy="16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273264" imgH="1622325" progId="Origin50.Graph">
                  <p:embed/>
                </p:oleObj>
              </mc:Choice>
              <mc:Fallback>
                <p:oleObj r:id="rId3" imgW="6273264" imgH="1622325" progId="Origin50.Graph">
                  <p:embed/>
                  <p:pic>
                    <p:nvPicPr>
                      <p:cNvPr id="300" name="Google Shape;300;p19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340368" y="5171660"/>
                        <a:ext cx="6273264" cy="16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1" name="Google Shape;301;p19"/>
          <p:cNvCxnSpPr/>
          <p:nvPr/>
        </p:nvCxnSpPr>
        <p:spPr>
          <a:xfrm>
            <a:off x="5464940" y="5414628"/>
            <a:ext cx="112851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miter lim="800000"/>
            <a:headEnd type="triangle" w="med" len="med"/>
            <a:tailEnd type="triangle" w="med" len="med"/>
          </a:ln>
        </p:spPr>
      </p:cxnSp>
      <p:sp>
        <p:nvSpPr>
          <p:cNvPr id="302" name="Google Shape;302;p19"/>
          <p:cNvSpPr/>
          <p:nvPr/>
        </p:nvSpPr>
        <p:spPr>
          <a:xfrm>
            <a:off x="5257798" y="4948525"/>
            <a:ext cx="342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Λ </a:t>
            </a:r>
            <a:r>
              <a:rPr lang="en-US" sz="2400" b="0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~</a:t>
            </a: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1.2 μm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3" name="Google Shape;303;p19"/>
          <p:cNvGraphicFramePr/>
          <p:nvPr/>
        </p:nvGraphicFramePr>
        <p:xfrm>
          <a:off x="-6864204" y="5126292"/>
          <a:ext cx="14527134" cy="16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4527134" imgH="1622325" progId="Origin50.Graph">
                  <p:embed/>
                </p:oleObj>
              </mc:Choice>
              <mc:Fallback>
                <p:oleObj r:id="rId5" imgW="14527134" imgH="1622325" progId="Origin50.Graph">
                  <p:embed/>
                  <p:pic>
                    <p:nvPicPr>
                      <p:cNvPr id="303" name="Google Shape;303;p1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-6864204" y="5126292"/>
                        <a:ext cx="14527134" cy="16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4" name="Google Shape;304;p19"/>
          <p:cNvCxnSpPr/>
          <p:nvPr/>
        </p:nvCxnSpPr>
        <p:spPr>
          <a:xfrm>
            <a:off x="209727" y="5334000"/>
            <a:ext cx="23760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miter lim="800000"/>
            <a:headEnd type="triangle" w="med" len="med"/>
            <a:tailEnd type="triangle" w="med" len="med"/>
          </a:ln>
        </p:spPr>
      </p:cxnSp>
      <p:sp>
        <p:nvSpPr>
          <p:cNvPr id="305" name="Google Shape;305;p19"/>
          <p:cNvSpPr/>
          <p:nvPr/>
        </p:nvSpPr>
        <p:spPr>
          <a:xfrm>
            <a:off x="483971" y="4887800"/>
            <a:ext cx="255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Λ </a:t>
            </a:r>
            <a:r>
              <a:rPr lang="en-US" sz="2400" b="0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~</a:t>
            </a:r>
            <a:r>
              <a:rPr lang="en-US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3 cm</a:t>
            </a: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9"/>
          <p:cNvSpPr txBox="1"/>
          <p:nvPr/>
        </p:nvSpPr>
        <p:spPr>
          <a:xfrm flipH="1">
            <a:off x="20992" y="3047253"/>
            <a:ext cx="49530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Long coherence time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High memory efficiency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One color lasers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Low laser power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itchFamily="2" charset="2"/>
              <a:buChar char="Ø"/>
            </a:pP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itchFamily="2" charset="2"/>
              <a:buChar char="Ø"/>
            </a:pP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9"/>
          <p:cNvSpPr txBox="1"/>
          <p:nvPr/>
        </p:nvSpPr>
        <p:spPr>
          <a:xfrm flipH="1">
            <a:off x="4343400" y="3048366"/>
            <a:ext cx="4953000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Short coherence time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Low storage efficiency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Two color lasers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Font typeface="Wingdings" pitchFamily="2" charset="2"/>
              <a:buChar char="Ø"/>
            </a:pPr>
            <a:r>
              <a:rPr lang="en-US" sz="2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Strong light-matter interaction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826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Wingdings" pitchFamily="2" charset="2"/>
              <a:buChar char="Ø"/>
            </a:pPr>
            <a:endParaRPr sz="22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9"/>
          <p:cNvSpPr txBox="1"/>
          <p:nvPr/>
        </p:nvSpPr>
        <p:spPr>
          <a:xfrm>
            <a:off x="12209" y="2326"/>
            <a:ext cx="4559793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Λ-type EIT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309" name="Google Shape;309;p19"/>
          <p:cNvSpPr txBox="1"/>
          <p:nvPr/>
        </p:nvSpPr>
        <p:spPr>
          <a:xfrm>
            <a:off x="4583430" y="-3358"/>
            <a:ext cx="4559793" cy="736076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ea062229ad_0_3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500" y="591100"/>
            <a:ext cx="3426426" cy="269960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ea062229ad_0_399"/>
          <p:cNvSpPr txBox="1"/>
          <p:nvPr/>
        </p:nvSpPr>
        <p:spPr>
          <a:xfrm>
            <a:off x="0" y="6398804"/>
            <a:ext cx="9144000" cy="459300"/>
          </a:xfrm>
          <a:prstGeom prst="rect">
            <a:avLst/>
          </a:prstGeom>
          <a:gradFill>
            <a:gsLst>
              <a:gs pos="0">
                <a:schemeClr val="accent1"/>
              </a:gs>
              <a:gs pos="15000">
                <a:srgbClr val="9CC2E5"/>
              </a:gs>
              <a:gs pos="24000">
                <a:srgbClr val="B3D1EC"/>
              </a:gs>
              <a:gs pos="100000">
                <a:schemeClr val="l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MS PMincho"/>
              <a:buNone/>
            </a:pP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 </a:t>
            </a:r>
            <a:r>
              <a:rPr lang="en-US" sz="1600" b="1" i="0" u="none" strike="noStrike" cap="none">
                <a:solidFill>
                  <a:srgbClr val="D8D8D8"/>
                </a:solidFill>
                <a:latin typeface="MS PMincho"/>
                <a:ea typeface="MS PMincho"/>
                <a:cs typeface="MS PMincho"/>
                <a:sym typeface="MS PMincho"/>
              </a:rPr>
              <a:t>| Optical waveguide                                                                        </a:t>
            </a:r>
            <a:r>
              <a:rPr lang="en-US" sz="1600" b="1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Yi-Hsin Chen  9</a:t>
            </a:r>
            <a:endParaRPr sz="1600" b="1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cxnSp>
        <p:nvCxnSpPr>
          <p:cNvPr id="318" name="Google Shape;318;gea062229ad_0_399"/>
          <p:cNvCxnSpPr/>
          <p:nvPr/>
        </p:nvCxnSpPr>
        <p:spPr>
          <a:xfrm>
            <a:off x="6477000" y="1807636"/>
            <a:ext cx="10080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9" name="Google Shape;319;gea062229ad_0_399"/>
          <p:cNvSpPr txBox="1"/>
          <p:nvPr/>
        </p:nvSpPr>
        <p:spPr>
          <a:xfrm>
            <a:off x="7950902" y="2198425"/>
            <a:ext cx="10080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50" tIns="47875" rIns="95750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10AC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|1〉</a:t>
            </a:r>
            <a:endParaRPr sz="3200" b="0" i="0" u="none" strike="noStrike" cap="none">
              <a:solidFill>
                <a:srgbClr val="010AC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0" name="Google Shape;320;gea062229ad_0_399"/>
          <p:cNvCxnSpPr/>
          <p:nvPr/>
        </p:nvCxnSpPr>
        <p:spPr>
          <a:xfrm>
            <a:off x="6391800" y="987662"/>
            <a:ext cx="11520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1" name="Google Shape;321;gea062229ad_0_399"/>
          <p:cNvSpPr txBox="1"/>
          <p:nvPr/>
        </p:nvSpPr>
        <p:spPr>
          <a:xfrm>
            <a:off x="7950903" y="1463025"/>
            <a:ext cx="13455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50" tIns="47875" rIns="95750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10AC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|3〉</a:t>
            </a:r>
            <a:endParaRPr sz="3200" b="0" i="0" u="none" strike="noStrike" cap="none">
              <a:solidFill>
                <a:srgbClr val="010AC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gea062229ad_0_399"/>
          <p:cNvSpPr txBox="1"/>
          <p:nvPr/>
        </p:nvSpPr>
        <p:spPr>
          <a:xfrm>
            <a:off x="7045229" y="1831692"/>
            <a:ext cx="58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800" b="0" i="1" u="none" strike="noStrike" cap="none" baseline="-25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sz="2800" b="0" i="1" u="none" strike="noStrike" cap="none" baseline="-25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" name="Google Shape;323;gea062229ad_0_399"/>
          <p:cNvCxnSpPr/>
          <p:nvPr/>
        </p:nvCxnSpPr>
        <p:spPr>
          <a:xfrm>
            <a:off x="6019800" y="2642668"/>
            <a:ext cx="20013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4" name="Google Shape;324;gea062229ad_0_399"/>
          <p:cNvCxnSpPr/>
          <p:nvPr/>
        </p:nvCxnSpPr>
        <p:spPr>
          <a:xfrm rot="10800000" flipH="1">
            <a:off x="6974325" y="1012000"/>
            <a:ext cx="11700" cy="785400"/>
          </a:xfrm>
          <a:prstGeom prst="straightConnector1">
            <a:avLst/>
          </a:prstGeom>
          <a:noFill/>
          <a:ln w="101600" cap="flat" cmpd="sng">
            <a:solidFill>
              <a:srgbClr val="1818FF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25" name="Google Shape;325;gea062229ad_0_399"/>
          <p:cNvSpPr txBox="1"/>
          <p:nvPr/>
        </p:nvSpPr>
        <p:spPr>
          <a:xfrm>
            <a:off x="7069272" y="1160757"/>
            <a:ext cx="55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1818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Ω</a:t>
            </a:r>
            <a:r>
              <a:rPr lang="en-US" sz="2800" b="0" i="1" u="none" strike="noStrike" cap="none" baseline="-25000">
                <a:solidFill>
                  <a:srgbClr val="1818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2800" b="0" i="1" u="none" strike="noStrike" cap="none" baseline="-25000">
              <a:solidFill>
                <a:srgbClr val="1818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ea062229ad_0_399"/>
          <p:cNvSpPr txBox="1"/>
          <p:nvPr/>
        </p:nvSpPr>
        <p:spPr>
          <a:xfrm>
            <a:off x="7950903" y="775275"/>
            <a:ext cx="1193100" cy="5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750" tIns="47875" rIns="95750" bIns="47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10AC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|r〉</a:t>
            </a:r>
            <a:endParaRPr sz="3200" b="0" i="0" u="none" strike="noStrike" cap="none">
              <a:solidFill>
                <a:srgbClr val="010AC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7" name="Google Shape;327;gea062229ad_0_399"/>
          <p:cNvCxnSpPr/>
          <p:nvPr/>
        </p:nvCxnSpPr>
        <p:spPr>
          <a:xfrm rot="10800000">
            <a:off x="6967800" y="1853322"/>
            <a:ext cx="0" cy="6669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dash"/>
            <a:miter lim="800000"/>
            <a:headEnd type="none" w="sm" len="sm"/>
            <a:tailEnd type="stealth" w="med" len="med"/>
          </a:ln>
        </p:spPr>
      </p:cxnSp>
      <p:sp>
        <p:nvSpPr>
          <p:cNvPr id="328" name="Google Shape;328;gea062229ad_0_399"/>
          <p:cNvSpPr/>
          <p:nvPr/>
        </p:nvSpPr>
        <p:spPr>
          <a:xfrm>
            <a:off x="6308327" y="2355200"/>
            <a:ext cx="236100" cy="236100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ea062229ad_0_399"/>
          <p:cNvSpPr/>
          <p:nvPr/>
        </p:nvSpPr>
        <p:spPr>
          <a:xfrm>
            <a:off x="6587736" y="2355200"/>
            <a:ext cx="236100" cy="236100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ea062229ad_0_399"/>
          <p:cNvSpPr/>
          <p:nvPr/>
        </p:nvSpPr>
        <p:spPr>
          <a:xfrm>
            <a:off x="6031124" y="2355200"/>
            <a:ext cx="236100" cy="236100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ea062229ad_0_399"/>
          <p:cNvSpPr/>
          <p:nvPr/>
        </p:nvSpPr>
        <p:spPr>
          <a:xfrm>
            <a:off x="7162653" y="2355200"/>
            <a:ext cx="236100" cy="236100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ea062229ad_0_399"/>
          <p:cNvSpPr/>
          <p:nvPr/>
        </p:nvSpPr>
        <p:spPr>
          <a:xfrm>
            <a:off x="7442062" y="2355200"/>
            <a:ext cx="236100" cy="236100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ea062229ad_0_399"/>
          <p:cNvSpPr/>
          <p:nvPr/>
        </p:nvSpPr>
        <p:spPr>
          <a:xfrm>
            <a:off x="6885450" y="2355200"/>
            <a:ext cx="236100" cy="236100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ea062229ad_0_399"/>
          <p:cNvSpPr/>
          <p:nvPr/>
        </p:nvSpPr>
        <p:spPr>
          <a:xfrm>
            <a:off x="7688818" y="2355200"/>
            <a:ext cx="236100" cy="236100"/>
          </a:xfrm>
          <a:prstGeom prst="ellipse">
            <a:avLst/>
          </a:prstGeom>
          <a:solidFill>
            <a:schemeClr val="lt1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ea062229ad_0_399"/>
          <p:cNvSpPr txBox="1"/>
          <p:nvPr/>
        </p:nvSpPr>
        <p:spPr>
          <a:xfrm>
            <a:off x="-880" y="-3350"/>
            <a:ext cx="9144000" cy="736200"/>
          </a:xfrm>
          <a:prstGeom prst="rect">
            <a:avLst/>
          </a:prstGeom>
          <a:gradFill>
            <a:gsLst>
              <a:gs pos="0">
                <a:schemeClr val="lt1"/>
              </a:gs>
              <a:gs pos="74000">
                <a:srgbClr val="B3D1EC"/>
              </a:gs>
              <a:gs pos="83000">
                <a:srgbClr val="9CC2E5"/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MS PMincho"/>
              <a:buNone/>
            </a:pPr>
            <a:r>
              <a:rPr lang="en-US" sz="4400" b="0" i="0" u="none" strike="noStrike" cap="none">
                <a:solidFill>
                  <a:srgbClr val="002060"/>
                </a:solidFill>
                <a:latin typeface="MS PMincho"/>
                <a:ea typeface="MS PMincho"/>
                <a:cs typeface="MS PMincho"/>
                <a:sym typeface="MS PMincho"/>
              </a:rPr>
              <a:t>Rydberg EIT</a:t>
            </a:r>
            <a:endParaRPr sz="4400" b="0" i="0" u="none" strike="noStrike" cap="none">
              <a:solidFill>
                <a:srgbClr val="002060"/>
              </a:solidFill>
              <a:latin typeface="MS PMincho"/>
              <a:ea typeface="MS PMincho"/>
              <a:cs typeface="MS PMincho"/>
              <a:sym typeface="MS PMincho"/>
            </a:endParaRPr>
          </a:p>
        </p:txBody>
      </p:sp>
      <p:sp>
        <p:nvSpPr>
          <p:cNvPr id="336" name="Google Shape;336;gea062229ad_0_399"/>
          <p:cNvSpPr txBox="1"/>
          <p:nvPr/>
        </p:nvSpPr>
        <p:spPr>
          <a:xfrm>
            <a:off x="939400" y="3167400"/>
            <a:ext cx="448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Two-photon detuning (MHz)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ea062229ad_0_399"/>
          <p:cNvSpPr txBox="1"/>
          <p:nvPr/>
        </p:nvSpPr>
        <p:spPr>
          <a:xfrm>
            <a:off x="4205623" y="3686288"/>
            <a:ext cx="51006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Wingdings" pitchFamily="2" charset="2"/>
              <a:buChar char="Ø"/>
            </a:pPr>
            <a:r>
              <a:rPr lang="en-US" sz="18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Free space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Wingdings" pitchFamily="2" charset="2"/>
              <a:buChar char="Ø"/>
            </a:pPr>
            <a:r>
              <a:rPr lang="en-US" sz="18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Require 340 mW coupling laser power from a SHG laser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Wingdings" pitchFamily="2" charset="2"/>
              <a:buChar char="Ø"/>
            </a:pPr>
            <a:r>
              <a:rPr lang="en-US" sz="1800" b="0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How to reduce the laser power toward the commercial applications?</a:t>
            </a:r>
            <a:endParaRPr sz="1800" b="0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gea062229ad_0_3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944" y="3678596"/>
            <a:ext cx="4109442" cy="264009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ea062229ad_0_399"/>
          <p:cNvSpPr txBox="1"/>
          <p:nvPr/>
        </p:nvSpPr>
        <p:spPr>
          <a:xfrm>
            <a:off x="1196827" y="3957286"/>
            <a:ext cx="123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400" b="0" i="1" u="none" strike="noStrike" cap="none" baseline="-25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 </a:t>
            </a: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18 W/cm</a:t>
            </a:r>
            <a:r>
              <a:rPr lang="en-US" sz="1400" b="0" i="0" u="none" strike="noStrike" cap="none" baseline="30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0" name="Google Shape;340;gea062229ad_0_399"/>
          <p:cNvSpPr txBox="1"/>
          <p:nvPr/>
        </p:nvSpPr>
        <p:spPr>
          <a:xfrm>
            <a:off x="1851107" y="4678566"/>
            <a:ext cx="45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9.5 </a:t>
            </a:r>
            <a:endParaRPr sz="1400" b="0" i="0" u="none" strike="noStrike" cap="none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gea062229ad_0_399"/>
          <p:cNvSpPr txBox="1"/>
          <p:nvPr/>
        </p:nvSpPr>
        <p:spPr>
          <a:xfrm>
            <a:off x="1901856" y="5135766"/>
            <a:ext cx="453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4.6 </a:t>
            </a:r>
            <a:endParaRPr sz="1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2" name="Google Shape;342;gea062229ad_0_399"/>
          <p:cNvSpPr txBox="1"/>
          <p:nvPr/>
        </p:nvSpPr>
        <p:spPr>
          <a:xfrm>
            <a:off x="2057400" y="5611868"/>
            <a:ext cx="409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2.5</a:t>
            </a:r>
            <a:endParaRPr sz="1400" b="0" i="0" u="none" strike="noStrike" cap="none">
              <a:solidFill>
                <a:srgbClr val="00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3" name="Google Shape;343;gea062229ad_0_399"/>
          <p:cNvSpPr/>
          <p:nvPr/>
        </p:nvSpPr>
        <p:spPr>
          <a:xfrm>
            <a:off x="993012" y="3845436"/>
            <a:ext cx="1489800" cy="4377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ea062229ad_0_399"/>
          <p:cNvSpPr/>
          <p:nvPr/>
        </p:nvSpPr>
        <p:spPr>
          <a:xfrm>
            <a:off x="4281373" y="5785550"/>
            <a:ext cx="494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B. H.  Wu, Y. W. Chuang, </a:t>
            </a:r>
            <a:r>
              <a:rPr lang="en-US" sz="16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Y. H. Chen*</a:t>
            </a:r>
            <a:r>
              <a:rPr lang="en-US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al., Scientific Reports 7:9762 (2017)</a:t>
            </a: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2886</Words>
  <Application>Microsoft Office PowerPoint</Application>
  <PresentationFormat>如螢幕大小 (4:3)</PresentationFormat>
  <Paragraphs>571</Paragraphs>
  <Slides>41</Slides>
  <Notes>41</Notes>
  <HiddenSlides>0</HiddenSlides>
  <MMClips>0</MMClips>
  <ScaleCrop>false</ScaleCrop>
  <HeadingPairs>
    <vt:vector size="8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7" baseType="lpstr">
      <vt:lpstr>Times</vt:lpstr>
      <vt:lpstr>Calibri</vt:lpstr>
      <vt:lpstr>Arial</vt:lpstr>
      <vt:lpstr>Noto Sans Symbols</vt:lpstr>
      <vt:lpstr>Arimo</vt:lpstr>
      <vt:lpstr>PMingLiu</vt:lpstr>
      <vt:lpstr>Cambria Math</vt:lpstr>
      <vt:lpstr>標楷體</vt:lpstr>
      <vt:lpstr>DFGothic-EB</vt:lpstr>
      <vt:lpstr>Aharoni</vt:lpstr>
      <vt:lpstr>MS PMincho</vt:lpstr>
      <vt:lpstr>Tahoma</vt:lpstr>
      <vt:lpstr>Wingdings</vt:lpstr>
      <vt:lpstr>Times New Roman</vt:lpstr>
      <vt:lpstr>Office 佈景主題</vt:lpstr>
      <vt:lpstr>Origin50.Graph</vt:lpstr>
      <vt:lpstr>Rydberg-based quantum sensors and quantum gates using atomic vapors</vt:lpstr>
      <vt:lpstr>Outline</vt:lpstr>
      <vt:lpstr>PowerPoint 簡報</vt:lpstr>
      <vt:lpstr>PowerPoint 簡報</vt:lpstr>
      <vt:lpstr>PowerPoint 簡報</vt:lpstr>
      <vt:lpstr>Outline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Outline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Rydberg-based quantum sensors and quantum gates using atomic vapors</dc:title>
  <dc:creator>Microsoft Office 使用者</dc:creator>
  <cp:lastModifiedBy>Jingwu Dong</cp:lastModifiedBy>
  <cp:revision>6</cp:revision>
  <dcterms:created xsi:type="dcterms:W3CDTF">2020-08-18T07:26:13Z</dcterms:created>
  <dcterms:modified xsi:type="dcterms:W3CDTF">2021-08-23T22:42:27Z</dcterms:modified>
</cp:coreProperties>
</file>