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412" r:id="rId2"/>
    <p:sldId id="532" r:id="rId3"/>
    <p:sldId id="533" r:id="rId4"/>
    <p:sldId id="534" r:id="rId5"/>
    <p:sldId id="535" r:id="rId6"/>
    <p:sldId id="536" r:id="rId7"/>
    <p:sldId id="537" r:id="rId8"/>
    <p:sldId id="495" r:id="rId9"/>
    <p:sldId id="496" r:id="rId10"/>
    <p:sldId id="523" r:id="rId11"/>
    <p:sldId id="538" r:id="rId12"/>
    <p:sldId id="502" r:id="rId13"/>
    <p:sldId id="503" r:id="rId14"/>
    <p:sldId id="504" r:id="rId15"/>
    <p:sldId id="505" r:id="rId16"/>
    <p:sldId id="525" r:id="rId17"/>
    <p:sldId id="526" r:id="rId18"/>
    <p:sldId id="528" r:id="rId19"/>
    <p:sldId id="529" r:id="rId20"/>
    <p:sldId id="527" r:id="rId21"/>
    <p:sldId id="484" r:id="rId22"/>
    <p:sldId id="518" r:id="rId23"/>
    <p:sldId id="519" r:id="rId24"/>
    <p:sldId id="520" r:id="rId25"/>
    <p:sldId id="530" r:id="rId26"/>
    <p:sldId id="522" r:id="rId27"/>
    <p:sldId id="456" r:id="rId28"/>
  </p:sldIdLst>
  <p:sldSz cx="9144000" cy="6858000" type="screen4x3"/>
  <p:notesSz cx="7102475" cy="10233025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FF00"/>
    <a:srgbClr val="FE6E6E"/>
    <a:srgbClr val="CC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86647" autoAdjust="0"/>
  </p:normalViewPr>
  <p:slideViewPr>
    <p:cSldViewPr snapToGrid="0" snapToObjects="1">
      <p:cViewPr varScale="1">
        <p:scale>
          <a:sx n="62" d="100"/>
          <a:sy n="62" d="100"/>
        </p:scale>
        <p:origin x="1308" y="36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00" d="100"/>
        <a:sy n="100" d="100"/>
      </p:scale>
      <p:origin x="0" y="-4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l">
              <a:defRPr sz="13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513428"/>
          </a:xfrm>
          <a:prstGeom prst="rect">
            <a:avLst/>
          </a:prstGeom>
        </p:spPr>
        <p:txBody>
          <a:bodyPr vert="horz" lIns="99057" tIns="49528" rIns="99057" bIns="49528" rtlCol="0"/>
          <a:lstStyle>
            <a:lvl1pPr algn="r">
              <a:defRPr sz="1300"/>
            </a:lvl1pPr>
          </a:lstStyle>
          <a:p>
            <a:fld id="{A1E0FC9C-1897-F243-946F-EBACD21706EF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249363" y="1279525"/>
            <a:ext cx="4603750" cy="34528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57" tIns="49528" rIns="99057" bIns="49528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248" y="4924643"/>
            <a:ext cx="5681980" cy="4029254"/>
          </a:xfrm>
          <a:prstGeom prst="rect">
            <a:avLst/>
          </a:prstGeom>
        </p:spPr>
        <p:txBody>
          <a:bodyPr vert="horz" lIns="99057" tIns="49528" rIns="99057" bIns="49528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l">
              <a:defRPr sz="13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092" y="9719598"/>
            <a:ext cx="3077739" cy="513427"/>
          </a:xfrm>
          <a:prstGeom prst="rect">
            <a:avLst/>
          </a:prstGeom>
        </p:spPr>
        <p:txBody>
          <a:bodyPr vert="horz" lIns="99057" tIns="49528" rIns="99057" bIns="49528" rtlCol="0" anchor="b"/>
          <a:lstStyle>
            <a:lvl1pPr algn="r">
              <a:defRPr sz="1300"/>
            </a:lvl1pPr>
          </a:lstStyle>
          <a:p>
            <a:fld id="{B854ABA5-54B6-F045-8216-D23167F3975A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47279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ABA5-54B6-F045-8216-D23167F3975A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91055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Zero energy </a:t>
            </a:r>
            <a:r>
              <a:rPr lang="en-US" sz="1200" b="0" i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Majorana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bound states will exist at the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interface between regions with gaps. Experimentally, the suppression of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 ¼ 1 step is usually more significant than other odd</a:t>
            </a:r>
            <a:r>
              <a:rPr lang="en-US" sz="1200" b="0" i="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steps, probably due to the finite capacitive effect or Joule overheating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46075-4657-4EE7-9CC3-DBF50F040B01}" type="slidenum">
              <a:rPr lang="zh-TW" altLang="en-US" smtClean="0"/>
              <a:pPr/>
              <a:t>14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49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若有電壓</a:t>
            </a:r>
            <a:r>
              <a:rPr lang="en-US" altLang="zh-TW" dirty="0" smtClean="0"/>
              <a:t>, </a:t>
            </a:r>
            <a:r>
              <a:rPr lang="zh-TW" altLang="en-US" dirty="0" smtClean="0"/>
              <a:t>則產生一個時變的</a:t>
            </a:r>
            <a:r>
              <a:rPr lang="en-US" altLang="zh-TW" dirty="0" smtClean="0"/>
              <a:t>phase</a:t>
            </a:r>
            <a:r>
              <a:rPr lang="en-US" altLang="zh-TW" baseline="0" dirty="0" smtClean="0"/>
              <a:t> (</a:t>
            </a:r>
            <a:r>
              <a:rPr lang="zh-TW" altLang="en-US" baseline="0" dirty="0" smtClean="0"/>
              <a:t>電壓越大</a:t>
            </a:r>
            <a:r>
              <a:rPr lang="en-US" altLang="zh-TW" baseline="0" dirty="0" smtClean="0"/>
              <a:t>, </a:t>
            </a:r>
            <a:r>
              <a:rPr lang="zh-TW" altLang="en-US" baseline="0" dirty="0" smtClean="0"/>
              <a:t>變率越大</a:t>
            </a:r>
            <a:r>
              <a:rPr lang="en-US" altLang="zh-TW" baseline="0" dirty="0" smtClean="0"/>
              <a:t>), </a:t>
            </a:r>
            <a:r>
              <a:rPr lang="zh-TW" altLang="en-US" baseline="0" dirty="0" smtClean="0"/>
              <a:t>這</a:t>
            </a:r>
            <a:r>
              <a:rPr lang="zh-TW" altLang="en-US" dirty="0" smtClean="0"/>
              <a:t>時變</a:t>
            </a:r>
            <a:r>
              <a:rPr lang="en-US" altLang="zh-TW" baseline="0" dirty="0" smtClean="0"/>
              <a:t>phase</a:t>
            </a:r>
            <a:r>
              <a:rPr lang="zh-TW" altLang="en-US" baseline="0" dirty="0" smtClean="0"/>
              <a:t>代入第一</a:t>
            </a:r>
            <a:r>
              <a:rPr lang="en-US" altLang="zh-TW" baseline="0" dirty="0" smtClean="0"/>
              <a:t>J-</a:t>
            </a:r>
            <a:r>
              <a:rPr lang="en-US" altLang="zh-TW" baseline="0" dirty="0" err="1" smtClean="0"/>
              <a:t>eq</a:t>
            </a:r>
            <a:r>
              <a:rPr lang="zh-TW" altLang="en-US" baseline="0" dirty="0" smtClean="0"/>
              <a:t>則會產生一個正弦波型式的超導電流</a:t>
            </a:r>
            <a:r>
              <a:rPr lang="en-US" altLang="zh-TW" baseline="0" dirty="0" smtClean="0"/>
              <a:t>, </a:t>
            </a:r>
            <a:r>
              <a:rPr lang="zh-TW" altLang="en-US" baseline="0" dirty="0" smtClean="0"/>
              <a:t>而此</a:t>
            </a:r>
            <a:r>
              <a:rPr lang="en-US" altLang="zh-TW" baseline="0" dirty="0" err="1" smtClean="0"/>
              <a:t>a.c</a:t>
            </a:r>
            <a:r>
              <a:rPr lang="en-US" altLang="zh-TW" baseline="0" dirty="0" smtClean="0"/>
              <a:t>. current</a:t>
            </a:r>
            <a:r>
              <a:rPr lang="zh-TW" altLang="en-US" baseline="0" dirty="0" smtClean="0"/>
              <a:t>可看成</a:t>
            </a:r>
            <a:r>
              <a:rPr lang="en-US" altLang="zh-TW" baseline="0" dirty="0" smtClean="0"/>
              <a:t>(Josephson)radiation, </a:t>
            </a:r>
            <a:r>
              <a:rPr lang="zh-TW" altLang="en-US" baseline="0" dirty="0" smtClean="0"/>
              <a:t>所以他的反過程就是你若打入一個</a:t>
            </a:r>
            <a:r>
              <a:rPr lang="en-US" altLang="zh-TW" baseline="0" dirty="0" smtClean="0"/>
              <a:t>RF wave, </a:t>
            </a:r>
            <a:r>
              <a:rPr lang="zh-TW" altLang="en-US" baseline="0" dirty="0" smtClean="0"/>
              <a:t>他就會對應到一個</a:t>
            </a:r>
            <a:r>
              <a:rPr lang="en-US" altLang="zh-TW" baseline="0" dirty="0" smtClean="0"/>
              <a:t>VDC, </a:t>
            </a:r>
            <a:r>
              <a:rPr lang="zh-TW" altLang="en-US" baseline="0" dirty="0" smtClean="0"/>
              <a:t>而此</a:t>
            </a:r>
            <a:r>
              <a:rPr lang="en-US" altLang="zh-TW" baseline="0" dirty="0" smtClean="0"/>
              <a:t>VDC</a:t>
            </a:r>
            <a:r>
              <a:rPr lang="zh-TW" altLang="en-US" baseline="0" dirty="0" smtClean="0"/>
              <a:t>跟你入射</a:t>
            </a:r>
            <a:r>
              <a:rPr lang="en-US" altLang="zh-TW" baseline="0" dirty="0" smtClean="0"/>
              <a:t>RF</a:t>
            </a:r>
            <a:r>
              <a:rPr lang="zh-TW" altLang="en-US" baseline="0" dirty="0" smtClean="0"/>
              <a:t>的頻率成正比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96C9A-940D-4D9D-956E-A567018A7CF0}" type="slidenum">
              <a:rPr lang="zh-TW" altLang="en-US" smtClean="0"/>
              <a:pPr/>
              <a:t>15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8193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ABA5-54B6-F045-8216-D23167F3975A}" type="slidenum">
              <a:rPr kumimoji="1" lang="zh-CN" altLang="en-US" smtClean="0"/>
              <a:pPr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086703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 smtClean="0"/>
              <a:t>只看到一個</a:t>
            </a:r>
            <a:r>
              <a:rPr lang="en-US" altLang="zh-TW" dirty="0" smtClean="0"/>
              <a:t>peak</a:t>
            </a:r>
            <a:r>
              <a:rPr lang="zh-TW" altLang="en-US" dirty="0" smtClean="0"/>
              <a:t>是事實</a:t>
            </a:r>
            <a:r>
              <a:rPr lang="en-US" altLang="zh-TW" dirty="0" smtClean="0"/>
              <a:t>, </a:t>
            </a:r>
            <a:r>
              <a:rPr lang="zh-TW" altLang="en-US" dirty="0" smtClean="0"/>
              <a:t>你可假定他是</a:t>
            </a:r>
            <a:r>
              <a:rPr lang="en-US" altLang="zh-TW" dirty="0" smtClean="0"/>
              <a:t>4 pi or 2 pi, </a:t>
            </a:r>
            <a:r>
              <a:rPr lang="zh-TW" altLang="en-US" dirty="0" smtClean="0"/>
              <a:t>若他是</a:t>
            </a:r>
            <a:r>
              <a:rPr lang="en-US" altLang="zh-TW" dirty="0" smtClean="0"/>
              <a:t>4 pi, </a:t>
            </a:r>
            <a:r>
              <a:rPr lang="zh-TW" altLang="en-US" dirty="0" smtClean="0"/>
              <a:t>而在他</a:t>
            </a:r>
            <a:r>
              <a:rPr lang="en-US" altLang="zh-TW" dirty="0" smtClean="0"/>
              <a:t>2</a:t>
            </a:r>
            <a:r>
              <a:rPr lang="zh-TW" altLang="en-US" dirty="0" smtClean="0"/>
              <a:t>倍頻處應該看到一直存在的</a:t>
            </a:r>
            <a:r>
              <a:rPr lang="en-US" altLang="zh-TW" dirty="0" smtClean="0"/>
              <a:t>2 pi</a:t>
            </a:r>
            <a:r>
              <a:rPr lang="zh-TW" altLang="en-US" dirty="0" smtClean="0"/>
              <a:t> </a:t>
            </a:r>
            <a:r>
              <a:rPr lang="en-US" altLang="zh-TW" dirty="0" smtClean="0"/>
              <a:t>(</a:t>
            </a:r>
            <a:r>
              <a:rPr lang="zh-TW" altLang="en-US" dirty="0" smtClean="0"/>
              <a:t>但沒看到</a:t>
            </a:r>
            <a:r>
              <a:rPr lang="en-US" altLang="zh-TW" dirty="0" smtClean="0"/>
              <a:t>); </a:t>
            </a:r>
            <a:r>
              <a:rPr lang="zh-TW" altLang="en-US" dirty="0" smtClean="0"/>
              <a:t>所以只有可能是</a:t>
            </a:r>
            <a:r>
              <a:rPr lang="en-US" altLang="zh-TW" dirty="0" smtClean="0"/>
              <a:t>2 pi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ABA5-54B6-F045-8216-D23167F3975A}" type="slidenum">
              <a:rPr kumimoji="1" lang="zh-CN" altLang="en-US" smtClean="0"/>
              <a:pPr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4769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dirty="0" smtClean="0"/>
              <a:t>Local perturbation</a:t>
            </a:r>
            <a:r>
              <a:rPr lang="zh-TW" altLang="en-US" dirty="0" smtClean="0"/>
              <a:t>只會讓</a:t>
            </a:r>
            <a:r>
              <a:rPr lang="en-US" altLang="zh-TW" dirty="0" err="1" smtClean="0"/>
              <a:t>Weyl</a:t>
            </a:r>
            <a:r>
              <a:rPr lang="en-US" altLang="zh-TW" dirty="0" smtClean="0"/>
              <a:t> </a:t>
            </a:r>
            <a:r>
              <a:rPr lang="zh-TW" altLang="en-US" dirty="0" smtClean="0"/>
              <a:t>點有偏移</a:t>
            </a:r>
            <a:r>
              <a:rPr lang="en-US" altLang="zh-TW" dirty="0" smtClean="0"/>
              <a:t>, </a:t>
            </a:r>
            <a:r>
              <a:rPr lang="zh-TW" altLang="en-US" dirty="0" smtClean="0"/>
              <a:t>部會消失</a:t>
            </a:r>
            <a:r>
              <a:rPr lang="en-US" altLang="zh-TW" dirty="0" smtClean="0"/>
              <a:t>, </a:t>
            </a:r>
            <a:r>
              <a:rPr lang="zh-TW" altLang="en-US" dirty="0" smtClean="0"/>
              <a:t>因此</a:t>
            </a:r>
            <a:r>
              <a:rPr lang="en-US" altLang="zh-TW" dirty="0" err="1" smtClean="0"/>
              <a:t>Weyl</a:t>
            </a:r>
            <a:r>
              <a:rPr lang="zh-TW" altLang="en-US" dirty="0" smtClean="0"/>
              <a:t>點是被保護著得</a:t>
            </a:r>
            <a:r>
              <a:rPr lang="en-US" altLang="zh-TW" dirty="0" smtClean="0"/>
              <a:t>, </a:t>
            </a:r>
            <a:r>
              <a:rPr lang="zh-TW" altLang="en-US" dirty="0" smtClean="0"/>
              <a:t>因此</a:t>
            </a:r>
            <a:r>
              <a:rPr lang="en-US" altLang="zh-TW" dirty="0" err="1" smtClean="0"/>
              <a:t>Weyl</a:t>
            </a:r>
            <a:r>
              <a:rPr lang="en-US" altLang="zh-TW" dirty="0" smtClean="0"/>
              <a:t> </a:t>
            </a:r>
            <a:r>
              <a:rPr lang="zh-TW" altLang="en-US" dirty="0" smtClean="0"/>
              <a:t>點附近</a:t>
            </a:r>
            <a:r>
              <a:rPr lang="en-US" altLang="zh-TW" dirty="0" smtClean="0"/>
              <a:t>low</a:t>
            </a:r>
            <a:r>
              <a:rPr lang="en-US" altLang="zh-TW" baseline="0" dirty="0" smtClean="0"/>
              <a:t> energy</a:t>
            </a:r>
            <a:r>
              <a:rPr lang="zh-TW" altLang="en-US" baseline="0" dirty="0" smtClean="0"/>
              <a:t>的</a:t>
            </a:r>
            <a:r>
              <a:rPr lang="en-US" altLang="zh-TW" baseline="0" dirty="0" err="1" smtClean="0"/>
              <a:t>Weyl</a:t>
            </a:r>
            <a:r>
              <a:rPr lang="en-US" altLang="zh-TW" baseline="0" dirty="0" smtClean="0"/>
              <a:t> fermion</a:t>
            </a:r>
            <a:r>
              <a:rPr lang="zh-TW" altLang="en-US" baseline="0" dirty="0" smtClean="0"/>
              <a:t>就部會消失</a:t>
            </a:r>
            <a:r>
              <a:rPr lang="en-US" altLang="zh-TW" baseline="0" dirty="0" smtClean="0"/>
              <a:t>, </a:t>
            </a:r>
            <a:r>
              <a:rPr lang="zh-TW" altLang="en-US" baseline="0" dirty="0" smtClean="0"/>
              <a:t>而這些</a:t>
            </a:r>
            <a:r>
              <a:rPr lang="en-US" altLang="zh-TW" baseline="0" dirty="0" err="1" smtClean="0"/>
              <a:t>Weyl</a:t>
            </a:r>
            <a:r>
              <a:rPr lang="en-US" altLang="zh-TW" baseline="0" dirty="0" smtClean="0"/>
              <a:t> Fermion</a:t>
            </a:r>
            <a:r>
              <a:rPr lang="zh-TW" altLang="en-US" baseline="0" dirty="0" smtClean="0"/>
              <a:t>是帶有手性的</a:t>
            </a:r>
            <a:r>
              <a:rPr lang="en-US" altLang="zh-TW" baseline="0" dirty="0" smtClean="0"/>
              <a:t>, </a:t>
            </a:r>
            <a:r>
              <a:rPr lang="zh-TW" altLang="en-US" baseline="0" dirty="0" smtClean="0"/>
              <a:t>而此手性和超導體搭配形成的</a:t>
            </a:r>
            <a:r>
              <a:rPr lang="en-US" altLang="zh-TW" baseline="0" dirty="0" smtClean="0"/>
              <a:t>MBS</a:t>
            </a:r>
            <a:r>
              <a:rPr lang="zh-TW" altLang="en-US" baseline="0" dirty="0" smtClean="0"/>
              <a:t>也會是被保護的</a:t>
            </a:r>
            <a:r>
              <a:rPr lang="en-US" altLang="zh-TW" baseline="0" dirty="0" smtClean="0"/>
              <a:t>, </a:t>
            </a:r>
            <a:r>
              <a:rPr lang="zh-TW" altLang="en-US" baseline="0" dirty="0" smtClean="0"/>
              <a:t>而他們的</a:t>
            </a:r>
            <a:r>
              <a:rPr lang="en-US" altLang="zh-TW" baseline="0" dirty="0" smtClean="0"/>
              <a:t>non-</a:t>
            </a:r>
            <a:r>
              <a:rPr lang="en-US" altLang="zh-TW" baseline="0" dirty="0" err="1" smtClean="0"/>
              <a:t>ablien</a:t>
            </a:r>
            <a:r>
              <a:rPr lang="zh-TW" altLang="en-US" baseline="0" dirty="0" smtClean="0"/>
              <a:t>交換性也被保證</a:t>
            </a:r>
            <a:r>
              <a:rPr lang="en-US" altLang="zh-TW" baseline="0" dirty="0" smtClean="0"/>
              <a:t>, </a:t>
            </a:r>
            <a:r>
              <a:rPr lang="zh-TW" altLang="en-US" baseline="0" dirty="0" smtClean="0"/>
              <a:t>故他們編織的運算也是被保護的</a:t>
            </a:r>
            <a:endParaRPr lang="zh-TW" altLang="en-US" dirty="0" smtClean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ABA5-54B6-F045-8216-D23167F3975A}" type="slidenum">
              <a:rPr kumimoji="1" lang="zh-CN" altLang="en-US" smtClean="0"/>
              <a:pPr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355145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46075-4657-4EE7-9CC3-DBF50F040B01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107620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ABA5-54B6-F045-8216-D23167F3975A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06534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TW" dirty="0" smtClean="0"/>
              <a:t>Our research is to</a:t>
            </a:r>
            <a:r>
              <a:rPr lang="en-US" altLang="zh-TW" baseline="0" dirty="0" smtClean="0"/>
              <a:t> use topological materials for SNS junction, but before that, let’s give a bit motivation</a:t>
            </a:r>
            <a:endParaRPr lang="en-US" altLang="zh-TW" dirty="0" smtClean="0"/>
          </a:p>
          <a:p>
            <a:r>
              <a:rPr lang="zh-TW" altLang="en-US" dirty="0" smtClean="0"/>
              <a:t>球體的高斯區率為定值</a:t>
            </a:r>
            <a:r>
              <a:rPr lang="en-US" altLang="zh-TW" dirty="0" smtClean="0"/>
              <a:t>1/R^2,</a:t>
            </a:r>
            <a:r>
              <a:rPr lang="en-US" altLang="zh-TW" baseline="0" dirty="0" smtClean="0"/>
              <a:t> </a:t>
            </a:r>
            <a:r>
              <a:rPr lang="zh-TW" altLang="en-US" baseline="0" dirty="0" smtClean="0"/>
              <a:t>而球面積為</a:t>
            </a:r>
            <a:r>
              <a:rPr lang="en-US" altLang="zh-TW" baseline="0" dirty="0" smtClean="0"/>
              <a:t>4*pi*R^2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96C9A-940D-4D9D-956E-A567018A7CF0}" type="slidenum">
              <a:rPr lang="zh-TW" altLang="en-US" smtClean="0"/>
              <a:pPr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951432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把</a:t>
            </a:r>
            <a:r>
              <a:rPr lang="en-US" altLang="zh-TW" dirty="0" smtClean="0"/>
              <a:t>Berry curvature</a:t>
            </a:r>
            <a:r>
              <a:rPr lang="zh-TW" altLang="en-US" dirty="0" smtClean="0"/>
              <a:t>當磁場來看就很明白了</a:t>
            </a:r>
            <a:r>
              <a:rPr lang="en-US" altLang="zh-TW" dirty="0" smtClean="0"/>
              <a:t>, </a:t>
            </a:r>
            <a:r>
              <a:rPr lang="zh-TW" altLang="en-US" dirty="0" smtClean="0"/>
              <a:t>而</a:t>
            </a:r>
            <a:r>
              <a:rPr lang="en-US" altLang="zh-TW" dirty="0" smtClean="0"/>
              <a:t>Berry phase</a:t>
            </a:r>
            <a:r>
              <a:rPr lang="zh-TW" altLang="en-US" dirty="0" smtClean="0"/>
              <a:t>就是磁通量</a:t>
            </a:r>
            <a:r>
              <a:rPr lang="en-US" altLang="zh-TW" dirty="0" smtClean="0"/>
              <a:t>….n</a:t>
            </a:r>
            <a:r>
              <a:rPr lang="zh-TW" altLang="en-US" dirty="0" smtClean="0"/>
              <a:t>就是妳繞</a:t>
            </a:r>
            <a:r>
              <a:rPr lang="en-US" altLang="zh-TW" dirty="0" smtClean="0"/>
              <a:t>BZ</a:t>
            </a:r>
            <a:r>
              <a:rPr lang="zh-TW" altLang="en-US" dirty="0" smtClean="0"/>
              <a:t>一圈得到的</a:t>
            </a:r>
            <a:r>
              <a:rPr lang="en-US" altLang="zh-TW" dirty="0" smtClean="0"/>
              <a:t>Berry phase</a:t>
            </a:r>
            <a:r>
              <a:rPr lang="zh-TW" altLang="en-US" dirty="0" smtClean="0"/>
              <a:t>再除以</a:t>
            </a:r>
            <a:r>
              <a:rPr lang="en-US" altLang="zh-TW" dirty="0" smtClean="0"/>
              <a:t>2</a:t>
            </a:r>
            <a:r>
              <a:rPr lang="el-GR" altLang="zh-TW" dirty="0" smtClean="0"/>
              <a:t>π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F9BDAE-42E0-457F-AD97-006E7D4ED5D7}" type="slidenum">
              <a:rPr lang="zh-TW" altLang="en-US" smtClean="0"/>
              <a:pPr/>
              <a:t>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066924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54ABA5-54B6-F045-8216-D23167F3975A}" type="slidenum">
              <a:rPr kumimoji="1" lang="zh-CN" altLang="en-US" smtClean="0"/>
              <a:pPr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8507692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電子和電洞電性相反</a:t>
            </a:r>
            <a:r>
              <a:rPr lang="en-US" altLang="zh-TW" dirty="0" smtClean="0"/>
              <a:t>, </a:t>
            </a:r>
            <a:r>
              <a:rPr lang="zh-TW" altLang="en-US" dirty="0" smtClean="0"/>
              <a:t>不合格</a:t>
            </a:r>
            <a:r>
              <a:rPr lang="en-US" altLang="zh-TW" dirty="0" smtClean="0"/>
              <a:t>, </a:t>
            </a:r>
            <a:r>
              <a:rPr lang="zh-TW" altLang="en-US" dirty="0" smtClean="0"/>
              <a:t>超導體中</a:t>
            </a:r>
            <a:r>
              <a:rPr lang="en-US" altLang="zh-TW" dirty="0" smtClean="0"/>
              <a:t>, </a:t>
            </a:r>
            <a:r>
              <a:rPr lang="zh-TW" altLang="en-US" dirty="0" smtClean="0"/>
              <a:t>一堆</a:t>
            </a:r>
            <a:r>
              <a:rPr lang="en-US" altLang="zh-TW" dirty="0" smtClean="0"/>
              <a:t>cooper</a:t>
            </a:r>
            <a:r>
              <a:rPr lang="zh-TW" altLang="en-US" dirty="0" smtClean="0"/>
              <a:t>和一個電子</a:t>
            </a:r>
            <a:r>
              <a:rPr lang="en-US" altLang="zh-TW" dirty="0" smtClean="0"/>
              <a:t>, </a:t>
            </a:r>
            <a:r>
              <a:rPr lang="zh-TW" altLang="en-US" dirty="0" smtClean="0"/>
              <a:t>一堆</a:t>
            </a:r>
            <a:r>
              <a:rPr lang="en-US" altLang="zh-TW" dirty="0" smtClean="0"/>
              <a:t>cooper pair</a:t>
            </a:r>
            <a:r>
              <a:rPr lang="zh-TW" altLang="en-US" dirty="0" smtClean="0"/>
              <a:t>和一個電洞</a:t>
            </a:r>
            <a:r>
              <a:rPr lang="en-US" altLang="zh-TW" dirty="0" smtClean="0"/>
              <a:t>, </a:t>
            </a:r>
            <a:r>
              <a:rPr lang="zh-TW" altLang="en-US" dirty="0" smtClean="0"/>
              <a:t>電荷可視為相等    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γ1  Ψ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和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Ψ+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共鄂加轉置後只是交換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而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γ2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是將</a:t>
            </a:r>
            <a:r>
              <a:rPr lang="en-US" altLang="zh-TW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換成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</a:t>
            </a:r>
            <a:r>
              <a:rPr lang="en-US" altLang="zh-TW" sz="120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而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Ψ</a:t>
            </a:r>
            <a:r>
              <a:rPr lang="zh-TW" alt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和</a:t>
            </a:r>
            <a:r>
              <a:rPr lang="en-US" altLang="zh-TW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Ψ+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共鄂加轉置後也只是交換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……In second quantization language,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波函數和其共鄂在二次量子化時對應的是粒子的產生和湮滅算符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故自己為自己的反粒子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說明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MF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的產生與湮滅其實是一樣的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消滅一個和產生一個是一樣的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不滿足粒子數守衡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但超導體中就可以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因為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cooper pair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number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並非是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conserved (cooper pair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是配對既有的電子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所以你有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個和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10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個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cooper pair, </a:t>
            </a:r>
            <a:r>
              <a:rPr lang="zh-TW" alt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其實你的電子數還是守衡的</a:t>
            </a:r>
            <a:r>
              <a:rPr lang="en-US" altLang="zh-TW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A96C9A-940D-4D9D-956E-A567018A7CF0}" type="slidenum">
              <a:rPr lang="zh-TW" altLang="en-US" smtClean="0"/>
              <a:pPr/>
              <a:t>11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23348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/>
            </a:r>
            <a:br>
              <a:rPr lang="en-US" sz="12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dirty="0" smtClean="0"/>
              <a:t/>
            </a:r>
            <a:br>
              <a:rPr lang="en-US" dirty="0" smtClean="0"/>
            </a:b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46075-4657-4EE7-9CC3-DBF50F040B01}" type="slidenum">
              <a:rPr lang="zh-TW" altLang="en-US" smtClean="0"/>
              <a:pPr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2076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zh-TW" altLang="en-US" dirty="0" smtClean="0"/>
              <a:t>改變</a:t>
            </a:r>
            <a:r>
              <a:rPr lang="en-US" altLang="zh-TW" dirty="0" smtClean="0"/>
              <a:t>carrier density</a:t>
            </a:r>
            <a:r>
              <a:rPr lang="zh-TW" altLang="en-US" dirty="0" smtClean="0"/>
              <a:t>相當於</a:t>
            </a:r>
            <a:r>
              <a:rPr lang="en-US" altLang="zh-TW" dirty="0" smtClean="0"/>
              <a:t>populating superconducting</a:t>
            </a:r>
            <a:r>
              <a:rPr lang="zh-TW" altLang="en-US" dirty="0" smtClean="0"/>
              <a:t>裡面的</a:t>
            </a:r>
            <a:r>
              <a:rPr lang="en-US" altLang="zh-TW" dirty="0" smtClean="0"/>
              <a:t>ABS, </a:t>
            </a:r>
            <a:r>
              <a:rPr lang="zh-TW" altLang="en-US" dirty="0" smtClean="0"/>
              <a:t>造成超流的改變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B146075-4657-4EE7-9CC3-DBF50F040B01}" type="slidenum">
              <a:rPr lang="zh-TW" altLang="en-US" smtClean="0"/>
              <a:pPr/>
              <a:t>13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191507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5829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1278440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289849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58461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1815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561627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46606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93478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5632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020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75244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F5ED3D-2B56-CC4A-9C93-089EFBC0E20E}" type="datetimeFigureOut">
              <a:rPr kumimoji="1" lang="zh-CN" altLang="en-US" smtClean="0"/>
              <a:pPr/>
              <a:t>2021/8/24</a:t>
            </a:fld>
            <a:endParaRPr kumimoji="1"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B79AD5-AF24-B642-A941-7B8809CD112C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71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2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4.png"/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4" Type="http://schemas.openxmlformats.org/officeDocument/2006/relationships/image" Target="../media/image9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7" Type="http://schemas.openxmlformats.org/officeDocument/2006/relationships/image" Target="../media/image108.jpg"/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2.jpg"/><Relationship Id="rId5" Type="http://schemas.openxmlformats.org/officeDocument/2006/relationships/image" Target="../media/image103.jpg"/><Relationship Id="rId4" Type="http://schemas.openxmlformats.org/officeDocument/2006/relationships/image" Target="../media/image111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png"/><Relationship Id="rId5" Type="http://schemas.openxmlformats.org/officeDocument/2006/relationships/image" Target="../media/image115.jpe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506299" y="286782"/>
            <a:ext cx="7772400" cy="973113"/>
          </a:xfrm>
        </p:spPr>
        <p:txBody>
          <a:bodyPr>
            <a:normAutofit/>
          </a:bodyPr>
          <a:lstStyle/>
          <a:p>
            <a:r>
              <a:rPr lang="en-US" altLang="zh-TW" sz="3200" dirty="0">
                <a:latin typeface="+mn-lt"/>
              </a:rPr>
              <a:t>Material-based superconducting quantum </a:t>
            </a:r>
            <a:r>
              <a:rPr lang="en-US" altLang="zh-TW" sz="3200" dirty="0" smtClean="0">
                <a:latin typeface="+mn-lt"/>
              </a:rPr>
              <a:t>circuits</a:t>
            </a:r>
            <a:endParaRPr lang="zh-TW" altLang="en-US" sz="3200" dirty="0">
              <a:latin typeface="+mn-lt"/>
            </a:endParaRP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396764" y="4572050"/>
            <a:ext cx="8143049" cy="1663795"/>
          </a:xfrm>
        </p:spPr>
        <p:txBody>
          <a:bodyPr>
            <a:noAutofit/>
          </a:bodyPr>
          <a:lstStyle/>
          <a:p>
            <a:r>
              <a:rPr lang="en-US" altLang="zh-TW" b="1" dirty="0" err="1" smtClean="0"/>
              <a:t>Kuei</a:t>
            </a:r>
            <a:r>
              <a:rPr lang="en-US" altLang="zh-TW" b="1" dirty="0" smtClean="0"/>
              <a:t>-Lin Chiu</a:t>
            </a:r>
          </a:p>
          <a:p>
            <a:r>
              <a:rPr lang="en-US" dirty="0" smtClean="0"/>
              <a:t>Department of Physics, National Sun </a:t>
            </a:r>
            <a:r>
              <a:rPr lang="en-US" dirty="0" err="1" smtClean="0"/>
              <a:t>Yat-sen</a:t>
            </a:r>
            <a:r>
              <a:rPr lang="en-US" dirty="0" smtClean="0"/>
              <a:t> University</a:t>
            </a:r>
          </a:p>
          <a:p>
            <a:r>
              <a:rPr lang="en-US" altLang="zh-TW" dirty="0" smtClean="0"/>
              <a:t>2021/08/25</a:t>
            </a:r>
            <a:endParaRPr lang="zh-TW" altLang="en-US" dirty="0"/>
          </a:p>
        </p:txBody>
      </p:sp>
      <p:sp>
        <p:nvSpPr>
          <p:cNvPr id="8" name="Shape 59"/>
          <p:cNvSpPr/>
          <p:nvPr/>
        </p:nvSpPr>
        <p:spPr>
          <a:xfrm>
            <a:off x="785786" y="1385909"/>
            <a:ext cx="3286125" cy="2928938"/>
          </a:xfrm>
          <a:prstGeom prst="roundRect">
            <a:avLst>
              <a:gd name="adj" fmla="val 15000"/>
            </a:avLst>
          </a:prstGeom>
          <a:noFill/>
          <a:ln w="25400">
            <a:solidFill>
              <a:srgbClr val="0000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144" tIns="32144" rIns="32144" bIns="32144" anchor="ctr"/>
          <a:lstStyle/>
          <a:p>
            <a:pPr>
              <a:defRPr/>
            </a:pPr>
            <a:endParaRPr lang="zh-TW" altLang="zh-TW">
              <a:ea typeface="Helvetica Light"/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857224" y="1486276"/>
            <a:ext cx="321471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err="1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Graphene</a:t>
            </a:r>
            <a:r>
              <a:rPr kumimoji="0" lang="en-US" altLang="zh-TW" kern="0" dirty="0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 </a:t>
            </a:r>
            <a:r>
              <a:rPr lang="en-US" altLang="zh-TW" kern="0" dirty="0" smtClean="0">
                <a:solidFill>
                  <a:srgbClr val="000000"/>
                </a:solidFill>
                <a:sym typeface="Helvetica Light"/>
              </a:rPr>
              <a:t>circuit</a:t>
            </a:r>
            <a:endParaRPr kumimoji="0" lang="zh-TW" altLang="en-US" dirty="0">
              <a:solidFill>
                <a:srgbClr val="000000"/>
              </a:solidFill>
              <a:latin typeface="+mn-lt"/>
              <a:ea typeface="+mn-ea"/>
              <a:sym typeface="Helvetica Light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5907" y="1895763"/>
            <a:ext cx="2254250" cy="207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Shape 59"/>
          <p:cNvSpPr/>
          <p:nvPr/>
        </p:nvSpPr>
        <p:spPr>
          <a:xfrm>
            <a:off x="4929203" y="1385915"/>
            <a:ext cx="3286125" cy="2928938"/>
          </a:xfrm>
          <a:prstGeom prst="roundRect">
            <a:avLst>
              <a:gd name="adj" fmla="val 15000"/>
            </a:avLst>
          </a:prstGeom>
          <a:noFill/>
          <a:ln w="25400">
            <a:solidFill>
              <a:srgbClr val="0000FF"/>
            </a:solidFill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32144" tIns="32144" rIns="32144" bIns="32144" anchor="ctr"/>
          <a:lstStyle/>
          <a:p>
            <a:pPr>
              <a:defRPr/>
            </a:pPr>
            <a:endParaRPr lang="zh-TW" altLang="zh-TW">
              <a:ea typeface="Helvetica Light"/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5012328" y="1458954"/>
            <a:ext cx="3214710" cy="3795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spcFirstLastPara="1" lIns="50800" tIns="50800" rIns="50800" bIns="50800" spcCol="38100" anchor="ctr">
            <a:spAutoFit/>
          </a:bodyPr>
          <a:lstStyle/>
          <a:p>
            <a:pPr algn="ctr" defTabSz="58420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zh-TW" kern="0" dirty="0" err="1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Weyl</a:t>
            </a:r>
            <a:r>
              <a:rPr kumimoji="0" lang="en-US" altLang="zh-TW" kern="0" dirty="0" smtClean="0">
                <a:solidFill>
                  <a:srgbClr val="000000"/>
                </a:solidFill>
                <a:latin typeface="+mn-lt"/>
                <a:ea typeface="+mn-ea"/>
                <a:sym typeface="Helvetica Light"/>
              </a:rPr>
              <a:t> semimetal </a:t>
            </a:r>
            <a:r>
              <a:rPr lang="en-US" altLang="zh-TW" kern="0" dirty="0" smtClean="0">
                <a:solidFill>
                  <a:srgbClr val="000000"/>
                </a:solidFill>
                <a:sym typeface="Helvetica Light"/>
              </a:rPr>
              <a:t>circuit</a:t>
            </a:r>
            <a:endParaRPr kumimoji="0" lang="zh-TW" altLang="en-US" dirty="0">
              <a:solidFill>
                <a:srgbClr val="000000"/>
              </a:solidFill>
              <a:latin typeface="+mn-lt"/>
              <a:ea typeface="+mn-ea"/>
              <a:sym typeface="Helvetica Ligh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693" y="1824195"/>
            <a:ext cx="2065788" cy="2244129"/>
          </a:xfrm>
          <a:prstGeom prst="rect">
            <a:avLst/>
          </a:prstGeom>
        </p:spPr>
      </p:pic>
      <p:pic>
        <p:nvPicPr>
          <p:cNvPr id="12" name="Picture 2" descr="NSYSU-IBMBA IBMBA NSYS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991" y="6021466"/>
            <a:ext cx="3281017" cy="687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群組 3"/>
          <p:cNvGrpSpPr/>
          <p:nvPr/>
        </p:nvGrpSpPr>
        <p:grpSpPr>
          <a:xfrm>
            <a:off x="-71473" y="3012247"/>
            <a:ext cx="3715724" cy="3708730"/>
            <a:chOff x="8358218" y="1571612"/>
            <a:chExt cx="3715724" cy="3708730"/>
          </a:xfrm>
        </p:grpSpPr>
        <p:grpSp>
          <p:nvGrpSpPr>
            <p:cNvPr id="5" name="群組 4"/>
            <p:cNvGrpSpPr/>
            <p:nvPr/>
          </p:nvGrpSpPr>
          <p:grpSpPr>
            <a:xfrm>
              <a:off x="8786842" y="1571612"/>
              <a:ext cx="2721461" cy="3071834"/>
              <a:chOff x="642910" y="714356"/>
              <a:chExt cx="2721461" cy="3071834"/>
            </a:xfrm>
          </p:grpSpPr>
          <p:pic>
            <p:nvPicPr>
              <p:cNvPr id="7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0792" b="44872"/>
              <a:stretch>
                <a:fillRect/>
              </a:stretch>
            </p:blipFill>
            <p:spPr bwMode="auto">
              <a:xfrm>
                <a:off x="642910" y="714356"/>
                <a:ext cx="2721461" cy="3071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cxnSp>
            <p:nvCxnSpPr>
              <p:cNvPr id="8" name="直線單箭頭接點 7"/>
              <p:cNvCxnSpPr/>
              <p:nvPr/>
            </p:nvCxnSpPr>
            <p:spPr>
              <a:xfrm rot="5400000" flipH="1" flipV="1">
                <a:off x="1571604" y="1285860"/>
                <a:ext cx="857256" cy="1588"/>
              </a:xfrm>
              <a:prstGeom prst="straightConnector1">
                <a:avLst/>
              </a:prstGeom>
              <a:ln w="28575">
                <a:solidFill>
                  <a:schemeClr val="tx1"/>
                </a:solidFill>
                <a:prstDash val="sys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文字方塊 8"/>
              <p:cNvSpPr txBox="1"/>
              <p:nvPr/>
            </p:nvSpPr>
            <p:spPr>
              <a:xfrm>
                <a:off x="1643042" y="1643050"/>
                <a:ext cx="71438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b="1" dirty="0"/>
                  <a:t>T</a:t>
                </a:r>
                <a:r>
                  <a:rPr lang="en-US" altLang="zh-TW" b="1" dirty="0" smtClean="0"/>
                  <a:t>ime</a:t>
                </a:r>
                <a:endParaRPr lang="zh-TW" altLang="en-US" b="1" dirty="0"/>
              </a:p>
            </p:txBody>
          </p:sp>
        </p:grpSp>
        <p:sp>
          <p:nvSpPr>
            <p:cNvPr id="6" name="文字方塊 5"/>
            <p:cNvSpPr txBox="1"/>
            <p:nvPr/>
          </p:nvSpPr>
          <p:spPr>
            <a:xfrm>
              <a:off x="8358218" y="4911010"/>
              <a:ext cx="3715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dirty="0" smtClean="0"/>
                <a:t>non-commutative exchange relation</a:t>
              </a:r>
              <a:endParaRPr lang="zh-TW" altLang="en-US" dirty="0"/>
            </a:p>
          </p:txBody>
        </p:sp>
      </p:grpSp>
      <p:pic>
        <p:nvPicPr>
          <p:cNvPr id="10" name="Picture 3" descr="D:\Dropbox (MIT)\工作\2017\南京大學青年千人\pps\scan0002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1484" y="533613"/>
            <a:ext cx="280035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文字方塊 3"/>
          <p:cNvSpPr txBox="1">
            <a:spLocks noChangeArrowheads="1"/>
          </p:cNvSpPr>
          <p:nvPr/>
        </p:nvSpPr>
        <p:spPr bwMode="auto">
          <a:xfrm>
            <a:off x="420047" y="1533738"/>
            <a:ext cx="314325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Topology is robust, same for condensed matter systems!</a:t>
            </a:r>
            <a:endParaRPr lang="zh-TW" altLang="en-US"/>
          </a:p>
        </p:txBody>
      </p:sp>
      <p:grpSp>
        <p:nvGrpSpPr>
          <p:cNvPr id="12" name="群組 24"/>
          <p:cNvGrpSpPr>
            <a:grpSpLocks/>
          </p:cNvGrpSpPr>
          <p:nvPr/>
        </p:nvGrpSpPr>
        <p:grpSpPr bwMode="auto">
          <a:xfrm>
            <a:off x="3644251" y="588600"/>
            <a:ext cx="2143125" cy="1214438"/>
            <a:chOff x="71406" y="4357694"/>
            <a:chExt cx="2143140" cy="1214446"/>
          </a:xfrm>
        </p:grpSpPr>
        <p:sp>
          <p:nvSpPr>
            <p:cNvPr id="13" name="橢圓 12"/>
            <p:cNvSpPr/>
            <p:nvPr/>
          </p:nvSpPr>
          <p:spPr>
            <a:xfrm>
              <a:off x="428595" y="4857760"/>
              <a:ext cx="214315" cy="214313"/>
            </a:xfrm>
            <a:prstGeom prst="ellipse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4" name="橢圓 13"/>
            <p:cNvSpPr/>
            <p:nvPr/>
          </p:nvSpPr>
          <p:spPr>
            <a:xfrm>
              <a:off x="1571603" y="4857760"/>
              <a:ext cx="214315" cy="214313"/>
            </a:xfrm>
            <a:prstGeom prst="ellipse">
              <a:avLst/>
            </a:prstGeom>
            <a:solidFill>
              <a:srgbClr val="FF0000"/>
            </a:solidFill>
            <a:effectLst>
              <a:outerShdw blurRad="50800" dist="38100" dir="2700000" algn="tl" rotWithShape="0">
                <a:srgbClr val="FF0000">
                  <a:alpha val="40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5" name="手繪多邊形 14"/>
            <p:cNvSpPr/>
            <p:nvPr/>
          </p:nvSpPr>
          <p:spPr>
            <a:xfrm>
              <a:off x="571471" y="4357694"/>
              <a:ext cx="1101733" cy="358777"/>
            </a:xfrm>
            <a:custGeom>
              <a:avLst/>
              <a:gdLst>
                <a:gd name="connsiteX0" fmla="*/ 0 w 1258645"/>
                <a:gd name="connsiteY0" fmla="*/ 337073 h 358589"/>
                <a:gd name="connsiteX1" fmla="*/ 720762 w 1258645"/>
                <a:gd name="connsiteY1" fmla="*/ 3586 h 358589"/>
                <a:gd name="connsiteX2" fmla="*/ 1258645 w 1258645"/>
                <a:gd name="connsiteY2" fmla="*/ 358589 h 35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8645" h="358589">
                  <a:moveTo>
                    <a:pt x="0" y="337073"/>
                  </a:moveTo>
                  <a:cubicBezTo>
                    <a:pt x="255494" y="168536"/>
                    <a:pt x="510988" y="0"/>
                    <a:pt x="720762" y="3586"/>
                  </a:cubicBezTo>
                  <a:cubicBezTo>
                    <a:pt x="930536" y="7172"/>
                    <a:pt x="1168998" y="299422"/>
                    <a:pt x="1258645" y="358589"/>
                  </a:cubicBezTo>
                </a:path>
              </a:pathLst>
            </a:cu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6" name="手繪多邊形 15"/>
            <p:cNvSpPr/>
            <p:nvPr/>
          </p:nvSpPr>
          <p:spPr>
            <a:xfrm rot="10800000">
              <a:off x="571471" y="5213363"/>
              <a:ext cx="1101733" cy="358777"/>
            </a:xfrm>
            <a:custGeom>
              <a:avLst/>
              <a:gdLst>
                <a:gd name="connsiteX0" fmla="*/ 0 w 1258645"/>
                <a:gd name="connsiteY0" fmla="*/ 337073 h 358589"/>
                <a:gd name="connsiteX1" fmla="*/ 720762 w 1258645"/>
                <a:gd name="connsiteY1" fmla="*/ 3586 h 358589"/>
                <a:gd name="connsiteX2" fmla="*/ 1258645 w 1258645"/>
                <a:gd name="connsiteY2" fmla="*/ 358589 h 3585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58645" h="358589">
                  <a:moveTo>
                    <a:pt x="0" y="337073"/>
                  </a:moveTo>
                  <a:cubicBezTo>
                    <a:pt x="255494" y="168536"/>
                    <a:pt x="510988" y="0"/>
                    <a:pt x="720762" y="3586"/>
                  </a:cubicBezTo>
                  <a:cubicBezTo>
                    <a:pt x="930536" y="7172"/>
                    <a:pt x="1168998" y="299422"/>
                    <a:pt x="1258645" y="358589"/>
                  </a:cubicBezTo>
                </a:path>
              </a:pathLst>
            </a:custGeom>
            <a:ln w="190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sp>
          <p:nvSpPr>
            <p:cNvPr id="17" name="文字方塊 8"/>
            <p:cNvSpPr txBox="1">
              <a:spLocks noChangeArrowheads="1"/>
            </p:cNvSpPr>
            <p:nvPr/>
          </p:nvSpPr>
          <p:spPr bwMode="auto">
            <a:xfrm>
              <a:off x="71406" y="4774180"/>
              <a:ext cx="3571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/>
                <a:t>1</a:t>
              </a:r>
              <a:endParaRPr lang="zh-TW" altLang="en-US"/>
            </a:p>
          </p:txBody>
        </p:sp>
        <p:sp>
          <p:nvSpPr>
            <p:cNvPr id="18" name="文字方塊 9"/>
            <p:cNvSpPr txBox="1">
              <a:spLocks noChangeArrowheads="1"/>
            </p:cNvSpPr>
            <p:nvPr/>
          </p:nvSpPr>
          <p:spPr bwMode="auto">
            <a:xfrm>
              <a:off x="1857356" y="4774180"/>
              <a:ext cx="357190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/>
                <a:t>2</a:t>
              </a:r>
              <a:endParaRPr lang="zh-TW" altLang="en-US"/>
            </a:p>
          </p:txBody>
        </p:sp>
      </p:grpSp>
      <p:grpSp>
        <p:nvGrpSpPr>
          <p:cNvPr id="19" name="群組 30"/>
          <p:cNvGrpSpPr>
            <a:grpSpLocks/>
          </p:cNvGrpSpPr>
          <p:nvPr/>
        </p:nvGrpSpPr>
        <p:grpSpPr bwMode="auto">
          <a:xfrm>
            <a:off x="5809618" y="212363"/>
            <a:ext cx="1928812" cy="1817688"/>
            <a:chOff x="428596" y="4857760"/>
            <a:chExt cx="1928826" cy="1817258"/>
          </a:xfrm>
        </p:grpSpPr>
        <p:pic>
          <p:nvPicPr>
            <p:cNvPr id="20" name="Picture 6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428596" y="5727688"/>
              <a:ext cx="642942" cy="2922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左大括弧 20"/>
            <p:cNvSpPr/>
            <p:nvPr/>
          </p:nvSpPr>
          <p:spPr>
            <a:xfrm>
              <a:off x="1214414" y="5019647"/>
              <a:ext cx="357191" cy="1642674"/>
            </a:xfrm>
            <a:prstGeom prst="leftBrace">
              <a:avLst>
                <a:gd name="adj1" fmla="val 107721"/>
                <a:gd name="adj2" fmla="val 50000"/>
              </a:avLst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2" name="Picture 8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714480" y="4857760"/>
              <a:ext cx="428628" cy="313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3" name="Picture 10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526302" y="5349114"/>
              <a:ext cx="616806" cy="3136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12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07819" y="5828270"/>
              <a:ext cx="752713" cy="3345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文字方塊 23"/>
            <p:cNvSpPr txBox="1">
              <a:spLocks noChangeArrowheads="1"/>
            </p:cNvSpPr>
            <p:nvPr/>
          </p:nvSpPr>
          <p:spPr bwMode="auto">
            <a:xfrm>
              <a:off x="1500166" y="6305686"/>
              <a:ext cx="857256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/>
                <a:t>others</a:t>
              </a:r>
            </a:p>
          </p:txBody>
        </p:sp>
      </p:grpSp>
      <p:sp>
        <p:nvSpPr>
          <p:cNvPr id="26" name="文字方塊 26"/>
          <p:cNvSpPr txBox="1">
            <a:spLocks noChangeArrowheads="1"/>
          </p:cNvSpPr>
          <p:nvPr/>
        </p:nvSpPr>
        <p:spPr bwMode="auto">
          <a:xfrm>
            <a:off x="7738430" y="212363"/>
            <a:ext cx="11430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/>
              <a:t>Bosons</a:t>
            </a:r>
            <a:endParaRPr lang="zh-TW" altLang="en-US" sz="1600"/>
          </a:p>
        </p:txBody>
      </p:sp>
      <p:sp>
        <p:nvSpPr>
          <p:cNvPr id="27" name="文字方塊 27"/>
          <p:cNvSpPr txBox="1">
            <a:spLocks noChangeArrowheads="1"/>
          </p:cNvSpPr>
          <p:nvPr/>
        </p:nvSpPr>
        <p:spPr bwMode="auto">
          <a:xfrm>
            <a:off x="7738430" y="712426"/>
            <a:ext cx="1143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/>
              <a:t>Fermions</a:t>
            </a:r>
            <a:endParaRPr lang="zh-TW" altLang="en-US" sz="1600"/>
          </a:p>
        </p:txBody>
      </p:sp>
      <p:sp>
        <p:nvSpPr>
          <p:cNvPr id="28" name="文字方塊 28"/>
          <p:cNvSpPr txBox="1">
            <a:spLocks noChangeArrowheads="1"/>
          </p:cNvSpPr>
          <p:nvPr/>
        </p:nvSpPr>
        <p:spPr bwMode="auto">
          <a:xfrm>
            <a:off x="7738430" y="1160101"/>
            <a:ext cx="1143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600"/>
              <a:t>Anyons</a:t>
            </a:r>
            <a:endParaRPr lang="zh-TW" altLang="en-US" sz="1600"/>
          </a:p>
        </p:txBody>
      </p:sp>
      <p:sp>
        <p:nvSpPr>
          <p:cNvPr id="29" name="文字方塊 29"/>
          <p:cNvSpPr txBox="1">
            <a:spLocks noChangeArrowheads="1"/>
          </p:cNvSpPr>
          <p:nvPr/>
        </p:nvSpPr>
        <p:spPr bwMode="auto">
          <a:xfrm>
            <a:off x="7738430" y="1557712"/>
            <a:ext cx="137518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600" dirty="0"/>
              <a:t>Non-</a:t>
            </a:r>
            <a:r>
              <a:rPr lang="en-US" altLang="zh-TW" sz="1600" dirty="0" err="1"/>
              <a:t>abelian</a:t>
            </a:r>
            <a:r>
              <a:rPr lang="en-US" altLang="zh-TW" sz="1600" dirty="0"/>
              <a:t> </a:t>
            </a:r>
            <a:r>
              <a:rPr lang="en-US" altLang="zh-TW" sz="1600" dirty="0" err="1" smtClean="0"/>
              <a:t>Anyons</a:t>
            </a:r>
            <a:endParaRPr lang="zh-TW" altLang="en-US" sz="1600" dirty="0"/>
          </a:p>
        </p:txBody>
      </p:sp>
      <p:sp>
        <p:nvSpPr>
          <p:cNvPr id="30" name="文字方塊 29"/>
          <p:cNvSpPr txBox="1">
            <a:spLocks noChangeArrowheads="1"/>
          </p:cNvSpPr>
          <p:nvPr/>
        </p:nvSpPr>
        <p:spPr bwMode="auto">
          <a:xfrm>
            <a:off x="4247624" y="6527566"/>
            <a:ext cx="4929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/>
              <a:t>We can encode information by braiding knots</a:t>
            </a:r>
            <a:endParaRPr lang="zh-TW" altLang="en-US" dirty="0"/>
          </a:p>
        </p:txBody>
      </p:sp>
      <p:grpSp>
        <p:nvGrpSpPr>
          <p:cNvPr id="52" name="群組 51"/>
          <p:cNvGrpSpPr/>
          <p:nvPr/>
        </p:nvGrpSpPr>
        <p:grpSpPr>
          <a:xfrm>
            <a:off x="4425125" y="2386392"/>
            <a:ext cx="4054860" cy="1536738"/>
            <a:chOff x="4425125" y="2406940"/>
            <a:chExt cx="4054860" cy="1536738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9"/>
            <a:srcRect l="6465" b="27341"/>
            <a:stretch>
              <a:fillRect/>
            </a:stretch>
          </p:blipFill>
          <p:spPr bwMode="auto">
            <a:xfrm>
              <a:off x="4843485" y="2655795"/>
              <a:ext cx="3636500" cy="1287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矩形 38"/>
            <p:cNvSpPr/>
            <p:nvPr/>
          </p:nvSpPr>
          <p:spPr>
            <a:xfrm>
              <a:off x="8125536" y="2655795"/>
              <a:ext cx="354449" cy="2246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cxnSp>
          <p:nvCxnSpPr>
            <p:cNvPr id="41" name="直線單箭頭接點 40"/>
            <p:cNvCxnSpPr/>
            <p:nvPr/>
          </p:nvCxnSpPr>
          <p:spPr>
            <a:xfrm>
              <a:off x="5098006" y="2606781"/>
              <a:ext cx="2780233" cy="1588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文字方塊 41"/>
            <p:cNvSpPr txBox="1"/>
            <p:nvPr/>
          </p:nvSpPr>
          <p:spPr>
            <a:xfrm>
              <a:off x="7852366" y="2406940"/>
              <a:ext cx="62761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dirty="0" smtClean="0"/>
                <a:t>time</a:t>
              </a:r>
              <a:endParaRPr lang="zh-TW" altLang="en-US" dirty="0"/>
            </a:p>
          </p:txBody>
        </p:sp>
        <p:grpSp>
          <p:nvGrpSpPr>
            <p:cNvPr id="43" name="群組 42"/>
            <p:cNvGrpSpPr/>
            <p:nvPr/>
          </p:nvGrpSpPr>
          <p:grpSpPr>
            <a:xfrm>
              <a:off x="4655921" y="2694225"/>
              <a:ext cx="394946" cy="1200930"/>
              <a:chOff x="5043788" y="5374643"/>
              <a:chExt cx="394946" cy="1200930"/>
            </a:xfrm>
          </p:grpSpPr>
          <p:sp>
            <p:nvSpPr>
              <p:cNvPr id="45" name="文字方塊 44"/>
              <p:cNvSpPr txBox="1"/>
              <p:nvPr/>
            </p:nvSpPr>
            <p:spPr>
              <a:xfrm>
                <a:off x="5043788" y="5374643"/>
                <a:ext cx="3843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/>
                  <a:t>q1</a:t>
                </a:r>
                <a:endParaRPr lang="zh-TW" altLang="en-US" sz="1400" dirty="0"/>
              </a:p>
            </p:txBody>
          </p:sp>
          <p:sp>
            <p:nvSpPr>
              <p:cNvPr id="46" name="文字方塊 45"/>
              <p:cNvSpPr txBox="1"/>
              <p:nvPr/>
            </p:nvSpPr>
            <p:spPr>
              <a:xfrm>
                <a:off x="5054421" y="5675905"/>
                <a:ext cx="3843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/>
                  <a:t>q2</a:t>
                </a:r>
                <a:endParaRPr lang="zh-TW" altLang="en-US" sz="1400" dirty="0"/>
              </a:p>
            </p:txBody>
          </p:sp>
          <p:sp>
            <p:nvSpPr>
              <p:cNvPr id="47" name="文字方塊 46"/>
              <p:cNvSpPr txBox="1"/>
              <p:nvPr/>
            </p:nvSpPr>
            <p:spPr>
              <a:xfrm>
                <a:off x="5054420" y="5977167"/>
                <a:ext cx="3843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/>
                  <a:t>q3</a:t>
                </a:r>
                <a:endParaRPr lang="zh-TW" altLang="en-US" sz="1400" dirty="0"/>
              </a:p>
            </p:txBody>
          </p:sp>
          <p:sp>
            <p:nvSpPr>
              <p:cNvPr id="48" name="文字方塊 47"/>
              <p:cNvSpPr txBox="1"/>
              <p:nvPr/>
            </p:nvSpPr>
            <p:spPr>
              <a:xfrm>
                <a:off x="5047325" y="6267796"/>
                <a:ext cx="38431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/>
                  <a:t>q4</a:t>
                </a:r>
                <a:endParaRPr lang="zh-TW" altLang="en-US" sz="1400" dirty="0"/>
              </a:p>
            </p:txBody>
          </p:sp>
        </p:grpSp>
        <p:pic>
          <p:nvPicPr>
            <p:cNvPr id="44" name="Picture 2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425125" y="2915284"/>
              <a:ext cx="283464" cy="791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pic>
        <p:nvPicPr>
          <p:cNvPr id="50" name="Picture 14" descr="C:\Users\klc\Dropbox (Personal)\螢幕截圖\Screenshot 2017-02-21 21.38.42.png"/>
          <p:cNvPicPr>
            <a:picLocks noChangeAspect="1" noChangeArrowheads="1"/>
          </p:cNvPicPr>
          <p:nvPr/>
        </p:nvPicPr>
        <p:blipFill>
          <a:blip r:embed="rId11" cstate="print"/>
          <a:srcRect l="13170" t="15714" r="36607" b="10358"/>
          <a:stretch>
            <a:fillRect/>
          </a:stretch>
        </p:blipFill>
        <p:spPr bwMode="auto">
          <a:xfrm>
            <a:off x="4670765" y="4271449"/>
            <a:ext cx="3548400" cy="232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" name="向下箭號 50"/>
          <p:cNvSpPr/>
          <p:nvPr/>
        </p:nvSpPr>
        <p:spPr>
          <a:xfrm>
            <a:off x="6159248" y="3978423"/>
            <a:ext cx="657748" cy="2197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3" name="文字方塊 52"/>
          <p:cNvSpPr txBox="1">
            <a:spLocks noChangeArrowheads="1"/>
          </p:cNvSpPr>
          <p:nvPr/>
        </p:nvSpPr>
        <p:spPr bwMode="auto">
          <a:xfrm>
            <a:off x="8172353" y="6239937"/>
            <a:ext cx="1500187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000" dirty="0"/>
              <a:t>Create </a:t>
            </a:r>
            <a:r>
              <a:rPr lang="en-US" altLang="zh-TW" sz="1000" dirty="0" smtClean="0"/>
              <a:t>pairs</a:t>
            </a:r>
            <a:endParaRPr lang="zh-TW" altLang="en-US" sz="1000" dirty="0"/>
          </a:p>
        </p:txBody>
      </p:sp>
      <p:sp>
        <p:nvSpPr>
          <p:cNvPr id="54" name="文字方塊 53"/>
          <p:cNvSpPr txBox="1">
            <a:spLocks noChangeArrowheads="1"/>
          </p:cNvSpPr>
          <p:nvPr/>
        </p:nvSpPr>
        <p:spPr bwMode="auto">
          <a:xfrm>
            <a:off x="8243789" y="5649439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/>
              <a:t>Braid</a:t>
            </a:r>
            <a:endParaRPr lang="zh-TW" altLang="en-US" sz="1200"/>
          </a:p>
        </p:txBody>
      </p:sp>
      <p:sp>
        <p:nvSpPr>
          <p:cNvPr id="55" name="文字方塊 54"/>
          <p:cNvSpPr txBox="1">
            <a:spLocks noChangeArrowheads="1"/>
          </p:cNvSpPr>
          <p:nvPr/>
        </p:nvSpPr>
        <p:spPr bwMode="auto">
          <a:xfrm>
            <a:off x="8243789" y="5343353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dirty="0"/>
              <a:t>Braid</a:t>
            </a:r>
            <a:endParaRPr lang="zh-TW" altLang="en-US" sz="1200" dirty="0"/>
          </a:p>
        </p:txBody>
      </p:sp>
      <p:sp>
        <p:nvSpPr>
          <p:cNvPr id="56" name="文字方塊 55"/>
          <p:cNvSpPr txBox="1">
            <a:spLocks noChangeArrowheads="1"/>
          </p:cNvSpPr>
          <p:nvPr/>
        </p:nvSpPr>
        <p:spPr bwMode="auto">
          <a:xfrm>
            <a:off x="8243789" y="5028972"/>
            <a:ext cx="6429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200" dirty="0"/>
              <a:t>Braid</a:t>
            </a:r>
            <a:endParaRPr lang="zh-TW" altLang="en-US" sz="1200" dirty="0"/>
          </a:p>
        </p:txBody>
      </p:sp>
      <p:sp>
        <p:nvSpPr>
          <p:cNvPr id="57" name="文字方塊 56"/>
          <p:cNvSpPr txBox="1">
            <a:spLocks noChangeArrowheads="1"/>
          </p:cNvSpPr>
          <p:nvPr/>
        </p:nvSpPr>
        <p:spPr bwMode="auto">
          <a:xfrm>
            <a:off x="8172353" y="4367781"/>
            <a:ext cx="10044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zh-TW" sz="1000" dirty="0"/>
              <a:t>Annihilate pairs and read out</a:t>
            </a:r>
            <a:endParaRPr lang="zh-TW" altLang="en-US" sz="1000" dirty="0"/>
          </a:p>
        </p:txBody>
      </p:sp>
      <p:sp>
        <p:nvSpPr>
          <p:cNvPr id="58" name="文字方塊 57"/>
          <p:cNvSpPr txBox="1"/>
          <p:nvPr/>
        </p:nvSpPr>
        <p:spPr>
          <a:xfrm>
            <a:off x="468313" y="6084081"/>
            <a:ext cx="2610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TW" altLang="en-US" dirty="0"/>
          </a:p>
        </p:txBody>
      </p:sp>
      <p:sp>
        <p:nvSpPr>
          <p:cNvPr id="59" name="Line 36"/>
          <p:cNvSpPr>
            <a:spLocks noChangeShapeType="1"/>
          </p:cNvSpPr>
          <p:nvPr/>
        </p:nvSpPr>
        <p:spPr bwMode="auto">
          <a:xfrm>
            <a:off x="990" y="2386392"/>
            <a:ext cx="9144000" cy="0"/>
          </a:xfrm>
          <a:prstGeom prst="line">
            <a:avLst/>
          </a:prstGeom>
          <a:noFill/>
          <a:ln w="317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zh-CN" altLang="en-US" b="1" baseline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矩形 62"/>
              <p:cNvSpPr/>
              <p:nvPr/>
            </p:nvSpPr>
            <p:spPr>
              <a:xfrm>
                <a:off x="973557" y="6040365"/>
                <a:ext cx="1584707" cy="36933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TW" altLang="en-US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zh-TW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TW" altLang="en-US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zh-TW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zh-TW" altLang="en-US" i="0">
                          <a:latin typeface="Cambria Math" panose="02040503050406030204" pitchFamily="18" charset="0"/>
                        </a:rPr>
                        <m:t>≠</m:t>
                      </m:r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TW" altLang="en-US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zh-TW" altLang="en-US" i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zh-TW" altLang="en-US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zh-TW" altLang="en-US" i="0"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a:rPr lang="zh-TW" altLang="en-US" i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zh-TW" altLang="en-US" dirty="0"/>
              </a:p>
            </p:txBody>
          </p:sp>
        </mc:Choice>
        <mc:Fallback xmlns="">
          <p:sp>
            <p:nvSpPr>
              <p:cNvPr id="63" name="矩形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3557" y="6040365"/>
                <a:ext cx="1584707" cy="369332"/>
              </a:xfrm>
              <a:prstGeom prst="rect">
                <a:avLst/>
              </a:prstGeom>
              <a:blipFill rotWithShape="0"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TW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2806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53" grpId="0"/>
      <p:bldP spid="54" grpId="0"/>
      <p:bldP spid="55" grpId="0"/>
      <p:bldP spid="56" grpId="0"/>
      <p:bldP spid="5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405232" y="62019"/>
            <a:ext cx="4476412" cy="654032"/>
          </a:xfrm>
        </p:spPr>
        <p:txBody>
          <a:bodyPr>
            <a:normAutofit fontScale="90000"/>
          </a:bodyPr>
          <a:lstStyle/>
          <a:p>
            <a:r>
              <a:rPr lang="en-US" altLang="zh-TW" dirty="0" err="1" smtClean="0">
                <a:latin typeface="+mn-lt"/>
              </a:rPr>
              <a:t>Majorana</a:t>
            </a:r>
            <a:r>
              <a:rPr lang="en-US" altLang="zh-TW" dirty="0" smtClean="0">
                <a:latin typeface="+mn-lt"/>
              </a:rPr>
              <a:t> Fermions</a:t>
            </a:r>
            <a:endParaRPr lang="zh-TW" altLang="en-US" dirty="0">
              <a:latin typeface="+mn-lt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285852" y="2261874"/>
            <a:ext cx="6715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 smtClean="0"/>
              <a:t>粒子和反粒子擁有質量及自旋相同</a:t>
            </a:r>
            <a:r>
              <a:rPr lang="en-US" altLang="zh-TW" dirty="0" smtClean="0"/>
              <a:t>,</a:t>
            </a:r>
            <a:r>
              <a:rPr lang="zh-TW" altLang="en-US" dirty="0" smtClean="0"/>
              <a:t>電荷及能量相反的特性</a:t>
            </a:r>
            <a:r>
              <a:rPr lang="en-US" altLang="zh-TW" dirty="0" smtClean="0"/>
              <a:t>,</a:t>
            </a:r>
            <a:r>
              <a:rPr lang="zh-TW" altLang="en-US" dirty="0" smtClean="0"/>
              <a:t>故若要自己</a:t>
            </a:r>
            <a:r>
              <a:rPr lang="en-US" altLang="zh-TW" dirty="0" smtClean="0"/>
              <a:t>=</a:t>
            </a:r>
            <a:r>
              <a:rPr lang="zh-TW" altLang="en-US" dirty="0" smtClean="0"/>
              <a:t>自己的反粒子</a:t>
            </a:r>
            <a:r>
              <a:rPr lang="en-US" altLang="zh-TW" dirty="0" smtClean="0"/>
              <a:t>, </a:t>
            </a:r>
            <a:r>
              <a:rPr lang="zh-TW" altLang="en-US" dirty="0" smtClean="0"/>
              <a:t>則此粒子必定不可帶電</a:t>
            </a:r>
            <a:r>
              <a:rPr lang="en-US" altLang="zh-TW" dirty="0" smtClean="0"/>
              <a:t>, </a:t>
            </a:r>
            <a:r>
              <a:rPr lang="zh-TW" altLang="en-US" dirty="0" smtClean="0"/>
              <a:t>且處在</a:t>
            </a:r>
            <a:r>
              <a:rPr lang="en-US" altLang="zh-TW" dirty="0" smtClean="0">
                <a:solidFill>
                  <a:srgbClr val="FF0000"/>
                </a:solidFill>
              </a:rPr>
              <a:t>zero energy </a:t>
            </a:r>
            <a:endParaRPr lang="zh-TW" altLang="en-US" dirty="0">
              <a:solidFill>
                <a:srgbClr val="FF0000"/>
              </a:solidFill>
            </a:endParaRPr>
          </a:p>
        </p:txBody>
      </p:sp>
      <p:grpSp>
        <p:nvGrpSpPr>
          <p:cNvPr id="3" name="群組 8"/>
          <p:cNvGrpSpPr/>
          <p:nvPr/>
        </p:nvGrpSpPr>
        <p:grpSpPr>
          <a:xfrm>
            <a:off x="2214546" y="799091"/>
            <a:ext cx="4500594" cy="1428760"/>
            <a:chOff x="2285984" y="785794"/>
            <a:chExt cx="4500594" cy="1428760"/>
          </a:xfrm>
        </p:grpSpPr>
        <p:pic>
          <p:nvPicPr>
            <p:cNvPr id="6" name="圖片 5"/>
            <p:cNvPicPr/>
            <p:nvPr/>
          </p:nvPicPr>
          <p:blipFill>
            <a:blip r:embed="rId3" cstate="print"/>
            <a:srcRect r="21250"/>
            <a:stretch>
              <a:fillRect/>
            </a:stretch>
          </p:blipFill>
          <p:spPr bwMode="auto">
            <a:xfrm>
              <a:off x="2285984" y="785794"/>
              <a:ext cx="4500594" cy="142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文字方塊 6"/>
            <p:cNvSpPr txBox="1"/>
            <p:nvPr/>
          </p:nvSpPr>
          <p:spPr>
            <a:xfrm>
              <a:off x="5786446" y="1000108"/>
              <a:ext cx="5000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dirty="0" smtClean="0"/>
                <a:t>1,2</a:t>
              </a:r>
              <a:endParaRPr lang="zh-TW" altLang="en-US" sz="800" dirty="0"/>
            </a:p>
          </p:txBody>
        </p:sp>
        <p:sp>
          <p:nvSpPr>
            <p:cNvPr id="8" name="文字方塊 7"/>
            <p:cNvSpPr txBox="1"/>
            <p:nvPr/>
          </p:nvSpPr>
          <p:spPr>
            <a:xfrm>
              <a:off x="6143636" y="1000108"/>
              <a:ext cx="500066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800" dirty="0" smtClean="0"/>
                <a:t>1,2</a:t>
              </a:r>
              <a:endParaRPr lang="zh-TW" altLang="en-US" sz="800" dirty="0"/>
            </a:p>
          </p:txBody>
        </p:sp>
      </p:grpSp>
      <p:cxnSp>
        <p:nvCxnSpPr>
          <p:cNvPr id="10" name="直線單箭頭接點 9"/>
          <p:cNvCxnSpPr/>
          <p:nvPr/>
        </p:nvCxnSpPr>
        <p:spPr>
          <a:xfrm rot="10800000" flipV="1">
            <a:off x="5929322" y="1156281"/>
            <a:ext cx="714380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文字方塊 10"/>
          <p:cNvSpPr txBox="1"/>
          <p:nvPr/>
        </p:nvSpPr>
        <p:spPr>
          <a:xfrm>
            <a:off x="6643702" y="1013405"/>
            <a:ext cx="785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err="1" smtClean="0"/>
              <a:t>Fermion</a:t>
            </a:r>
            <a:endParaRPr lang="zh-TW" altLang="en-US" sz="1200" dirty="0"/>
          </a:p>
        </p:txBody>
      </p:sp>
      <p:sp>
        <p:nvSpPr>
          <p:cNvPr id="12" name="矩形 11"/>
          <p:cNvSpPr/>
          <p:nvPr/>
        </p:nvSpPr>
        <p:spPr>
          <a:xfrm>
            <a:off x="4429124" y="1370595"/>
            <a:ext cx="1071570" cy="571504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4" name="直線單箭頭接點 13"/>
          <p:cNvCxnSpPr/>
          <p:nvPr/>
        </p:nvCxnSpPr>
        <p:spPr>
          <a:xfrm flipV="1">
            <a:off x="5500694" y="1227719"/>
            <a:ext cx="214314" cy="14287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7" name="群組 26"/>
          <p:cNvGrpSpPr>
            <a:grpSpLocks/>
          </p:cNvGrpSpPr>
          <p:nvPr/>
        </p:nvGrpSpPr>
        <p:grpSpPr bwMode="auto">
          <a:xfrm>
            <a:off x="853156" y="3574095"/>
            <a:ext cx="7393782" cy="2986407"/>
            <a:chOff x="678656" y="3792538"/>
            <a:chExt cx="7393782" cy="2986407"/>
          </a:xfrm>
        </p:grpSpPr>
        <p:pic>
          <p:nvPicPr>
            <p:cNvPr id="18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 t="3516"/>
            <a:stretch>
              <a:fillRect/>
            </a:stretch>
          </p:blipFill>
          <p:spPr bwMode="auto">
            <a:xfrm>
              <a:off x="1429231" y="3902395"/>
              <a:ext cx="2125662" cy="195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文字方塊 4"/>
            <p:cNvSpPr txBox="1">
              <a:spLocks noChangeArrowheads="1"/>
            </p:cNvSpPr>
            <p:nvPr/>
          </p:nvSpPr>
          <p:spPr bwMode="auto">
            <a:xfrm>
              <a:off x="678656" y="5855020"/>
              <a:ext cx="4071937" cy="9239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altLang="zh-TW" dirty="0"/>
                <a:t>Superconductors provide pairing and topological insulators (TIs) provide spin </a:t>
              </a:r>
              <a:r>
                <a:rPr lang="en-US" altLang="zh-TW" dirty="0" err="1"/>
                <a:t>nondegenerate</a:t>
              </a:r>
              <a:r>
                <a:rPr lang="en-US" altLang="zh-TW" dirty="0"/>
                <a:t> states</a:t>
              </a:r>
              <a:endParaRPr lang="zh-TW" altLang="en-US" dirty="0"/>
            </a:p>
          </p:txBody>
        </p:sp>
        <p:grpSp>
          <p:nvGrpSpPr>
            <p:cNvPr id="20" name="群組 16"/>
            <p:cNvGrpSpPr>
              <a:grpSpLocks/>
            </p:cNvGrpSpPr>
            <p:nvPr/>
          </p:nvGrpSpPr>
          <p:grpSpPr bwMode="auto">
            <a:xfrm>
              <a:off x="4572000" y="3792538"/>
              <a:ext cx="3500438" cy="2986087"/>
              <a:chOff x="4357688" y="3791923"/>
              <a:chExt cx="3500437" cy="2986702"/>
            </a:xfrm>
          </p:grpSpPr>
          <p:pic>
            <p:nvPicPr>
              <p:cNvPr id="28" name="Picture 5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4357688" y="3791923"/>
                <a:ext cx="3500437" cy="270889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矩形 28"/>
              <p:cNvSpPr/>
              <p:nvPr/>
            </p:nvSpPr>
            <p:spPr bwMode="auto">
              <a:xfrm>
                <a:off x="6759575" y="5111407"/>
                <a:ext cx="400050" cy="165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30" name="矩形 29"/>
              <p:cNvSpPr/>
              <p:nvPr/>
            </p:nvSpPr>
            <p:spPr bwMode="auto">
              <a:xfrm>
                <a:off x="4986338" y="5111407"/>
                <a:ext cx="400050" cy="1651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TW" altLang="en-US"/>
              </a:p>
            </p:txBody>
          </p:sp>
          <p:sp>
            <p:nvSpPr>
              <p:cNvPr id="31" name="文字方塊 16"/>
              <p:cNvSpPr txBox="1">
                <a:spLocks noChangeArrowheads="1"/>
              </p:cNvSpPr>
              <p:nvPr/>
            </p:nvSpPr>
            <p:spPr bwMode="auto">
              <a:xfrm>
                <a:off x="4857750" y="6500813"/>
                <a:ext cx="2714625" cy="2778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TW" sz="1200"/>
                  <a:t>Rep. Prog. Phys. 75, 076501 (2012)</a:t>
                </a:r>
                <a:endParaRPr lang="zh-TW" altLang="en-US" sz="1200"/>
              </a:p>
            </p:txBody>
          </p:sp>
        </p:grpSp>
        <p:grpSp>
          <p:nvGrpSpPr>
            <p:cNvPr id="21" name="群組 23"/>
            <p:cNvGrpSpPr>
              <a:grpSpLocks/>
            </p:cNvGrpSpPr>
            <p:nvPr/>
          </p:nvGrpSpPr>
          <p:grpSpPr bwMode="auto">
            <a:xfrm>
              <a:off x="4929188" y="5929313"/>
              <a:ext cx="2786062" cy="285750"/>
              <a:chOff x="4714876" y="5929329"/>
              <a:chExt cx="2786082" cy="285753"/>
            </a:xfrm>
          </p:grpSpPr>
          <p:cxnSp>
            <p:nvCxnSpPr>
              <p:cNvPr id="22" name="直線單箭頭接點 21"/>
              <p:cNvCxnSpPr/>
              <p:nvPr/>
            </p:nvCxnSpPr>
            <p:spPr>
              <a:xfrm rot="10800000" flipV="1">
                <a:off x="4714876" y="6072205"/>
                <a:ext cx="214314" cy="14287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線單箭頭接點 22"/>
              <p:cNvCxnSpPr/>
              <p:nvPr/>
            </p:nvCxnSpPr>
            <p:spPr>
              <a:xfrm>
                <a:off x="5357818" y="6072205"/>
                <a:ext cx="357191" cy="14287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" name="文字方塊 19"/>
              <p:cNvSpPr txBox="1">
                <a:spLocks noChangeArrowheads="1"/>
              </p:cNvSpPr>
              <p:nvPr/>
            </p:nvSpPr>
            <p:spPr bwMode="auto">
              <a:xfrm>
                <a:off x="4929190" y="5929330"/>
                <a:ext cx="64294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TW" sz="1200">
                    <a:solidFill>
                      <a:srgbClr val="0000FF"/>
                    </a:solidFill>
                  </a:rPr>
                  <a:t>MFs</a:t>
                </a:r>
                <a:endParaRPr lang="zh-TW" altLang="en-US" sz="1200">
                  <a:solidFill>
                    <a:srgbClr val="0000FF"/>
                  </a:solidFill>
                </a:endParaRPr>
              </a:p>
            </p:txBody>
          </p:sp>
          <p:cxnSp>
            <p:nvCxnSpPr>
              <p:cNvPr id="25" name="直線單箭頭接點 24"/>
              <p:cNvCxnSpPr/>
              <p:nvPr/>
            </p:nvCxnSpPr>
            <p:spPr>
              <a:xfrm rot="10800000" flipV="1">
                <a:off x="6500826" y="6072205"/>
                <a:ext cx="214315" cy="14287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直線單箭頭接點 25"/>
              <p:cNvCxnSpPr/>
              <p:nvPr/>
            </p:nvCxnSpPr>
            <p:spPr>
              <a:xfrm>
                <a:off x="7143768" y="6072205"/>
                <a:ext cx="357190" cy="142877"/>
              </a:xfrm>
              <a:prstGeom prst="straightConnector1">
                <a:avLst/>
              </a:prstGeom>
              <a:ln>
                <a:solidFill>
                  <a:srgbClr val="0000FF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7" name="文字方塊 22"/>
              <p:cNvSpPr txBox="1">
                <a:spLocks noChangeArrowheads="1"/>
              </p:cNvSpPr>
              <p:nvPr/>
            </p:nvSpPr>
            <p:spPr bwMode="auto">
              <a:xfrm>
                <a:off x="6715140" y="5929329"/>
                <a:ext cx="642942" cy="27699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en-US" altLang="zh-TW" sz="1200">
                    <a:solidFill>
                      <a:srgbClr val="0000FF"/>
                    </a:solidFill>
                  </a:rPr>
                  <a:t>MFs</a:t>
                </a:r>
                <a:endParaRPr lang="zh-TW" altLang="en-US" sz="1200">
                  <a:solidFill>
                    <a:srgbClr val="0000FF"/>
                  </a:solidFill>
                </a:endParaRPr>
              </a:p>
            </p:txBody>
          </p:sp>
        </p:grpSp>
      </p:grpSp>
      <p:sp>
        <p:nvSpPr>
          <p:cNvPr id="9" name="文字方塊 8"/>
          <p:cNvSpPr txBox="1"/>
          <p:nvPr/>
        </p:nvSpPr>
        <p:spPr>
          <a:xfrm>
            <a:off x="1576949" y="3244368"/>
            <a:ext cx="2201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2000" dirty="0" smtClean="0"/>
              <a:t>An example</a:t>
            </a:r>
            <a:endParaRPr lang="zh-TW" altLang="en-US" sz="2000" dirty="0"/>
          </a:p>
        </p:txBody>
      </p:sp>
      <p:sp>
        <p:nvSpPr>
          <p:cNvPr id="13" name="矩形 12"/>
          <p:cNvSpPr/>
          <p:nvPr/>
        </p:nvSpPr>
        <p:spPr>
          <a:xfrm>
            <a:off x="5375150" y="3431569"/>
            <a:ext cx="339858" cy="212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矩形 31"/>
          <p:cNvSpPr/>
          <p:nvPr/>
        </p:nvSpPr>
        <p:spPr>
          <a:xfrm>
            <a:off x="6934009" y="3545035"/>
            <a:ext cx="339858" cy="2129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5743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785794"/>
            <a:ext cx="5876925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19841" y="71422"/>
            <a:ext cx="8229600" cy="785810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>
                <a:latin typeface="+mn-lt"/>
              </a:rPr>
              <a:t>Andreev reflection in ballistic junction</a:t>
            </a:r>
            <a:endParaRPr lang="zh-TW" altLang="en-US" dirty="0">
              <a:latin typeface="+mn-lt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4007" y="3376616"/>
            <a:ext cx="2124075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24034" y="3429000"/>
            <a:ext cx="22479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66839" y="4338648"/>
            <a:ext cx="2809875" cy="5905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652987" y="4143380"/>
            <a:ext cx="341947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357422" y="5214950"/>
            <a:ext cx="4460048" cy="857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714612" y="6429396"/>
            <a:ext cx="385765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kumimoji="0" lang="en-US" altLang="zh-TW" sz="1400" i="1" dirty="0" smtClean="0">
                <a:latin typeface="Calibri" pitchFamily="34" charset="0"/>
              </a:rPr>
              <a:t>K. L. Chiu*, </a:t>
            </a:r>
            <a:r>
              <a:rPr lang="en-GB" altLang="zh-TW" sz="1400" i="1" dirty="0" smtClean="0">
                <a:latin typeface="Calibri" pitchFamily="34" charset="0"/>
              </a:rPr>
              <a:t>book chapter</a:t>
            </a:r>
            <a:r>
              <a:rPr kumimoji="0" lang="en-GB" altLang="zh-TW" sz="1400" i="1" dirty="0" smtClean="0">
                <a:latin typeface="Calibri" pitchFamily="34" charset="0"/>
              </a:rPr>
              <a:t>, </a:t>
            </a:r>
            <a:r>
              <a:rPr kumimoji="0" lang="en-GB" altLang="zh-TW" sz="1400" b="1" i="1" dirty="0" smtClean="0">
                <a:latin typeface="Calibri" pitchFamily="34" charset="0"/>
              </a:rPr>
              <a:t>arXiv:1804.02870</a:t>
            </a:r>
            <a:r>
              <a:rPr kumimoji="0" lang="en-GB" altLang="zh-TW" sz="1400" i="1" dirty="0" smtClean="0">
                <a:latin typeface="Calibri" pitchFamily="34" charset="0"/>
              </a:rPr>
              <a:t> (2018)</a:t>
            </a:r>
            <a:endParaRPr kumimoji="0" lang="en-US" altLang="zh-TW" sz="1400" i="1" dirty="0">
              <a:latin typeface="Calibri" pitchFamily="34" charset="0"/>
            </a:endParaRPr>
          </a:p>
        </p:txBody>
      </p:sp>
      <p:cxnSp>
        <p:nvCxnSpPr>
          <p:cNvPr id="13" name="直線單箭頭接點 12"/>
          <p:cNvCxnSpPr/>
          <p:nvPr/>
        </p:nvCxnSpPr>
        <p:spPr>
          <a:xfrm rot="16200000" flipV="1">
            <a:off x="5357820" y="2571745"/>
            <a:ext cx="1357321" cy="642941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 rot="5400000" flipH="1" flipV="1">
            <a:off x="2357423" y="2500305"/>
            <a:ext cx="1357322" cy="785820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矩形 19"/>
          <p:cNvSpPr/>
          <p:nvPr/>
        </p:nvSpPr>
        <p:spPr>
          <a:xfrm>
            <a:off x="1357290" y="4286256"/>
            <a:ext cx="2857520" cy="71438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4643438" y="4286256"/>
            <a:ext cx="3500462" cy="714380"/>
          </a:xfrm>
          <a:prstGeom prst="rect">
            <a:avLst/>
          </a:prstGeom>
          <a:noFill/>
          <a:ln>
            <a:solidFill>
              <a:schemeClr val="tx2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23" name="直線單箭頭接點 22"/>
          <p:cNvCxnSpPr/>
          <p:nvPr/>
        </p:nvCxnSpPr>
        <p:spPr>
          <a:xfrm rot="10800000" flipV="1">
            <a:off x="6000760" y="5286388"/>
            <a:ext cx="285752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字方塊 23"/>
          <p:cNvSpPr txBox="1"/>
          <p:nvPr/>
        </p:nvSpPr>
        <p:spPr>
          <a:xfrm>
            <a:off x="6286512" y="5152265"/>
            <a:ext cx="2286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accent1"/>
                </a:solidFill>
              </a:rPr>
              <a:t>Andreev Bound states (ABS)</a:t>
            </a:r>
            <a:endParaRPr lang="zh-TW" altLang="en-US" sz="1400" dirty="0">
              <a:solidFill>
                <a:schemeClr val="accent1"/>
              </a:solidFill>
            </a:endParaRPr>
          </a:p>
        </p:txBody>
      </p:sp>
      <p:sp>
        <p:nvSpPr>
          <p:cNvPr id="25" name="文字方塊 24"/>
          <p:cNvSpPr txBox="1"/>
          <p:nvPr/>
        </p:nvSpPr>
        <p:spPr>
          <a:xfrm>
            <a:off x="4429156" y="6000768"/>
            <a:ext cx="30718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Determine the short and long-junction limits </a:t>
            </a:r>
            <a:endParaRPr lang="zh-TW" altLang="en-US" sz="1200" dirty="0"/>
          </a:p>
        </p:txBody>
      </p:sp>
      <p:sp>
        <p:nvSpPr>
          <p:cNvPr id="26" name="矩形 25"/>
          <p:cNvSpPr/>
          <p:nvPr/>
        </p:nvSpPr>
        <p:spPr>
          <a:xfrm>
            <a:off x="5214942" y="5429264"/>
            <a:ext cx="928694" cy="571504"/>
          </a:xfrm>
          <a:prstGeom prst="rect">
            <a:avLst/>
          </a:prstGeom>
          <a:solidFill>
            <a:srgbClr val="FF0000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8" name="文字方塊 17"/>
          <p:cNvSpPr txBox="1"/>
          <p:nvPr/>
        </p:nvSpPr>
        <p:spPr>
          <a:xfrm>
            <a:off x="428596" y="4344423"/>
            <a:ext cx="9286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600" dirty="0" smtClean="0"/>
              <a:t>Dynamic phase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196476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019537"/>
            <a:ext cx="4624378" cy="1973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05099" y="3571876"/>
            <a:ext cx="3181677" cy="28051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文字方塊 15"/>
          <p:cNvSpPr txBox="1"/>
          <p:nvPr/>
        </p:nvSpPr>
        <p:spPr>
          <a:xfrm>
            <a:off x="6429388" y="1643050"/>
            <a:ext cx="20717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Short junction limit (a pair of ABS)</a:t>
            </a:r>
            <a:endParaRPr lang="zh-TW" altLang="en-US" sz="1600" dirty="0"/>
          </a:p>
        </p:txBody>
      </p:sp>
      <p:sp>
        <p:nvSpPr>
          <p:cNvPr id="32" name="文字方塊 31"/>
          <p:cNvSpPr txBox="1"/>
          <p:nvPr/>
        </p:nvSpPr>
        <p:spPr>
          <a:xfrm>
            <a:off x="571472" y="1571612"/>
            <a:ext cx="1714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/>
              <a:t>Long junction limit (multiple ABS)</a:t>
            </a:r>
            <a:endParaRPr lang="zh-TW" altLang="en-US" sz="1600" dirty="0"/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5" cstate="print"/>
          <a:srcRect t="1954"/>
          <a:stretch>
            <a:fillRect/>
          </a:stretch>
        </p:blipFill>
        <p:spPr bwMode="auto">
          <a:xfrm>
            <a:off x="2643174" y="214290"/>
            <a:ext cx="3500462" cy="3584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7" name="直線單箭頭接點 16"/>
          <p:cNvCxnSpPr/>
          <p:nvPr/>
        </p:nvCxnSpPr>
        <p:spPr>
          <a:xfrm flipV="1">
            <a:off x="2357422" y="1000108"/>
            <a:ext cx="1000132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 flipV="1">
            <a:off x="2357422" y="1428736"/>
            <a:ext cx="928694" cy="21431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23"/>
          <p:cNvCxnSpPr/>
          <p:nvPr/>
        </p:nvCxnSpPr>
        <p:spPr>
          <a:xfrm flipV="1">
            <a:off x="2357422" y="1643050"/>
            <a:ext cx="928694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>
            <a:off x="2357422" y="1928802"/>
            <a:ext cx="857256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>
            <a:off x="2357422" y="2071678"/>
            <a:ext cx="785818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>
            <a:off x="2357422" y="2285992"/>
            <a:ext cx="857256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線單箭頭接點 7"/>
          <p:cNvCxnSpPr/>
          <p:nvPr/>
        </p:nvCxnSpPr>
        <p:spPr>
          <a:xfrm rot="10800000">
            <a:off x="5357818" y="1214422"/>
            <a:ext cx="1000132" cy="57150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線單箭頭接點 9"/>
          <p:cNvCxnSpPr/>
          <p:nvPr/>
        </p:nvCxnSpPr>
        <p:spPr>
          <a:xfrm rot="10800000" flipV="1">
            <a:off x="5286380" y="2071678"/>
            <a:ext cx="1071570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3286116" y="6357958"/>
            <a:ext cx="25717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600" dirty="0" smtClean="0"/>
              <a:t>Nature Physics 13, 756 (2017)</a:t>
            </a:r>
            <a:endParaRPr lang="zh-TW" altLang="en-US" sz="1600" dirty="0"/>
          </a:p>
        </p:txBody>
      </p:sp>
    </p:spTree>
    <p:extLst>
      <p:ext uri="{BB962C8B-B14F-4D97-AF65-F5344CB8AC3E}">
        <p14:creationId xmlns:p14="http://schemas.microsoft.com/office/powerpoint/2010/main" val="1763187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28596" y="-205546"/>
            <a:ext cx="8572528" cy="928694"/>
          </a:xfrm>
        </p:spPr>
        <p:txBody>
          <a:bodyPr>
            <a:noAutofit/>
          </a:bodyPr>
          <a:lstStyle/>
          <a:p>
            <a:r>
              <a:rPr lang="en-US" altLang="zh-TW" sz="3600" dirty="0" smtClean="0">
                <a:latin typeface="+mn-lt"/>
              </a:rPr>
              <a:t>Edge and surface states result in new physics</a:t>
            </a:r>
            <a:endParaRPr lang="zh-TW" altLang="en-US" sz="3600" dirty="0">
              <a:latin typeface="+mn-lt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614874"/>
            <a:ext cx="3099283" cy="259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文字方塊 10"/>
          <p:cNvSpPr txBox="1"/>
          <p:nvPr/>
        </p:nvSpPr>
        <p:spPr>
          <a:xfrm>
            <a:off x="4500562" y="571480"/>
            <a:ext cx="4429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2D TI + superconductor (SQUID geometry) = 4 pi periodic current-phase relation </a:t>
            </a:r>
            <a:endParaRPr lang="zh-TW" altLang="en-US" dirty="0"/>
          </a:p>
        </p:txBody>
      </p:sp>
      <p:sp>
        <p:nvSpPr>
          <p:cNvPr id="12" name="文字方塊 11"/>
          <p:cNvSpPr txBox="1"/>
          <p:nvPr/>
        </p:nvSpPr>
        <p:spPr>
          <a:xfrm>
            <a:off x="428596" y="3214686"/>
            <a:ext cx="30718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Theory:</a:t>
            </a:r>
            <a:r>
              <a:rPr lang="zh-TW" altLang="en-US" sz="1400" dirty="0" smtClean="0"/>
              <a:t> </a:t>
            </a:r>
            <a:r>
              <a:rPr lang="de-DE" altLang="zh-TW" sz="1400" dirty="0" smtClean="0"/>
              <a:t>Liang Fu, </a:t>
            </a:r>
            <a:r>
              <a:rPr lang="en-US" altLang="zh-TW" sz="1400" dirty="0" smtClean="0"/>
              <a:t>PRB 79, 161408 (2009)</a:t>
            </a:r>
            <a:endParaRPr lang="zh-TW" altLang="en-US" sz="1400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1285860"/>
            <a:ext cx="287655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9" name="直線單箭頭接點 18"/>
          <p:cNvCxnSpPr/>
          <p:nvPr/>
        </p:nvCxnSpPr>
        <p:spPr>
          <a:xfrm rot="16200000" flipV="1">
            <a:off x="6286512" y="2143116"/>
            <a:ext cx="142876" cy="14287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文字方塊 19"/>
          <p:cNvSpPr txBox="1"/>
          <p:nvPr/>
        </p:nvSpPr>
        <p:spPr>
          <a:xfrm>
            <a:off x="6357950" y="2202412"/>
            <a:ext cx="571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4 pi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3286124"/>
            <a:ext cx="36099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sp>
        <p:nvSpPr>
          <p:cNvPr id="16" name="文字方塊 15"/>
          <p:cNvSpPr txBox="1"/>
          <p:nvPr/>
        </p:nvSpPr>
        <p:spPr>
          <a:xfrm>
            <a:off x="5072066" y="3071810"/>
            <a:ext cx="85725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0000FF"/>
                </a:solidFill>
              </a:rPr>
              <a:t>Edge state</a:t>
            </a:r>
            <a:endParaRPr lang="zh-TW" altLang="en-US" sz="1200" dirty="0">
              <a:solidFill>
                <a:srgbClr val="0000FF"/>
              </a:solidFill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6000760" y="3071810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0000FF"/>
                </a:solidFill>
              </a:rPr>
              <a:t>Superconductivity</a:t>
            </a:r>
            <a:endParaRPr lang="zh-TW" altLang="en-US" sz="1200" dirty="0">
              <a:solidFill>
                <a:srgbClr val="0000FF"/>
              </a:solidFill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286644" y="3071810"/>
            <a:ext cx="13572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0000FF"/>
                </a:solidFill>
              </a:rPr>
              <a:t>Magnetic barrier</a:t>
            </a:r>
            <a:endParaRPr lang="zh-TW" altLang="en-US" sz="1200" dirty="0">
              <a:solidFill>
                <a:srgbClr val="0000FF"/>
              </a:solidFill>
            </a:endParaRPr>
          </a:p>
        </p:txBody>
      </p:sp>
      <p:sp>
        <p:nvSpPr>
          <p:cNvPr id="22" name="文字方塊 21"/>
          <p:cNvSpPr txBox="1"/>
          <p:nvPr/>
        </p:nvSpPr>
        <p:spPr>
          <a:xfrm>
            <a:off x="5572132" y="1151737"/>
            <a:ext cx="207170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200" dirty="0" smtClean="0"/>
              <a:t>C.R. Physique 14, 840 (2013)</a:t>
            </a:r>
            <a:endParaRPr lang="zh-TW" altLang="en-US" sz="1200" dirty="0"/>
          </a:p>
        </p:txBody>
      </p:sp>
      <p:sp>
        <p:nvSpPr>
          <p:cNvPr id="24" name="文字方塊 23"/>
          <p:cNvSpPr txBox="1"/>
          <p:nvPr/>
        </p:nvSpPr>
        <p:spPr>
          <a:xfrm>
            <a:off x="7786742" y="3568487"/>
            <a:ext cx="13572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rgbClr val="FF0000"/>
                </a:solidFill>
              </a:rPr>
              <a:t>Break TRS, to create a boundary for TI edge state on the interface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23" name="橢圓 22"/>
          <p:cNvSpPr/>
          <p:nvPr/>
        </p:nvSpPr>
        <p:spPr>
          <a:xfrm>
            <a:off x="7429520" y="3143248"/>
            <a:ext cx="857256" cy="428628"/>
          </a:xfrm>
          <a:prstGeom prst="ellipse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7224" y="3714752"/>
            <a:ext cx="2776533" cy="9358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072066" y="4429132"/>
            <a:ext cx="32004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57224" y="4643446"/>
            <a:ext cx="3000821" cy="9667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42976" y="5857892"/>
            <a:ext cx="1819275" cy="46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34" name="直線單箭頭接點 33"/>
          <p:cNvCxnSpPr/>
          <p:nvPr/>
        </p:nvCxnSpPr>
        <p:spPr>
          <a:xfrm rot="5400000" flipH="1" flipV="1">
            <a:off x="2035951" y="6250801"/>
            <a:ext cx="214314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文字方塊 34"/>
          <p:cNvSpPr txBox="1"/>
          <p:nvPr/>
        </p:nvSpPr>
        <p:spPr>
          <a:xfrm>
            <a:off x="714348" y="6345816"/>
            <a:ext cx="30718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B0F0"/>
                </a:solidFill>
              </a:rPr>
              <a:t>Transmission probability ~ 1/</a:t>
            </a:r>
            <a:r>
              <a:rPr lang="en-US" altLang="zh-TW" i="1" dirty="0" smtClean="0">
                <a:solidFill>
                  <a:srgbClr val="00B0F0"/>
                </a:solidFill>
              </a:rPr>
              <a:t>M</a:t>
            </a:r>
            <a:endParaRPr lang="zh-TW" altLang="en-US" i="1" dirty="0">
              <a:solidFill>
                <a:srgbClr val="00B0F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5857892"/>
            <a:ext cx="9144000" cy="8357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6" name="文字方塊 35"/>
          <p:cNvSpPr txBox="1"/>
          <p:nvPr/>
        </p:nvSpPr>
        <p:spPr>
          <a:xfrm>
            <a:off x="3929058" y="3786190"/>
            <a:ext cx="128588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At D=0, B</a:t>
            </a:r>
            <a:r>
              <a:rPr lang="en-US" altLang="zh-TW" baseline="-25000" dirty="0" smtClean="0"/>
              <a:t>A</a:t>
            </a:r>
            <a:r>
              <a:rPr lang="en-US" altLang="zh-TW" dirty="0" smtClean="0"/>
              <a:t>=D</a:t>
            </a:r>
            <a:r>
              <a:rPr lang="en-US" altLang="zh-TW" baseline="-25000" dirty="0" smtClean="0"/>
              <a:t>A</a:t>
            </a:r>
            <a:r>
              <a:rPr lang="en-US" altLang="zh-TW" dirty="0" smtClean="0"/>
              <a:t>=-e</a:t>
            </a:r>
            <a:r>
              <a:rPr lang="en-US" altLang="zh-TW" baseline="30000" dirty="0" smtClean="0"/>
              <a:t>-</a:t>
            </a:r>
            <a:r>
              <a:rPr lang="en-US" altLang="zh-TW" baseline="30000" dirty="0" err="1" smtClean="0"/>
              <a:t>i</a:t>
            </a:r>
            <a:r>
              <a:rPr lang="en-US" baseline="30000" dirty="0" err="1" smtClean="0"/>
              <a:t>ψ</a:t>
            </a:r>
            <a:r>
              <a:rPr lang="en-US" baseline="30000" dirty="0" smtClean="0"/>
              <a:t>/2</a:t>
            </a:r>
            <a:r>
              <a:rPr lang="en-US" dirty="0" smtClean="0"/>
              <a:t> A</a:t>
            </a:r>
            <a:r>
              <a:rPr lang="en-US" baseline="-25000" dirty="0" smtClean="0"/>
              <a:t>A</a:t>
            </a:r>
            <a:r>
              <a:rPr lang="en-US" dirty="0" smtClean="0"/>
              <a:t>, C</a:t>
            </a:r>
            <a:r>
              <a:rPr lang="en-US" altLang="zh-TW" baseline="-25000" dirty="0" smtClean="0"/>
              <a:t>A</a:t>
            </a:r>
            <a:r>
              <a:rPr lang="en-US" dirty="0" smtClean="0"/>
              <a:t>=A</a:t>
            </a:r>
            <a:r>
              <a:rPr lang="en-US" altLang="zh-TW" baseline="-25000" dirty="0" smtClean="0"/>
              <a:t>A</a:t>
            </a:r>
            <a:r>
              <a:rPr lang="en-US" dirty="0" smtClean="0"/>
              <a:t>, satisfying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γ</a:t>
            </a:r>
            <a:r>
              <a:rPr lang="en-US" baseline="-25000" dirty="0" smtClean="0">
                <a:solidFill>
                  <a:srgbClr val="FF0000"/>
                </a:solidFill>
              </a:rPr>
              <a:t>1(2)</a:t>
            </a:r>
            <a:r>
              <a:rPr lang="en-US" dirty="0" smtClean="0">
                <a:solidFill>
                  <a:srgbClr val="FF0000"/>
                </a:solidFill>
              </a:rPr>
              <a:t>=γ</a:t>
            </a:r>
            <a:r>
              <a:rPr lang="en-US" baseline="-25000" dirty="0" smtClean="0">
                <a:solidFill>
                  <a:srgbClr val="FF0000"/>
                </a:solidFill>
              </a:rPr>
              <a:t>1(2)</a:t>
            </a:r>
            <a:r>
              <a:rPr lang="en-US" baseline="30000" dirty="0" smtClean="0">
                <a:solidFill>
                  <a:srgbClr val="FF0000"/>
                </a:solidFill>
              </a:rPr>
              <a:t>+</a:t>
            </a:r>
            <a:endParaRPr lang="zh-TW" altLang="en-US" baseline="30000" dirty="0" smtClean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25" name="文字方塊 24"/>
          <p:cNvSpPr txBox="1"/>
          <p:nvPr/>
        </p:nvSpPr>
        <p:spPr>
          <a:xfrm>
            <a:off x="857224" y="4286256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γ</a:t>
            </a:r>
            <a:r>
              <a:rPr lang="en-US" baseline="-25000" dirty="0" smtClean="0">
                <a:solidFill>
                  <a:srgbClr val="FF0000"/>
                </a:solidFill>
              </a:rPr>
              <a:t>1</a:t>
            </a:r>
            <a:endParaRPr lang="zh-TW" altLang="en-US" baseline="-25000" dirty="0">
              <a:solidFill>
                <a:srgbClr val="FF0000"/>
              </a:solidFill>
            </a:endParaRPr>
          </a:p>
        </p:txBody>
      </p:sp>
      <p:sp>
        <p:nvSpPr>
          <p:cNvPr id="26" name="文字方塊 25"/>
          <p:cNvSpPr txBox="1"/>
          <p:nvPr/>
        </p:nvSpPr>
        <p:spPr>
          <a:xfrm>
            <a:off x="857224" y="5214950"/>
            <a:ext cx="4286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γ</a:t>
            </a:r>
            <a:r>
              <a:rPr lang="en-US" baseline="-25000" dirty="0" smtClean="0">
                <a:solidFill>
                  <a:srgbClr val="FF0000"/>
                </a:solidFill>
              </a:rPr>
              <a:t>2</a:t>
            </a:r>
            <a:endParaRPr lang="zh-TW" altLang="en-US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595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3" grpId="0" animBg="1"/>
      <p:bldP spid="36" grpId="0"/>
      <p:bldP spid="25" grpId="0"/>
      <p:bldP spid="2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61974" y="130710"/>
            <a:ext cx="7524802" cy="857256"/>
          </a:xfrm>
        </p:spPr>
        <p:txBody>
          <a:bodyPr>
            <a:normAutofit/>
          </a:bodyPr>
          <a:lstStyle/>
          <a:p>
            <a:r>
              <a:rPr lang="en-US" altLang="zh-TW" sz="4000" dirty="0" smtClean="0">
                <a:latin typeface="+mn-lt"/>
              </a:rPr>
              <a:t>AC Josephson effect – Shapiro step</a:t>
            </a:r>
            <a:endParaRPr lang="zh-TW" altLang="en-US" sz="40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1142984"/>
            <a:ext cx="3552825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857364"/>
            <a:ext cx="32575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4714876" y="1202280"/>
            <a:ext cx="3143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For a fixed n</a:t>
            </a:r>
            <a:r>
              <a:rPr lang="en-US" altLang="zh-TW" baseline="-25000" dirty="0" smtClean="0"/>
              <a:t>A</a:t>
            </a:r>
            <a:r>
              <a:rPr lang="en-US" altLang="zh-TW" dirty="0" smtClean="0"/>
              <a:t>, it is </a:t>
            </a:r>
            <a:r>
              <a:rPr lang="el-GR" altLang="zh-TW" dirty="0" smtClean="0"/>
              <a:t>4π-</a:t>
            </a:r>
            <a:r>
              <a:rPr lang="en-US" altLang="zh-TW" dirty="0" smtClean="0"/>
              <a:t>periodic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500562" y="1853975"/>
            <a:ext cx="37862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In thermal equilibrium (within </a:t>
            </a:r>
            <a:r>
              <a:rPr lang="en-US" i="1" dirty="0" err="1" smtClean="0"/>
              <a:t>μs</a:t>
            </a:r>
            <a:r>
              <a:rPr lang="en-US" altLang="zh-TW" dirty="0" smtClean="0"/>
              <a:t>), the averaged </a:t>
            </a:r>
            <a:r>
              <a:rPr lang="en-US" altLang="zh-TW" dirty="0" err="1" smtClean="0"/>
              <a:t>supercurrent</a:t>
            </a:r>
            <a:r>
              <a:rPr lang="en-US" altLang="zh-TW" dirty="0" smtClean="0"/>
              <a:t> is </a:t>
            </a:r>
            <a:r>
              <a:rPr lang="en-US" altLang="zh-TW" dirty="0" smtClean="0">
                <a:solidFill>
                  <a:srgbClr val="0000FF"/>
                </a:solidFill>
              </a:rPr>
              <a:t>2</a:t>
            </a:r>
            <a:r>
              <a:rPr lang="el-GR" altLang="zh-TW" dirty="0" smtClean="0">
                <a:solidFill>
                  <a:srgbClr val="0000FF"/>
                </a:solidFill>
              </a:rPr>
              <a:t>π-</a:t>
            </a:r>
            <a:r>
              <a:rPr lang="en-US" altLang="zh-TW" dirty="0" smtClean="0">
                <a:solidFill>
                  <a:srgbClr val="0000FF"/>
                </a:solidFill>
              </a:rPr>
              <a:t>periodic</a:t>
            </a:r>
            <a:endParaRPr lang="zh-TW" altLang="en-US" dirty="0">
              <a:solidFill>
                <a:srgbClr val="0000FF"/>
              </a:solidFill>
            </a:endParaRP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72198" y="3571876"/>
            <a:ext cx="278608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28061" y="2857496"/>
            <a:ext cx="1772435" cy="642942"/>
          </a:xfrm>
          <a:prstGeom prst="rect">
            <a:avLst/>
          </a:prstGeom>
          <a:noFill/>
        </p:spPr>
      </p:pic>
      <p:sp>
        <p:nvSpPr>
          <p:cNvPr id="1030" name="Rectangle 6"/>
          <p:cNvSpPr>
            <a:spLocks noChangeArrowheads="1"/>
          </p:cNvSpPr>
          <p:nvPr/>
        </p:nvSpPr>
        <p:spPr bwMode="auto">
          <a:xfrm>
            <a:off x="0" y="80962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2357422" y="1571612"/>
            <a:ext cx="19288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srgbClr val="0000FF"/>
                </a:solidFill>
              </a:rPr>
              <a:t>bound state occupation</a:t>
            </a:r>
            <a:endParaRPr lang="zh-TW" altLang="en-US" sz="1400" dirty="0">
              <a:solidFill>
                <a:srgbClr val="0000FF"/>
              </a:solidFill>
            </a:endParaRPr>
          </a:p>
        </p:txBody>
      </p:sp>
      <p:cxnSp>
        <p:nvCxnSpPr>
          <p:cNvPr id="14" name="直線單箭頭接點 13"/>
          <p:cNvCxnSpPr/>
          <p:nvPr/>
        </p:nvCxnSpPr>
        <p:spPr>
          <a:xfrm rot="5400000" flipH="1" flipV="1">
            <a:off x="3036083" y="1464455"/>
            <a:ext cx="214314" cy="142876"/>
          </a:xfrm>
          <a:prstGeom prst="straightConnector1">
            <a:avLst/>
          </a:prstGeom>
          <a:ln>
            <a:solidFill>
              <a:srgbClr val="0000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1974" y="3929066"/>
            <a:ext cx="2286017" cy="329048"/>
          </a:xfrm>
          <a:prstGeom prst="rect">
            <a:avLst/>
          </a:prstGeom>
          <a:noFill/>
        </p:spPr>
      </p:pic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6381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35" name="Rectangle 11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19493" y="3786190"/>
            <a:ext cx="2095515" cy="571504"/>
          </a:xfrm>
          <a:prstGeom prst="rect">
            <a:avLst/>
          </a:prstGeom>
          <a:noFill/>
        </p:spPr>
      </p:pic>
      <p:sp>
        <p:nvSpPr>
          <p:cNvPr id="1036" name="Rectangle 12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1" name="文字方塊 20"/>
          <p:cNvSpPr txBox="1"/>
          <p:nvPr/>
        </p:nvSpPr>
        <p:spPr>
          <a:xfrm>
            <a:off x="7215206" y="5214950"/>
            <a:ext cx="16430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For a given RF with frequency</a:t>
            </a:r>
            <a:r>
              <a:rPr lang="en-US" altLang="zh-TW" sz="1400" i="1" dirty="0" smtClean="0"/>
              <a:t> f</a:t>
            </a:r>
            <a:endParaRPr lang="zh-TW" altLang="en-US" sz="1400" i="1" dirty="0"/>
          </a:p>
        </p:txBody>
      </p:sp>
      <p:sp>
        <p:nvSpPr>
          <p:cNvPr id="1038" name="Rectangle 1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6288" y="4786322"/>
            <a:ext cx="1643074" cy="672167"/>
          </a:xfrm>
          <a:prstGeom prst="rect">
            <a:avLst/>
          </a:prstGeom>
          <a:noFill/>
        </p:spPr>
      </p:pic>
      <p:sp>
        <p:nvSpPr>
          <p:cNvPr id="1039" name="Rectangle 15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1041" name="Rectangle 1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pic>
        <p:nvPicPr>
          <p:cNvPr id="1040" name="Picture 16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690932" y="4786322"/>
            <a:ext cx="1732372" cy="642942"/>
          </a:xfrm>
          <a:prstGeom prst="rect">
            <a:avLst/>
          </a:prstGeom>
          <a:noFill/>
        </p:spPr>
      </p:pic>
      <p:sp>
        <p:nvSpPr>
          <p:cNvPr id="1042" name="Rectangle 18"/>
          <p:cNvSpPr>
            <a:spLocks noChangeArrowheads="1"/>
          </p:cNvSpPr>
          <p:nvPr/>
        </p:nvSpPr>
        <p:spPr bwMode="auto">
          <a:xfrm>
            <a:off x="0" y="8001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zh-TW" altLang="zh-TW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新細明體" pitchFamily="18" charset="-120"/>
              <a:cs typeface="新細明體" pitchFamily="18" charset="-120"/>
            </a:endParaRPr>
          </a:p>
        </p:txBody>
      </p:sp>
      <p:sp>
        <p:nvSpPr>
          <p:cNvPr id="28" name="文字方塊 27"/>
          <p:cNvSpPr txBox="1"/>
          <p:nvPr/>
        </p:nvSpPr>
        <p:spPr>
          <a:xfrm>
            <a:off x="714348" y="5715016"/>
            <a:ext cx="22860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Normal S-N-S junction</a:t>
            </a:r>
            <a:endParaRPr lang="zh-TW" altLang="en-US" dirty="0"/>
          </a:p>
        </p:txBody>
      </p:sp>
      <p:sp>
        <p:nvSpPr>
          <p:cNvPr id="29" name="文字方塊 28"/>
          <p:cNvSpPr txBox="1"/>
          <p:nvPr/>
        </p:nvSpPr>
        <p:spPr>
          <a:xfrm>
            <a:off x="3571868" y="5720380"/>
            <a:ext cx="221457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/>
              <a:t>Topological junction</a:t>
            </a:r>
          </a:p>
          <a:p>
            <a:pPr algn="ctr"/>
            <a:r>
              <a:rPr lang="en-US" altLang="zh-TW" dirty="0" smtClean="0"/>
              <a:t>(Step appearing only at </a:t>
            </a:r>
            <a:r>
              <a:rPr lang="en-US" altLang="zh-TW" dirty="0" smtClean="0">
                <a:solidFill>
                  <a:srgbClr val="0000FF"/>
                </a:solidFill>
              </a:rPr>
              <a:t>even</a:t>
            </a:r>
            <a:r>
              <a:rPr lang="en-US" altLang="zh-TW" dirty="0" smtClean="0"/>
              <a:t> number)</a:t>
            </a:r>
            <a:endParaRPr lang="zh-TW" altLang="en-US" dirty="0"/>
          </a:p>
        </p:txBody>
      </p:sp>
      <p:sp>
        <p:nvSpPr>
          <p:cNvPr id="30" name="文字方塊 29"/>
          <p:cNvSpPr txBox="1"/>
          <p:nvPr/>
        </p:nvSpPr>
        <p:spPr>
          <a:xfrm>
            <a:off x="4357686" y="2957452"/>
            <a:ext cx="27146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/>
              <a:t>2</a:t>
            </a:r>
            <a:r>
              <a:rPr lang="en-US" altLang="zh-TW" sz="2000" baseline="30000" dirty="0" smtClean="0"/>
              <a:t>nd</a:t>
            </a:r>
            <a:r>
              <a:rPr lang="en-US" altLang="zh-TW" sz="2000" dirty="0" smtClean="0"/>
              <a:t> Josephson equation</a:t>
            </a:r>
            <a:endParaRPr lang="zh-TW" altLang="en-US" sz="2000" dirty="0"/>
          </a:p>
        </p:txBody>
      </p:sp>
      <p:sp>
        <p:nvSpPr>
          <p:cNvPr id="31" name="文字方塊 30"/>
          <p:cNvSpPr txBox="1"/>
          <p:nvPr/>
        </p:nvSpPr>
        <p:spPr>
          <a:xfrm>
            <a:off x="5929322" y="6263366"/>
            <a:ext cx="34289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smtClean="0"/>
              <a:t>A</a:t>
            </a:r>
            <a:r>
              <a:rPr lang="en-US" sz="1400" dirty="0" smtClean="0"/>
              <a:t>n oscillation frequency of about 5 GHz causes A dc voltage of 10 µV </a:t>
            </a:r>
            <a:endParaRPr lang="zh-TW" altLang="en-US" sz="1400" dirty="0" smtClean="0"/>
          </a:p>
        </p:txBody>
      </p:sp>
      <p:sp>
        <p:nvSpPr>
          <p:cNvPr id="32" name="文字方塊 31"/>
          <p:cNvSpPr txBox="1"/>
          <p:nvPr/>
        </p:nvSpPr>
        <p:spPr>
          <a:xfrm>
            <a:off x="6500826" y="3304760"/>
            <a:ext cx="23574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/>
              <a:t>τ</a:t>
            </a:r>
            <a:r>
              <a:rPr lang="en-US" sz="1600" baseline="-25000" dirty="0" err="1" smtClean="0"/>
              <a:t>s</a:t>
            </a:r>
            <a:r>
              <a:rPr lang="en-US" sz="1600" dirty="0" smtClean="0"/>
              <a:t>&gt;</a:t>
            </a:r>
            <a:r>
              <a:rPr lang="en-US" sz="1600" dirty="0" err="1" smtClean="0"/>
              <a:t>τ</a:t>
            </a:r>
            <a:r>
              <a:rPr lang="en-US" sz="1600" baseline="-25000" dirty="0" err="1" smtClean="0"/>
              <a:t>R</a:t>
            </a:r>
            <a:r>
              <a:rPr lang="en-US" sz="1600" dirty="0" smtClean="0"/>
              <a:t> for the 4π to happen (see next page)</a:t>
            </a:r>
            <a:endParaRPr lang="zh-TW" altLang="en-US" sz="1600" dirty="0" smtClean="0"/>
          </a:p>
        </p:txBody>
      </p:sp>
    </p:spTree>
    <p:extLst>
      <p:ext uri="{BB962C8B-B14F-4D97-AF65-F5344CB8AC3E}">
        <p14:creationId xmlns:p14="http://schemas.microsoft.com/office/powerpoint/2010/main" val="4848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424744" y="3329615"/>
            <a:ext cx="3484731" cy="3169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Nature Nanotechnology 12, 137–143 (2017)</a:t>
            </a:r>
            <a:endParaRPr lang="zh-TW" altLang="en-US" sz="14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23307" y="1245345"/>
            <a:ext cx="2051534" cy="1428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文字方塊 4"/>
          <p:cNvSpPr txBox="1"/>
          <p:nvPr/>
        </p:nvSpPr>
        <p:spPr>
          <a:xfrm>
            <a:off x="5709982" y="886334"/>
            <a:ext cx="22145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 smtClean="0"/>
              <a:t>Dirac semimetal </a:t>
            </a:r>
            <a:r>
              <a:rPr lang="en-US" altLang="zh-TW" sz="1400" dirty="0" smtClean="0"/>
              <a:t>Bi</a:t>
            </a:r>
            <a:r>
              <a:rPr lang="en-US" altLang="zh-TW" sz="1400" baseline="-25000" dirty="0" smtClean="0"/>
              <a:t>0.97</a:t>
            </a:r>
            <a:r>
              <a:rPr lang="en-US" altLang="zh-TW" sz="1400" dirty="0" smtClean="0"/>
              <a:t>Sb</a:t>
            </a:r>
            <a:r>
              <a:rPr lang="en-US" altLang="zh-TW" sz="1400" baseline="-25000" dirty="0" smtClean="0"/>
              <a:t>0.03</a:t>
            </a:r>
            <a:endParaRPr lang="zh-TW" altLang="en-US" sz="1400" baseline="-25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r="49274"/>
          <a:stretch/>
        </p:blipFill>
        <p:spPr bwMode="auto">
          <a:xfrm>
            <a:off x="6717717" y="1400124"/>
            <a:ext cx="2276026" cy="111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文字方塊 6"/>
          <p:cNvSpPr txBox="1"/>
          <p:nvPr/>
        </p:nvSpPr>
        <p:spPr>
          <a:xfrm>
            <a:off x="5476863" y="2899113"/>
            <a:ext cx="268081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Nat. Material,17, 875–880 (2018)</a:t>
            </a:r>
            <a:endParaRPr lang="zh-TW" altLang="en-US" sz="1400" dirty="0"/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377" y="4052754"/>
            <a:ext cx="2283490" cy="2074902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3076" y="3939089"/>
            <a:ext cx="1860584" cy="2429234"/>
          </a:xfrm>
          <a:prstGeom prst="rect">
            <a:avLst/>
          </a:prstGeom>
        </p:spPr>
      </p:pic>
      <p:pic>
        <p:nvPicPr>
          <p:cNvPr id="10" name="圖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1595" y="688360"/>
            <a:ext cx="1150157" cy="2685738"/>
          </a:xfrm>
          <a:prstGeom prst="rect">
            <a:avLst/>
          </a:prstGeom>
        </p:spPr>
      </p:pic>
      <p:pic>
        <p:nvPicPr>
          <p:cNvPr id="11" name="圖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8225" y="1335208"/>
            <a:ext cx="2280570" cy="1351449"/>
          </a:xfrm>
          <a:prstGeom prst="rect">
            <a:avLst/>
          </a:prstGeom>
        </p:spPr>
      </p:pic>
      <p:sp>
        <p:nvSpPr>
          <p:cNvPr id="12" name="文字方塊 11"/>
          <p:cNvSpPr txBox="1"/>
          <p:nvPr/>
        </p:nvSpPr>
        <p:spPr>
          <a:xfrm>
            <a:off x="2348381" y="1828918"/>
            <a:ext cx="5131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err="1" smtClean="0"/>
              <a:t>HgTe</a:t>
            </a:r>
            <a:endParaRPr lang="zh-TW" altLang="en-US" sz="1200" dirty="0"/>
          </a:p>
        </p:txBody>
      </p:sp>
      <p:sp>
        <p:nvSpPr>
          <p:cNvPr id="13" name="標題 1"/>
          <p:cNvSpPr>
            <a:spLocks noGrp="1"/>
          </p:cNvSpPr>
          <p:nvPr>
            <p:ph type="title"/>
          </p:nvPr>
        </p:nvSpPr>
        <p:spPr>
          <a:xfrm>
            <a:off x="1586689" y="-17899"/>
            <a:ext cx="6961410" cy="731271"/>
          </a:xfrm>
        </p:spPr>
        <p:txBody>
          <a:bodyPr>
            <a:noAutofit/>
          </a:bodyPr>
          <a:lstStyle/>
          <a:p>
            <a:r>
              <a:rPr lang="en-US" altLang="zh-TW" sz="3200" dirty="0" smtClean="0">
                <a:latin typeface="+mn-lt"/>
              </a:rPr>
              <a:t>Missing n=1 </a:t>
            </a:r>
            <a:r>
              <a:rPr lang="en-US" altLang="zh-TW" sz="3200" dirty="0">
                <a:latin typeface="+mn-lt"/>
              </a:rPr>
              <a:t>step in Shapiro response</a:t>
            </a:r>
            <a:endParaRPr lang="zh-TW" altLang="en-US" sz="3200" dirty="0">
              <a:latin typeface="+mn-lt"/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1910580" y="2281012"/>
            <a:ext cx="96101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/>
              <a:t>Hg</a:t>
            </a:r>
            <a:r>
              <a:rPr lang="en-US" altLang="zh-TW" sz="1200" baseline="-25000" dirty="0"/>
              <a:t>0.3</a:t>
            </a:r>
            <a:r>
              <a:rPr lang="en-US" altLang="zh-TW" sz="1200" dirty="0"/>
              <a:t>Cd</a:t>
            </a:r>
            <a:r>
              <a:rPr lang="en-US" altLang="zh-TW" sz="1200" baseline="-25000" dirty="0"/>
              <a:t>0.7</a:t>
            </a:r>
            <a:r>
              <a:rPr lang="en-US" altLang="zh-TW" sz="1200" dirty="0"/>
              <a:t>Te </a:t>
            </a:r>
            <a:endParaRPr lang="zh-TW" altLang="en-US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92906" y="4093850"/>
            <a:ext cx="1758186" cy="1989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16" name="群組 7"/>
          <p:cNvGrpSpPr/>
          <p:nvPr/>
        </p:nvGrpSpPr>
        <p:grpSpPr>
          <a:xfrm>
            <a:off x="4613976" y="4278935"/>
            <a:ext cx="3192631" cy="2206862"/>
            <a:chOff x="857224" y="3537196"/>
            <a:chExt cx="5207137" cy="3195702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57224" y="3537196"/>
              <a:ext cx="3886185" cy="2050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9" name="文字方塊 18"/>
            <p:cNvSpPr txBox="1"/>
            <p:nvPr/>
          </p:nvSpPr>
          <p:spPr>
            <a:xfrm>
              <a:off x="2512430" y="6273793"/>
              <a:ext cx="3551931" cy="459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 smtClean="0"/>
                <a:t>PRL 121, 237701 (2018)</a:t>
              </a:r>
              <a:endParaRPr lang="zh-TW" altLang="en-US" sz="1400" dirty="0" smtClean="0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5624826" y="3742746"/>
            <a:ext cx="36433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Dirac semimetal </a:t>
            </a:r>
            <a:r>
              <a:rPr lang="en-US" sz="1400" dirty="0"/>
              <a:t>Cd</a:t>
            </a:r>
            <a:r>
              <a:rPr lang="en-US" sz="1400" baseline="-25000" dirty="0"/>
              <a:t>3</a:t>
            </a:r>
            <a:r>
              <a:rPr lang="en-US" sz="1400" dirty="0"/>
              <a:t>As</a:t>
            </a:r>
            <a:r>
              <a:rPr lang="en-US" sz="1400" baseline="-25000" dirty="0"/>
              <a:t>2</a:t>
            </a:r>
            <a:r>
              <a:rPr lang="en-US" altLang="zh-TW" sz="1400" dirty="0"/>
              <a:t> </a:t>
            </a:r>
            <a:r>
              <a:rPr lang="en-US" altLang="zh-TW" sz="1400" dirty="0" err="1"/>
              <a:t>nanowire</a:t>
            </a:r>
            <a:endParaRPr lang="zh-TW" altLang="en-US" sz="1400" dirty="0"/>
          </a:p>
        </p:txBody>
      </p:sp>
      <p:sp>
        <p:nvSpPr>
          <p:cNvPr id="21" name="文字方塊 20"/>
          <p:cNvSpPr txBox="1"/>
          <p:nvPr/>
        </p:nvSpPr>
        <p:spPr>
          <a:xfrm>
            <a:off x="822405" y="899930"/>
            <a:ext cx="98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2D </a:t>
            </a:r>
            <a:r>
              <a:rPr lang="en-US" altLang="zh-TW" sz="1400" b="1" dirty="0" smtClean="0"/>
              <a:t>TI</a:t>
            </a:r>
            <a:r>
              <a:rPr lang="zh-TW" altLang="en-US" sz="1400" b="1" baseline="-25000" dirty="0" smtClean="0"/>
              <a:t> </a:t>
            </a:r>
            <a:r>
              <a:rPr lang="en-US" altLang="zh-TW" sz="1400" dirty="0" err="1" smtClean="0"/>
              <a:t>HgTe</a:t>
            </a:r>
            <a:endParaRPr lang="zh-TW" altLang="en-US" sz="1400" b="1" baseline="-25000" dirty="0"/>
          </a:p>
        </p:txBody>
      </p:sp>
      <p:sp>
        <p:nvSpPr>
          <p:cNvPr id="23" name="文字方塊 22"/>
          <p:cNvSpPr txBox="1"/>
          <p:nvPr/>
        </p:nvSpPr>
        <p:spPr>
          <a:xfrm>
            <a:off x="724395" y="6469916"/>
            <a:ext cx="33333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altLang="zh-TW" sz="1400" dirty="0"/>
              <a:t>Nature Communications 7, 10303 (2016)</a:t>
            </a:r>
            <a:endParaRPr lang="zh-TW" altLang="en-US" sz="1400" dirty="0"/>
          </a:p>
        </p:txBody>
      </p:sp>
      <p:cxnSp>
        <p:nvCxnSpPr>
          <p:cNvPr id="25" name="直線單箭頭接點 24"/>
          <p:cNvCxnSpPr/>
          <p:nvPr/>
        </p:nvCxnSpPr>
        <p:spPr>
          <a:xfrm flipH="1">
            <a:off x="7188180" y="1854437"/>
            <a:ext cx="49969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線單箭頭接點 25"/>
          <p:cNvCxnSpPr/>
          <p:nvPr/>
        </p:nvCxnSpPr>
        <p:spPr>
          <a:xfrm flipH="1">
            <a:off x="7188179" y="2099974"/>
            <a:ext cx="49969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單箭頭接點 26"/>
          <p:cNvCxnSpPr/>
          <p:nvPr/>
        </p:nvCxnSpPr>
        <p:spPr>
          <a:xfrm flipH="1">
            <a:off x="2946978" y="5037903"/>
            <a:ext cx="49969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單箭頭接點 27"/>
          <p:cNvCxnSpPr/>
          <p:nvPr/>
        </p:nvCxnSpPr>
        <p:spPr>
          <a:xfrm flipH="1">
            <a:off x="2946977" y="5308841"/>
            <a:ext cx="49969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單箭頭接點 28"/>
          <p:cNvCxnSpPr/>
          <p:nvPr/>
        </p:nvCxnSpPr>
        <p:spPr>
          <a:xfrm flipH="1">
            <a:off x="7230515" y="4860103"/>
            <a:ext cx="49969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線單箭頭接點 29"/>
          <p:cNvCxnSpPr/>
          <p:nvPr/>
        </p:nvCxnSpPr>
        <p:spPr>
          <a:xfrm flipH="1">
            <a:off x="7230514" y="5131041"/>
            <a:ext cx="499696" cy="0"/>
          </a:xfrm>
          <a:prstGeom prst="straightConnector1">
            <a:avLst/>
          </a:prstGeom>
          <a:ln>
            <a:solidFill>
              <a:srgbClr val="FF0000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字方塊 30"/>
          <p:cNvSpPr txBox="1"/>
          <p:nvPr/>
        </p:nvSpPr>
        <p:spPr>
          <a:xfrm>
            <a:off x="802234" y="3823950"/>
            <a:ext cx="9857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b="1" dirty="0"/>
              <a:t>2D </a:t>
            </a:r>
            <a:r>
              <a:rPr lang="en-US" altLang="zh-TW" sz="1400" b="1" dirty="0" smtClean="0"/>
              <a:t>TI</a:t>
            </a:r>
            <a:r>
              <a:rPr lang="zh-TW" altLang="en-US" sz="1400" b="1" baseline="-25000" dirty="0" smtClean="0"/>
              <a:t> </a:t>
            </a:r>
            <a:r>
              <a:rPr lang="en-US" altLang="zh-TW" sz="1400" dirty="0" err="1" smtClean="0"/>
              <a:t>HgTe</a:t>
            </a:r>
            <a:endParaRPr lang="zh-TW" altLang="en-US" sz="1400" b="1" baseline="-25000" dirty="0"/>
          </a:p>
        </p:txBody>
      </p:sp>
    </p:spTree>
    <p:extLst>
      <p:ext uri="{BB962C8B-B14F-4D97-AF65-F5344CB8AC3E}">
        <p14:creationId xmlns:p14="http://schemas.microsoft.com/office/powerpoint/2010/main" val="2807434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347842" y="154439"/>
            <a:ext cx="6666002" cy="816402"/>
          </a:xfrm>
        </p:spPr>
        <p:txBody>
          <a:bodyPr>
            <a:normAutofit/>
          </a:bodyPr>
          <a:lstStyle/>
          <a:p>
            <a:r>
              <a:rPr lang="en-US" altLang="zh-TW" sz="3600" dirty="0" smtClean="0">
                <a:latin typeface="+mn-lt"/>
              </a:rPr>
              <a:t>2D material based quantum circuit</a:t>
            </a:r>
            <a:endParaRPr lang="zh-TW" altLang="en-US" sz="3600" dirty="0">
              <a:latin typeface="+mn-lt"/>
            </a:endParaRPr>
          </a:p>
        </p:txBody>
      </p:sp>
      <p:pic>
        <p:nvPicPr>
          <p:cNvPr id="4" name="Picture 4" descr="C:\Users\CKL\Desktop\圖片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135" y="1623314"/>
            <a:ext cx="3981724" cy="4031441"/>
          </a:xfrm>
          <a:prstGeom prst="rect">
            <a:avLst/>
          </a:prstGeom>
          <a:noFill/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843" y="2065103"/>
            <a:ext cx="4248412" cy="3456088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4822136" y="1300149"/>
            <a:ext cx="3965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TW" b="1" dirty="0" smtClean="0"/>
              <a:t>Kuei-Lin Chiu* </a:t>
            </a:r>
            <a:r>
              <a:rPr lang="it-IT" altLang="zh-TW" dirty="0" smtClean="0"/>
              <a:t>et al., Nano </a:t>
            </a:r>
            <a:r>
              <a:rPr lang="it-IT" altLang="zh-TW" dirty="0"/>
              <a:t>Letters, 20, 12, </a:t>
            </a:r>
            <a:r>
              <a:rPr lang="it-IT" altLang="zh-TW" dirty="0" smtClean="0"/>
              <a:t>8469–8475 (2020)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832207" y="5856270"/>
            <a:ext cx="2989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err="1" smtClean="0"/>
              <a:t>Graphene</a:t>
            </a:r>
            <a:r>
              <a:rPr lang="en-US" altLang="zh-TW" sz="2000" dirty="0" smtClean="0"/>
              <a:t> (done at USTC)</a:t>
            </a:r>
            <a:endParaRPr lang="zh-TW" altLang="en-US" sz="20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4533669" y="5849712"/>
            <a:ext cx="4610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err="1" smtClean="0"/>
              <a:t>Weyl</a:t>
            </a:r>
            <a:r>
              <a:rPr lang="en-US" altLang="zh-TW" sz="2000" dirty="0" smtClean="0"/>
              <a:t> semimetal MoTe</a:t>
            </a:r>
            <a:r>
              <a:rPr lang="en-US" altLang="zh-TW" sz="2000" baseline="-25000" dirty="0" smtClean="0"/>
              <a:t>2 </a:t>
            </a:r>
            <a:r>
              <a:rPr lang="en-US" altLang="zh-TW" sz="2000" dirty="0" smtClean="0"/>
              <a:t>(done at </a:t>
            </a:r>
            <a:r>
              <a:rPr lang="en-US" altLang="zh-TW" sz="2000" dirty="0" err="1" smtClean="0"/>
              <a:t>SUSTech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</p:spTree>
    <p:extLst>
      <p:ext uri="{BB962C8B-B14F-4D97-AF65-F5344CB8AC3E}">
        <p14:creationId xmlns:p14="http://schemas.microsoft.com/office/powerpoint/2010/main" val="285498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字方塊 5"/>
          <p:cNvSpPr txBox="1"/>
          <p:nvPr/>
        </p:nvSpPr>
        <p:spPr>
          <a:xfrm>
            <a:off x="1285852" y="285728"/>
            <a:ext cx="6500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Measurement setup for one </a:t>
            </a:r>
            <a:r>
              <a:rPr lang="en-US" altLang="zh-TW" sz="3600" dirty="0" err="1" smtClean="0"/>
              <a:t>qubit</a:t>
            </a:r>
            <a:endParaRPr lang="zh-TW" alt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8039094" cy="56967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855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Dropbox (MIT)\南科大相關\measurement related\note\20180913\good\New folder\IMG_6675.JPG"/>
          <p:cNvPicPr>
            <a:picLocks noChangeAspect="1" noChangeArrowheads="1"/>
          </p:cNvPicPr>
          <p:nvPr/>
        </p:nvPicPr>
        <p:blipFill>
          <a:blip r:embed="rId2" cstate="print"/>
          <a:srcRect l="7812"/>
          <a:stretch>
            <a:fillRect/>
          </a:stretch>
        </p:blipFill>
        <p:spPr bwMode="auto">
          <a:xfrm>
            <a:off x="571472" y="357166"/>
            <a:ext cx="4214874" cy="6096375"/>
          </a:xfrm>
          <a:prstGeom prst="rect">
            <a:avLst/>
          </a:prstGeom>
          <a:noFill/>
        </p:spPr>
      </p:pic>
      <p:cxnSp>
        <p:nvCxnSpPr>
          <p:cNvPr id="6" name="直線單箭頭接點 5"/>
          <p:cNvCxnSpPr/>
          <p:nvPr/>
        </p:nvCxnSpPr>
        <p:spPr>
          <a:xfrm flipV="1">
            <a:off x="428596" y="3000372"/>
            <a:ext cx="1143008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直線單箭頭接點 8"/>
          <p:cNvCxnSpPr/>
          <p:nvPr/>
        </p:nvCxnSpPr>
        <p:spPr>
          <a:xfrm>
            <a:off x="428596" y="3643314"/>
            <a:ext cx="1714512" cy="285752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單箭頭接點 10"/>
          <p:cNvCxnSpPr/>
          <p:nvPr/>
        </p:nvCxnSpPr>
        <p:spPr>
          <a:xfrm>
            <a:off x="428596" y="3714752"/>
            <a:ext cx="1928826" cy="42862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/>
          <p:cNvCxnSpPr/>
          <p:nvPr/>
        </p:nvCxnSpPr>
        <p:spPr>
          <a:xfrm>
            <a:off x="428596" y="3786190"/>
            <a:ext cx="1857388" cy="121444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17"/>
          <p:cNvCxnSpPr/>
          <p:nvPr/>
        </p:nvCxnSpPr>
        <p:spPr>
          <a:xfrm flipV="1">
            <a:off x="428596" y="3000372"/>
            <a:ext cx="1857388" cy="500066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 rot="5400000">
            <a:off x="-328624" y="3458647"/>
            <a:ext cx="1274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chemeClr val="accent1"/>
                </a:solidFill>
              </a:rPr>
              <a:t>Readout-in</a:t>
            </a:r>
            <a:endParaRPr lang="zh-TW" altLang="en-US" dirty="0">
              <a:solidFill>
                <a:schemeClr val="accent1"/>
              </a:solidFill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4000496" y="1285860"/>
            <a:ext cx="500066" cy="1071570"/>
          </a:xfrm>
          <a:prstGeom prst="rect">
            <a:avLst/>
          </a:prstGeom>
          <a:noFill/>
          <a:ln>
            <a:solidFill>
              <a:srgbClr val="20FC5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2571736" y="1000108"/>
            <a:ext cx="500066" cy="928694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文字方塊 21"/>
          <p:cNvSpPr txBox="1"/>
          <p:nvPr/>
        </p:nvSpPr>
        <p:spPr>
          <a:xfrm>
            <a:off x="2357422" y="1928802"/>
            <a:ext cx="85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HEMT</a:t>
            </a:r>
            <a:endParaRPr lang="zh-TW" altLang="en-US" dirty="0">
              <a:solidFill>
                <a:srgbClr val="FF0000"/>
              </a:solidFill>
            </a:endParaRPr>
          </a:p>
        </p:txBody>
      </p:sp>
      <p:pic>
        <p:nvPicPr>
          <p:cNvPr id="1027" name="Picture 3" descr="D:\Dropbox (MIT)\南科大相關\measurement related\note\20180913\good\IMG_6686.JPG"/>
          <p:cNvPicPr>
            <a:picLocks noChangeAspect="1" noChangeArrowheads="1"/>
          </p:cNvPicPr>
          <p:nvPr/>
        </p:nvPicPr>
        <p:blipFill>
          <a:blip r:embed="rId3" cstate="print"/>
          <a:srcRect l="8342" t="29194" r="11457" b="14503"/>
          <a:stretch>
            <a:fillRect/>
          </a:stretch>
        </p:blipFill>
        <p:spPr bwMode="auto">
          <a:xfrm>
            <a:off x="5214942" y="1130288"/>
            <a:ext cx="3714776" cy="3477327"/>
          </a:xfrm>
          <a:prstGeom prst="rect">
            <a:avLst/>
          </a:prstGeom>
          <a:noFill/>
        </p:spPr>
      </p:pic>
      <p:cxnSp>
        <p:nvCxnSpPr>
          <p:cNvPr id="25" name="直線單箭頭接點 24"/>
          <p:cNvCxnSpPr/>
          <p:nvPr/>
        </p:nvCxnSpPr>
        <p:spPr>
          <a:xfrm flipV="1">
            <a:off x="7551506" y="3487742"/>
            <a:ext cx="378080" cy="1258919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文字方塊 25"/>
          <p:cNvSpPr txBox="1"/>
          <p:nvPr/>
        </p:nvSpPr>
        <p:spPr>
          <a:xfrm>
            <a:off x="5214942" y="4664774"/>
            <a:ext cx="3714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Qubit</a:t>
            </a:r>
            <a:r>
              <a:rPr lang="en-US" b="1" dirty="0" smtClean="0"/>
              <a:t> Package (quantum chip inside)</a:t>
            </a:r>
            <a:r>
              <a:rPr lang="en-US" dirty="0" smtClean="0"/>
              <a:t> </a:t>
            </a:r>
            <a:endParaRPr lang="zh-TW" altLang="en-US" dirty="0"/>
          </a:p>
        </p:txBody>
      </p:sp>
      <p:sp>
        <p:nvSpPr>
          <p:cNvPr id="29" name="矩形 28"/>
          <p:cNvSpPr/>
          <p:nvPr/>
        </p:nvSpPr>
        <p:spPr>
          <a:xfrm>
            <a:off x="5357818" y="2559048"/>
            <a:ext cx="642942" cy="1571636"/>
          </a:xfrm>
          <a:prstGeom prst="rect">
            <a:avLst/>
          </a:prstGeom>
          <a:noFill/>
          <a:ln w="190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0" name="文字方塊 29"/>
          <p:cNvSpPr txBox="1"/>
          <p:nvPr/>
        </p:nvSpPr>
        <p:spPr>
          <a:xfrm>
            <a:off x="5214942" y="4118542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FF0000"/>
                </a:solidFill>
              </a:rPr>
              <a:t>Circulators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938318" y="1223946"/>
            <a:ext cx="500066" cy="1071570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32" name="文字方塊 31"/>
          <p:cNvSpPr txBox="1"/>
          <p:nvPr/>
        </p:nvSpPr>
        <p:spPr>
          <a:xfrm>
            <a:off x="3714744" y="916528"/>
            <a:ext cx="10715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20FC54"/>
                </a:solidFill>
              </a:rPr>
              <a:t>RC-filter</a:t>
            </a:r>
            <a:endParaRPr lang="zh-TW" altLang="en-US" dirty="0">
              <a:solidFill>
                <a:srgbClr val="20FC54"/>
              </a:solidFill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071538" y="1285860"/>
            <a:ext cx="428628" cy="1071570"/>
          </a:xfrm>
          <a:prstGeom prst="rect">
            <a:avLst/>
          </a:prstGeom>
          <a:noFill/>
          <a:ln>
            <a:solidFill>
              <a:srgbClr val="20FC5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4" name="文字方塊 23"/>
          <p:cNvSpPr txBox="1"/>
          <p:nvPr/>
        </p:nvSpPr>
        <p:spPr>
          <a:xfrm>
            <a:off x="5795946" y="254449"/>
            <a:ext cx="3133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b="1" dirty="0" smtClean="0"/>
              <a:t>Readout line</a:t>
            </a:r>
            <a:endParaRPr lang="zh-TW" altLang="en-US" sz="3600" b="1" dirty="0"/>
          </a:p>
        </p:txBody>
      </p:sp>
      <p:pic>
        <p:nvPicPr>
          <p:cNvPr id="42" name="圖片 41" descr="WeChat Image_20190727001539.jpg"/>
          <p:cNvPicPr>
            <a:picLocks noChangeAspect="1"/>
          </p:cNvPicPr>
          <p:nvPr/>
        </p:nvPicPr>
        <p:blipFill rotWithShape="1">
          <a:blip r:embed="rId4" cstate="print"/>
          <a:srcRect l="34707" t="4567" r="13444" b="6996"/>
          <a:stretch/>
        </p:blipFill>
        <p:spPr>
          <a:xfrm rot="5400000">
            <a:off x="6222772" y="4812094"/>
            <a:ext cx="1590258" cy="2034283"/>
          </a:xfrm>
          <a:prstGeom prst="rect">
            <a:avLst/>
          </a:prstGeom>
        </p:spPr>
      </p:pic>
      <p:pic>
        <p:nvPicPr>
          <p:cNvPr id="27" name="Picture 2" descr="D:\Dropbox (MIT)\各種演講 (talk)\2019_My talk\NTU and 中研院\WeChat Image_20191003114737.jpg"/>
          <p:cNvPicPr>
            <a:picLocks noChangeAspect="1" noChangeArrowheads="1"/>
          </p:cNvPicPr>
          <p:nvPr/>
        </p:nvPicPr>
        <p:blipFill>
          <a:blip r:embed="rId5" cstate="print"/>
          <a:srcRect b="9016"/>
          <a:stretch>
            <a:fillRect/>
          </a:stretch>
        </p:blipFill>
        <p:spPr bwMode="auto">
          <a:xfrm>
            <a:off x="17040" y="355105"/>
            <a:ext cx="5185547" cy="629066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48260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320151" y="844927"/>
            <a:ext cx="8512832" cy="4715869"/>
            <a:chOff x="320151" y="633171"/>
            <a:chExt cx="8512832" cy="4715869"/>
          </a:xfrm>
        </p:grpSpPr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0151" y="642690"/>
              <a:ext cx="4112588" cy="4706350"/>
            </a:xfrm>
            <a:prstGeom prst="rect">
              <a:avLst/>
            </a:prstGeom>
          </p:spPr>
        </p:pic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96838" y="1970043"/>
              <a:ext cx="4136144" cy="3378997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696839" y="633171"/>
              <a:ext cx="4136144" cy="1336872"/>
            </a:xfrm>
            <a:prstGeom prst="rect">
              <a:avLst/>
            </a:prstGeom>
          </p:spPr>
        </p:pic>
      </p:grpSp>
      <p:sp>
        <p:nvSpPr>
          <p:cNvPr id="6" name="文字方塊 5"/>
          <p:cNvSpPr txBox="1"/>
          <p:nvPr/>
        </p:nvSpPr>
        <p:spPr>
          <a:xfrm>
            <a:off x="1366786" y="5994552"/>
            <a:ext cx="6497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400" dirty="0" err="1"/>
              <a:t>Ching</a:t>
            </a:r>
            <a:r>
              <a:rPr lang="en-US" altLang="zh-TW" sz="1400" dirty="0"/>
              <a:t>-Ray Chang, </a:t>
            </a:r>
            <a:r>
              <a:rPr lang="en-US" altLang="zh-TW" sz="1400" dirty="0" err="1"/>
              <a:t>Yeu</a:t>
            </a:r>
            <a:r>
              <a:rPr lang="en-US" altLang="zh-TW" sz="1400" dirty="0"/>
              <a:t>-Chung Lin, </a:t>
            </a:r>
            <a:r>
              <a:rPr lang="en-US" altLang="zh-TW" sz="1400" b="1" dirty="0" err="1"/>
              <a:t>Kuei</a:t>
            </a:r>
            <a:r>
              <a:rPr lang="en-US" altLang="zh-TW" sz="1400" b="1" dirty="0"/>
              <a:t>-Lin Chiu</a:t>
            </a:r>
            <a:r>
              <a:rPr lang="en-US" altLang="zh-TW" sz="1400" dirty="0"/>
              <a:t>, </a:t>
            </a:r>
            <a:r>
              <a:rPr lang="en-US" altLang="zh-TW" sz="1400" dirty="0" err="1"/>
              <a:t>Tsung</a:t>
            </a:r>
            <a:r>
              <a:rPr lang="en-US" altLang="zh-TW" sz="1400" dirty="0"/>
              <a:t>-Wei Huang;</a:t>
            </a:r>
          </a:p>
          <a:p>
            <a:pPr algn="ctr"/>
            <a:r>
              <a:rPr lang="en-US" altLang="zh-TW" sz="1400" b="1" dirty="0"/>
              <a:t>AAPPS Bulletin, Feature Article, Vol. 30, No. 1, </a:t>
            </a:r>
            <a:r>
              <a:rPr lang="en-US" altLang="zh-TW" sz="1400" b="1" dirty="0" smtClean="0"/>
              <a:t>2020</a:t>
            </a:r>
            <a:endParaRPr lang="en-US" altLang="zh-TW" sz="1400" dirty="0"/>
          </a:p>
        </p:txBody>
      </p:sp>
      <p:sp>
        <p:nvSpPr>
          <p:cNvPr id="7" name="文字方塊 6"/>
          <p:cNvSpPr txBox="1"/>
          <p:nvPr/>
        </p:nvSpPr>
        <p:spPr>
          <a:xfrm>
            <a:off x="1579328" y="134697"/>
            <a:ext cx="72536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err="1" smtClean="0"/>
              <a:t>Qubit</a:t>
            </a:r>
            <a:r>
              <a:rPr lang="en-US" altLang="zh-TW" sz="2800" dirty="0" smtClean="0"/>
              <a:t> platforms (updated until January 2020)</a:t>
            </a:r>
            <a:endParaRPr lang="zh-TW" altLang="en-US" sz="2800" dirty="0"/>
          </a:p>
        </p:txBody>
      </p:sp>
      <p:sp>
        <p:nvSpPr>
          <p:cNvPr id="8" name="矩形 7"/>
          <p:cNvSpPr/>
          <p:nvPr/>
        </p:nvSpPr>
        <p:spPr>
          <a:xfrm>
            <a:off x="327108" y="2181799"/>
            <a:ext cx="4190303" cy="1132901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3" name="直線接點 12"/>
          <p:cNvCxnSpPr/>
          <p:nvPr/>
        </p:nvCxnSpPr>
        <p:spPr>
          <a:xfrm>
            <a:off x="1463040" y="3646842"/>
            <a:ext cx="9251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接點 14"/>
          <p:cNvCxnSpPr/>
          <p:nvPr/>
        </p:nvCxnSpPr>
        <p:spPr>
          <a:xfrm>
            <a:off x="1497102" y="4756671"/>
            <a:ext cx="92515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矩形 15"/>
          <p:cNvSpPr/>
          <p:nvPr/>
        </p:nvSpPr>
        <p:spPr>
          <a:xfrm>
            <a:off x="4696837" y="3301120"/>
            <a:ext cx="4136145" cy="1132901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070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D:\Dropbox (MIT)\USTC 中科大相關\離職工作總結\Fig.10.jpg"/>
          <p:cNvPicPr/>
          <p:nvPr/>
        </p:nvPicPr>
        <p:blipFill>
          <a:blip r:embed="rId3" cstate="print"/>
          <a:srcRect l="50746" t="51862"/>
          <a:stretch>
            <a:fillRect/>
          </a:stretch>
        </p:blipFill>
        <p:spPr bwMode="auto">
          <a:xfrm>
            <a:off x="123289" y="1524726"/>
            <a:ext cx="3455852" cy="2843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圖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039" b="46200"/>
          <a:stretch/>
        </p:blipFill>
        <p:spPr>
          <a:xfrm>
            <a:off x="0" y="4707044"/>
            <a:ext cx="4602822" cy="1977644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77" t="6696" b="58646"/>
          <a:stretch/>
        </p:blipFill>
        <p:spPr>
          <a:xfrm>
            <a:off x="3072938" y="2126751"/>
            <a:ext cx="1529884" cy="1447378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326379" y="274070"/>
            <a:ext cx="230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err="1" smtClean="0"/>
              <a:t>Graphene</a:t>
            </a:r>
            <a:endParaRPr lang="zh-TW" altLang="en-US" sz="3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1407559" y="1091599"/>
            <a:ext cx="178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Gate-</a:t>
            </a:r>
            <a:r>
              <a:rPr lang="en-US" altLang="zh-TW" sz="2000" dirty="0" err="1" smtClean="0">
                <a:solidFill>
                  <a:srgbClr val="0000CC"/>
                </a:solidFill>
              </a:rPr>
              <a:t>tunability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400693" y="4506989"/>
            <a:ext cx="45925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State dependent cavity shift by two-tone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6522378" y="267148"/>
            <a:ext cx="23014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600" dirty="0" smtClean="0"/>
              <a:t>MoTe</a:t>
            </a:r>
            <a:r>
              <a:rPr lang="en-US" altLang="zh-TW" sz="3600" baseline="-25000" dirty="0" smtClean="0"/>
              <a:t>2</a:t>
            </a:r>
            <a:endParaRPr lang="zh-TW" altLang="en-US" sz="3600" baseline="-25000" dirty="0"/>
          </a:p>
        </p:txBody>
      </p:sp>
      <p:pic>
        <p:nvPicPr>
          <p:cNvPr id="11" name="圖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4860" y="1524726"/>
            <a:ext cx="3704583" cy="1675356"/>
          </a:xfrm>
          <a:prstGeom prst="rect">
            <a:avLst/>
          </a:prstGeom>
        </p:spPr>
      </p:pic>
      <p:pic>
        <p:nvPicPr>
          <p:cNvPr id="12" name="圖片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09650" y="3200082"/>
            <a:ext cx="3935002" cy="1737007"/>
          </a:xfrm>
          <a:prstGeom prst="rect">
            <a:avLst/>
          </a:prstGeom>
        </p:spPr>
      </p:pic>
      <p:sp>
        <p:nvSpPr>
          <p:cNvPr id="13" name="文字方塊 12"/>
          <p:cNvSpPr txBox="1"/>
          <p:nvPr/>
        </p:nvSpPr>
        <p:spPr>
          <a:xfrm>
            <a:off x="6284125" y="1090621"/>
            <a:ext cx="17877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Flux-</a:t>
            </a:r>
            <a:r>
              <a:rPr lang="en-US" altLang="zh-TW" sz="2000" dirty="0" err="1" smtClean="0">
                <a:solidFill>
                  <a:srgbClr val="0000CC"/>
                </a:solidFill>
              </a:rPr>
              <a:t>tunability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7"/>
          <a:srcRect t="60806" r="33600" b="-2855"/>
          <a:stretch/>
        </p:blipFill>
        <p:spPr>
          <a:xfrm>
            <a:off x="4931494" y="5267528"/>
            <a:ext cx="4023913" cy="1638597"/>
          </a:xfrm>
          <a:prstGeom prst="rect">
            <a:avLst/>
          </a:prstGeom>
        </p:spPr>
      </p:pic>
      <p:sp>
        <p:nvSpPr>
          <p:cNvPr id="15" name="文字方塊 14"/>
          <p:cNvSpPr txBox="1"/>
          <p:nvPr/>
        </p:nvSpPr>
        <p:spPr>
          <a:xfrm>
            <a:off x="5342319" y="4849789"/>
            <a:ext cx="3451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rgbClr val="0000CC"/>
                </a:solidFill>
              </a:rPr>
              <a:t>No state dependent cavity shift</a:t>
            </a:r>
            <a:endParaRPr lang="zh-TW" altLang="en-US" sz="2000" dirty="0">
              <a:solidFill>
                <a:srgbClr val="0000CC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124860" y="928091"/>
            <a:ext cx="39658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altLang="zh-TW" sz="1200" b="1" dirty="0" smtClean="0"/>
              <a:t>K-L Chiu* </a:t>
            </a:r>
            <a:r>
              <a:rPr lang="it-IT" altLang="zh-TW" sz="1200" dirty="0" smtClean="0"/>
              <a:t>et al., Nano Letters</a:t>
            </a:r>
            <a:r>
              <a:rPr lang="it-IT" altLang="zh-TW" sz="1200" dirty="0"/>
              <a:t> </a:t>
            </a:r>
            <a:r>
              <a:rPr lang="it-IT" altLang="zh-TW" sz="1200" dirty="0" smtClean="0"/>
              <a:t>(2020)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421371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036637" y="144396"/>
            <a:ext cx="7478712" cy="848320"/>
          </a:xfrm>
        </p:spPr>
        <p:txBody>
          <a:bodyPr/>
          <a:lstStyle/>
          <a:p>
            <a:r>
              <a:rPr lang="en-US" altLang="zh-TW" dirty="0" smtClean="0">
                <a:latin typeface="+mn-lt"/>
              </a:rPr>
              <a:t>Fourier </a:t>
            </a:r>
            <a:r>
              <a:rPr lang="en-US" altLang="zh-TW" dirty="0">
                <a:latin typeface="+mn-lt"/>
              </a:rPr>
              <a:t>transformation </a:t>
            </a:r>
            <a:r>
              <a:rPr lang="en-US" altLang="zh-TW" dirty="0" smtClean="0">
                <a:latin typeface="+mn-lt"/>
              </a:rPr>
              <a:t>analysis</a:t>
            </a:r>
            <a:endParaRPr lang="zh-TW" altLang="en-US" dirty="0">
              <a:latin typeface="+mn-lt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637" y="1090524"/>
            <a:ext cx="7070725" cy="3104530"/>
          </a:xfrm>
          <a:prstGeom prst="rect">
            <a:avLst/>
          </a:prstGeom>
        </p:spPr>
      </p:pic>
      <p:sp>
        <p:nvSpPr>
          <p:cNvPr id="5" name="文字方塊 4"/>
          <p:cNvSpPr txBox="1"/>
          <p:nvPr/>
        </p:nvSpPr>
        <p:spPr>
          <a:xfrm>
            <a:off x="1036637" y="5581516"/>
            <a:ext cx="7748590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The resulting overall </a:t>
            </a:r>
            <a:r>
              <a:rPr lang="en-US" dirty="0" err="1" smtClean="0"/>
              <a:t>supercurrent</a:t>
            </a:r>
            <a:r>
              <a:rPr lang="en-US" dirty="0" smtClean="0"/>
              <a:t> is single-period if one of the component (i.e., either </a:t>
            </a:r>
            <a:r>
              <a:rPr lang="en-US" i="1" dirty="0" smtClean="0"/>
              <a:t>I</a:t>
            </a:r>
            <a:r>
              <a:rPr lang="en-US" i="1" baseline="-25000" dirty="0" smtClean="0"/>
              <a:t>S2A</a:t>
            </a:r>
            <a:r>
              <a:rPr lang="en-US" i="1" dirty="0" smtClean="0"/>
              <a:t> </a:t>
            </a:r>
            <a:r>
              <a:rPr lang="en-US" dirty="0" smtClean="0"/>
              <a:t>or </a:t>
            </a:r>
            <a:r>
              <a:rPr lang="en-US" i="1" dirty="0" smtClean="0"/>
              <a:t>I</a:t>
            </a:r>
            <a:r>
              <a:rPr lang="en-US" i="1" baseline="-25000" dirty="0" smtClean="0"/>
              <a:t>S2B</a:t>
            </a:r>
            <a:r>
              <a:rPr lang="en-US" dirty="0" smtClean="0"/>
              <a:t>), dominates the </a:t>
            </a:r>
            <a:r>
              <a:rPr lang="en-US" dirty="0" err="1" smtClean="0"/>
              <a:t>supercurrent</a:t>
            </a:r>
            <a:r>
              <a:rPr lang="en-US" dirty="0" smtClean="0"/>
              <a:t>. However, if the weight of 2</a:t>
            </a:r>
            <a:r>
              <a:rPr lang="en-US" i="1" dirty="0" smtClean="0"/>
              <a:t>π </a:t>
            </a:r>
            <a:r>
              <a:rPr lang="en-US" dirty="0" smtClean="0"/>
              <a:t>and 4</a:t>
            </a:r>
            <a:r>
              <a:rPr lang="en-US" i="1" dirty="0" smtClean="0"/>
              <a:t>π </a:t>
            </a:r>
            <a:r>
              <a:rPr lang="en-US" dirty="0" smtClean="0"/>
              <a:t>component is similar (</a:t>
            </a:r>
            <a:r>
              <a:rPr lang="en-US" i="1" dirty="0" smtClean="0"/>
              <a:t>I</a:t>
            </a:r>
            <a:r>
              <a:rPr lang="en-US" i="1" baseline="-25000" dirty="0" smtClean="0"/>
              <a:t>S</a:t>
            </a:r>
            <a:r>
              <a:rPr lang="en-US" baseline="-25000" dirty="0" smtClean="0"/>
              <a:t>2</a:t>
            </a:r>
            <a:r>
              <a:rPr lang="en-US" i="1" baseline="-25000" dirty="0" smtClean="0"/>
              <a:t>A</a:t>
            </a:r>
            <a:r>
              <a:rPr lang="en-US" i="1" dirty="0" smtClean="0"/>
              <a:t> ≈ I</a:t>
            </a:r>
            <a:r>
              <a:rPr lang="en-US" i="1" baseline="-25000" dirty="0" smtClean="0"/>
              <a:t>S2B</a:t>
            </a:r>
            <a:r>
              <a:rPr lang="en-US" dirty="0" smtClean="0"/>
              <a:t>), the </a:t>
            </a:r>
            <a:r>
              <a:rPr lang="en-US" dirty="0" err="1" smtClean="0"/>
              <a:t>supercurrent</a:t>
            </a:r>
            <a:r>
              <a:rPr lang="en-US" dirty="0" smtClean="0"/>
              <a:t> can exist an flux oscillation with unequal spacing between neighboring peaks. </a:t>
            </a:r>
            <a:endParaRPr lang="zh-TW" altLang="en-US" dirty="0"/>
          </a:p>
        </p:txBody>
      </p:sp>
      <p:sp>
        <p:nvSpPr>
          <p:cNvPr id="6" name="矩形 5"/>
          <p:cNvSpPr/>
          <p:nvPr/>
        </p:nvSpPr>
        <p:spPr>
          <a:xfrm>
            <a:off x="5499100" y="1457235"/>
            <a:ext cx="152400" cy="2273300"/>
          </a:xfrm>
          <a:prstGeom prst="rect">
            <a:avLst/>
          </a:prstGeom>
          <a:solidFill>
            <a:srgbClr val="FF0000">
              <a:alpha val="3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文字方塊 6"/>
          <p:cNvSpPr txBox="1"/>
          <p:nvPr/>
        </p:nvSpPr>
        <p:spPr>
          <a:xfrm>
            <a:off x="5867400" y="2042624"/>
            <a:ext cx="3276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>
                <a:solidFill>
                  <a:srgbClr val="FF0000"/>
                </a:solidFill>
              </a:rPr>
              <a:t>One dominating component which should correspond to  2π. If 4π exists, it should be around half </a:t>
            </a:r>
            <a:r>
              <a:rPr lang="en-US" altLang="zh-TW" i="1" dirty="0" smtClean="0">
                <a:solidFill>
                  <a:srgbClr val="FF0000"/>
                </a:solidFill>
              </a:rPr>
              <a:t>the </a:t>
            </a:r>
            <a:r>
              <a:rPr lang="en-US" altLang="zh-TW" i="1" dirty="0">
                <a:solidFill>
                  <a:srgbClr val="FF0000"/>
                </a:solidFill>
              </a:rPr>
              <a:t>2π</a:t>
            </a:r>
            <a:r>
              <a:rPr lang="en-US" altLang="zh-TW" i="1" dirty="0" smtClean="0">
                <a:solidFill>
                  <a:srgbClr val="FF0000"/>
                </a:solidFill>
              </a:rPr>
              <a:t> </a:t>
            </a:r>
            <a:r>
              <a:rPr lang="en-US" altLang="zh-TW" i="1" dirty="0">
                <a:solidFill>
                  <a:srgbClr val="FF0000"/>
                </a:solidFill>
              </a:rPr>
              <a:t>frequency </a:t>
            </a:r>
            <a:endParaRPr lang="zh-TW" altLang="en-US" i="1" dirty="0">
              <a:solidFill>
                <a:srgbClr val="FF0000"/>
              </a:solidFill>
            </a:endParaRPr>
          </a:p>
        </p:txBody>
      </p:sp>
      <p:grpSp>
        <p:nvGrpSpPr>
          <p:cNvPr id="8" name="群組 7"/>
          <p:cNvGrpSpPr/>
          <p:nvPr/>
        </p:nvGrpSpPr>
        <p:grpSpPr>
          <a:xfrm>
            <a:off x="0" y="4266568"/>
            <a:ext cx="8902050" cy="1243434"/>
            <a:chOff x="160144" y="5561127"/>
            <a:chExt cx="8902050" cy="1243434"/>
          </a:xfrm>
        </p:grpSpPr>
        <p:grpSp>
          <p:nvGrpSpPr>
            <p:cNvPr id="9" name="群組 8"/>
            <p:cNvGrpSpPr/>
            <p:nvPr/>
          </p:nvGrpSpPr>
          <p:grpSpPr>
            <a:xfrm>
              <a:off x="6282265" y="6440849"/>
              <a:ext cx="2181348" cy="363712"/>
              <a:chOff x="7136598" y="6325717"/>
              <a:chExt cx="2099999" cy="307777"/>
            </a:xfrm>
          </p:grpSpPr>
          <p:sp>
            <p:nvSpPr>
              <p:cNvPr id="18" name="文字方塊 17"/>
              <p:cNvSpPr txBox="1"/>
              <p:nvPr/>
            </p:nvSpPr>
            <p:spPr>
              <a:xfrm>
                <a:off x="7136598" y="6336464"/>
                <a:ext cx="428628" cy="260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4π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8807969" y="6325717"/>
                <a:ext cx="4286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0000FF"/>
                    </a:solidFill>
                  </a:rPr>
                  <a:t>2π</a:t>
                </a:r>
                <a:endParaRPr lang="zh-TW" altLang="en-US" sz="1400" dirty="0">
                  <a:solidFill>
                    <a:srgbClr val="0000FF"/>
                  </a:solidFill>
                </a:endParaRPr>
              </a:p>
            </p:txBody>
          </p:sp>
        </p:grpSp>
        <p:grpSp>
          <p:nvGrpSpPr>
            <p:cNvPr id="10" name="群組 9"/>
            <p:cNvGrpSpPr/>
            <p:nvPr/>
          </p:nvGrpSpPr>
          <p:grpSpPr>
            <a:xfrm>
              <a:off x="4171944" y="5561127"/>
              <a:ext cx="4000496" cy="593529"/>
              <a:chOff x="5143504" y="5500702"/>
              <a:chExt cx="4000496" cy="593529"/>
            </a:xfrm>
          </p:grpSpPr>
          <p:pic>
            <p:nvPicPr>
              <p:cNvPr id="15" name="Picture 4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143504" y="5500702"/>
                <a:ext cx="4000496" cy="4034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16" name="文字方塊 15"/>
              <p:cNvSpPr txBox="1"/>
              <p:nvPr/>
            </p:nvSpPr>
            <p:spPr>
              <a:xfrm>
                <a:off x="8358214" y="5786454"/>
                <a:ext cx="4286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0000FF"/>
                    </a:solidFill>
                  </a:rPr>
                  <a:t>2π</a:t>
                </a:r>
                <a:endParaRPr lang="zh-TW" altLang="en-US" sz="1400" dirty="0">
                  <a:solidFill>
                    <a:srgbClr val="0000FF"/>
                  </a:solidFill>
                </a:endParaRPr>
              </a:p>
            </p:txBody>
          </p:sp>
          <p:sp>
            <p:nvSpPr>
              <p:cNvPr id="17" name="文字方塊 16"/>
              <p:cNvSpPr txBox="1"/>
              <p:nvPr/>
            </p:nvSpPr>
            <p:spPr>
              <a:xfrm>
                <a:off x="7072330" y="5786454"/>
                <a:ext cx="4286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smtClean="0">
                    <a:solidFill>
                      <a:srgbClr val="FF0000"/>
                    </a:solidFill>
                  </a:rPr>
                  <a:t>4π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</p:grpSp>
        <p:sp>
          <p:nvSpPr>
            <p:cNvPr id="11" name="文字方塊 10"/>
            <p:cNvSpPr txBox="1"/>
            <p:nvPr/>
          </p:nvSpPr>
          <p:spPr>
            <a:xfrm>
              <a:off x="1258606" y="5572140"/>
              <a:ext cx="28940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/>
                <a:t>For a topological junction: </a:t>
              </a:r>
              <a:endParaRPr lang="zh-TW" altLang="en-US" sz="2000" dirty="0"/>
            </a:p>
          </p:txBody>
        </p:sp>
        <p:sp>
          <p:nvSpPr>
            <p:cNvPr id="12" name="文字方塊 11"/>
            <p:cNvSpPr txBox="1"/>
            <p:nvPr/>
          </p:nvSpPr>
          <p:spPr>
            <a:xfrm>
              <a:off x="160144" y="6038263"/>
              <a:ext cx="291333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2000" dirty="0" smtClean="0"/>
                <a:t>For a SQUID of two topological junctions</a:t>
              </a:r>
              <a:endParaRPr lang="zh-TW" altLang="en-US" sz="2000" dirty="0"/>
            </a:p>
          </p:txBody>
        </p:sp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537569" y="6267467"/>
              <a:ext cx="3152775" cy="247650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690344" y="6248417"/>
              <a:ext cx="3371850" cy="285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997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90146" y="59148"/>
            <a:ext cx="8012880" cy="801385"/>
          </a:xfrm>
        </p:spPr>
        <p:txBody>
          <a:bodyPr>
            <a:normAutofit/>
          </a:bodyPr>
          <a:lstStyle/>
          <a:p>
            <a:pPr algn="ctr"/>
            <a:r>
              <a:rPr lang="en-US" altLang="zh-TW" sz="3600" dirty="0">
                <a:latin typeface="+mn-lt"/>
                <a:ea typeface="+mn-ea"/>
                <a:cs typeface="+mn-cs"/>
              </a:rPr>
              <a:t>On-going measurements in Taiwan</a:t>
            </a:r>
            <a:endParaRPr lang="zh-TW" altLang="en-US" sz="3600" dirty="0">
              <a:latin typeface="+mn-l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1315092" y="801580"/>
            <a:ext cx="666792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/>
              <a:t>Collaborations in Taiwan:</a:t>
            </a:r>
          </a:p>
          <a:p>
            <a:pPr algn="ctr"/>
            <a:endParaRPr lang="en-US" altLang="zh-TW" dirty="0" smtClean="0"/>
          </a:p>
          <a:p>
            <a:pPr algn="ctr"/>
            <a:r>
              <a:rPr lang="en-US" altLang="zh-TW" i="1" dirty="0" smtClean="0"/>
              <a:t>Device </a:t>
            </a:r>
            <a:r>
              <a:rPr lang="en-US" altLang="zh-TW" i="1" dirty="0"/>
              <a:t>fabrication </a:t>
            </a:r>
            <a:r>
              <a:rPr lang="en-US" altLang="zh-TW" dirty="0" smtClean="0"/>
              <a:t>@ Dr. </a:t>
            </a:r>
            <a:r>
              <a:rPr lang="en-US" altLang="zh-TW" dirty="0" err="1"/>
              <a:t>Chii</a:t>
            </a:r>
            <a:r>
              <a:rPr lang="en-US" altLang="zh-TW" dirty="0"/>
              <a:t>-Dong Chen lab (Academia </a:t>
            </a:r>
            <a:r>
              <a:rPr lang="en-US" altLang="zh-TW" dirty="0" err="1"/>
              <a:t>Sinica</a:t>
            </a:r>
            <a:r>
              <a:rPr lang="en-US" altLang="zh-TW" dirty="0"/>
              <a:t>): </a:t>
            </a:r>
            <a:endParaRPr lang="en-US" altLang="zh-TW" dirty="0" smtClean="0"/>
          </a:p>
          <a:p>
            <a:pPr algn="ctr"/>
            <a:r>
              <a:rPr lang="en-US" altLang="zh-TW" dirty="0" smtClean="0"/>
              <a:t>Dr</a:t>
            </a:r>
            <a:r>
              <a:rPr lang="en-US" altLang="zh-TW" dirty="0"/>
              <a:t>. Yen-Chun </a:t>
            </a:r>
            <a:r>
              <a:rPr lang="en-US" altLang="zh-TW" dirty="0" smtClean="0"/>
              <a:t>Chen, </a:t>
            </a:r>
            <a:r>
              <a:rPr lang="en-US" altLang="zh-TW" u="sng" dirty="0" smtClean="0"/>
              <a:t>Li-Han Hung (NSYSU)</a:t>
            </a:r>
          </a:p>
          <a:p>
            <a:pPr algn="ctr"/>
            <a:endParaRPr lang="en-US" altLang="zh-TW" u="sng" dirty="0"/>
          </a:p>
          <a:p>
            <a:pPr algn="ctr"/>
            <a:r>
              <a:rPr lang="en-US" altLang="zh-TW" i="1" dirty="0" smtClean="0"/>
              <a:t>Measurements: </a:t>
            </a:r>
          </a:p>
          <a:p>
            <a:pPr algn="ctr"/>
            <a:r>
              <a:rPr lang="en-US" altLang="zh-TW" dirty="0" smtClean="0"/>
              <a:t>one sample tested @ Prof</a:t>
            </a:r>
            <a:r>
              <a:rPr lang="en-US" altLang="zh-TW" dirty="0"/>
              <a:t>. Io Chun </a:t>
            </a:r>
            <a:r>
              <a:rPr lang="en-US" altLang="zh-TW" dirty="0" smtClean="0"/>
              <a:t>Hoi </a:t>
            </a:r>
            <a:r>
              <a:rPr lang="en-US" altLang="zh-TW" dirty="0"/>
              <a:t>lab </a:t>
            </a:r>
            <a:r>
              <a:rPr lang="en-US" altLang="zh-TW" dirty="0" smtClean="0"/>
              <a:t>(NTHU); </a:t>
            </a:r>
          </a:p>
          <a:p>
            <a:pPr algn="ctr"/>
            <a:r>
              <a:rPr lang="en-US" altLang="zh-TW" dirty="0" smtClean="0"/>
              <a:t>two samples tested @ </a:t>
            </a:r>
            <a:r>
              <a:rPr lang="en-US" altLang="zh-TW" dirty="0"/>
              <a:t>Prof. Watson </a:t>
            </a:r>
            <a:r>
              <a:rPr lang="en-US" altLang="zh-TW" dirty="0" err="1" smtClean="0"/>
              <a:t>Kuo</a:t>
            </a:r>
            <a:r>
              <a:rPr lang="en-US" altLang="zh-TW" dirty="0" smtClean="0"/>
              <a:t> lab </a:t>
            </a:r>
            <a:r>
              <a:rPr lang="en-US" altLang="zh-TW" dirty="0"/>
              <a:t>(</a:t>
            </a:r>
            <a:r>
              <a:rPr lang="en-US" altLang="zh-TW" dirty="0" smtClean="0"/>
              <a:t>NCHU): </a:t>
            </a:r>
          </a:p>
          <a:p>
            <a:pPr algn="ctr"/>
            <a:r>
              <a:rPr lang="en-US" altLang="zh-TW" dirty="0" smtClean="0"/>
              <a:t>Yu-Han Chang, </a:t>
            </a:r>
            <a:r>
              <a:rPr lang="en-US" altLang="zh-TW" u="sng" dirty="0" smtClean="0"/>
              <a:t>Kai-Ming Hsieh </a:t>
            </a:r>
            <a:r>
              <a:rPr lang="en-US" altLang="zh-TW" u="sng" dirty="0"/>
              <a:t>(NSYSU)</a:t>
            </a:r>
          </a:p>
          <a:p>
            <a:endParaRPr lang="en-US" altLang="zh-TW" u="sng" dirty="0" smtClean="0"/>
          </a:p>
        </p:txBody>
      </p:sp>
      <p:pic>
        <p:nvPicPr>
          <p:cNvPr id="5" name="內容版面配置區 4">
            <a:extLst>
              <a:ext uri="{FF2B5EF4-FFF2-40B4-BE49-F238E27FC236}">
                <a16:creationId xmlns:a16="http://schemas.microsoft.com/office/drawing/2014/main" xmlns="" id="{FA50925B-1EC7-4BB7-873C-CC0B322C9A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r="32077"/>
          <a:stretch/>
        </p:blipFill>
        <p:spPr>
          <a:xfrm>
            <a:off x="1315092" y="3584348"/>
            <a:ext cx="2024159" cy="280336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21882" r="3372" b="48"/>
          <a:stretch/>
        </p:blipFill>
        <p:spPr>
          <a:xfrm>
            <a:off x="4063601" y="3663902"/>
            <a:ext cx="4394960" cy="2661006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418133" y="6394552"/>
            <a:ext cx="20546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S</a:t>
            </a:r>
            <a:r>
              <a:rPr lang="en-US" altLang="zh-TW" dirty="0" smtClean="0"/>
              <a:t>ingle-</a:t>
            </a:r>
            <a:r>
              <a:rPr lang="en-US" altLang="zh-TW" dirty="0" err="1" smtClean="0"/>
              <a:t>qubit</a:t>
            </a:r>
            <a:r>
              <a:rPr lang="en-US" altLang="zh-TW" dirty="0" smtClean="0"/>
              <a:t> device</a:t>
            </a:r>
            <a:endParaRPr lang="zh-TW" altLang="en-US" dirty="0"/>
          </a:p>
        </p:txBody>
      </p:sp>
      <p:sp>
        <p:nvSpPr>
          <p:cNvPr id="8" name="文字方塊 7"/>
          <p:cNvSpPr txBox="1"/>
          <p:nvPr/>
        </p:nvSpPr>
        <p:spPr>
          <a:xfrm>
            <a:off x="5454015" y="6393125"/>
            <a:ext cx="189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Two-</a:t>
            </a:r>
            <a:r>
              <a:rPr lang="en-US" altLang="zh-TW" dirty="0" err="1" smtClean="0"/>
              <a:t>qubit</a:t>
            </a:r>
            <a:r>
              <a:rPr lang="en-US" altLang="zh-TW" dirty="0" smtClean="0"/>
              <a:t> device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083234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群組 5"/>
          <p:cNvGrpSpPr/>
          <p:nvPr/>
        </p:nvGrpSpPr>
        <p:grpSpPr>
          <a:xfrm>
            <a:off x="3371628" y="604598"/>
            <a:ext cx="5290227" cy="3566710"/>
            <a:chOff x="1715784" y="279217"/>
            <a:chExt cx="5670371" cy="3770378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5784" y="279217"/>
              <a:ext cx="5352836" cy="3770378"/>
            </a:xfrm>
            <a:prstGeom prst="rect">
              <a:avLst/>
            </a:prstGeom>
          </p:spPr>
        </p:pic>
        <p:pic>
          <p:nvPicPr>
            <p:cNvPr id="5" name="圖片 4" descr="https://paper-attachments.dropbox.com/s_3B1722D9F5EA9414CD56AC1F50D8690ECC3EA89B5DB3540977171C9EEC7DDA32_1612841876931_image.png"/>
            <p:cNvPicPr/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57626" y="1664414"/>
              <a:ext cx="2228529" cy="161382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圖片 6" descr="https://paper-attachments.dropbox.com/s_3B1722D9F5EA9414CD56AC1F50D8690ECC3EA89B5DB3540977171C9EEC7DDA32_1614002918947_image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30"/>
          <a:stretch/>
        </p:blipFill>
        <p:spPr bwMode="auto">
          <a:xfrm>
            <a:off x="135637" y="4171308"/>
            <a:ext cx="4161034" cy="220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圖片 7" descr="https://paper-attachments.dropbox.com/s_3B1722D9F5EA9414CD56AC1F50D8690ECC3EA89B5DB3540977171C9EEC7DDA32_1614003608330_image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43"/>
          <a:stretch/>
        </p:blipFill>
        <p:spPr bwMode="auto">
          <a:xfrm>
            <a:off x="4397982" y="4366517"/>
            <a:ext cx="4612454" cy="21822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內容版面配置區 4">
            <a:extLst>
              <a:ext uri="{FF2B5EF4-FFF2-40B4-BE49-F238E27FC236}">
                <a16:creationId xmlns:a16="http://schemas.microsoft.com/office/drawing/2014/main" xmlns="" id="{FA50925B-1EC7-4BB7-873C-CC0B322C9A9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08" r="32077"/>
          <a:stretch/>
        </p:blipFill>
        <p:spPr>
          <a:xfrm>
            <a:off x="1180498" y="904126"/>
            <a:ext cx="1706539" cy="2363480"/>
          </a:xfrm>
          <a:prstGeom prst="rect">
            <a:avLst/>
          </a:prstGeom>
        </p:spPr>
      </p:pic>
      <p:sp>
        <p:nvSpPr>
          <p:cNvPr id="10" name="文字方塊 9"/>
          <p:cNvSpPr txBox="1"/>
          <p:nvPr/>
        </p:nvSpPr>
        <p:spPr>
          <a:xfrm>
            <a:off x="5476126" y="224723"/>
            <a:ext cx="2065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Power dependence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722060" y="3772774"/>
            <a:ext cx="3162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Flux tuning</a:t>
            </a:r>
            <a:r>
              <a:rPr lang="zh-TW" altLang="en-US" dirty="0" smtClean="0">
                <a:solidFill>
                  <a:srgbClr val="0000CC"/>
                </a:solidFill>
              </a:rPr>
              <a:t> </a:t>
            </a:r>
            <a:r>
              <a:rPr lang="en-US" altLang="zh-TW" dirty="0" smtClean="0">
                <a:solidFill>
                  <a:srgbClr val="0000CC"/>
                </a:solidFill>
              </a:rPr>
              <a:t>of cavity frequency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4397982" y="3982153"/>
            <a:ext cx="50319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Two-tone measurements (in another cool down)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13" name="橢圓 12"/>
          <p:cNvSpPr/>
          <p:nvPr/>
        </p:nvSpPr>
        <p:spPr>
          <a:xfrm>
            <a:off x="6298058" y="1489753"/>
            <a:ext cx="284669" cy="287676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4" name="文字方塊 13"/>
          <p:cNvSpPr txBox="1"/>
          <p:nvPr/>
        </p:nvSpPr>
        <p:spPr>
          <a:xfrm>
            <a:off x="667083" y="176862"/>
            <a:ext cx="273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CC"/>
                </a:solidFill>
              </a:rPr>
              <a:t>S</a:t>
            </a:r>
            <a:r>
              <a:rPr lang="en-US" altLang="zh-TW" sz="2400" b="1" dirty="0" smtClean="0">
                <a:solidFill>
                  <a:srgbClr val="0000CC"/>
                </a:solidFill>
              </a:rPr>
              <a:t>ingle-</a:t>
            </a:r>
            <a:r>
              <a:rPr lang="en-US" altLang="zh-TW" sz="2400" b="1" dirty="0" err="1" smtClean="0">
                <a:solidFill>
                  <a:srgbClr val="0000CC"/>
                </a:solidFill>
              </a:rPr>
              <a:t>qubit</a:t>
            </a:r>
            <a:r>
              <a:rPr lang="en-US" altLang="zh-TW" sz="2400" b="1" dirty="0" smtClean="0">
                <a:solidFill>
                  <a:srgbClr val="0000CC"/>
                </a:solidFill>
              </a:rPr>
              <a:t> device</a:t>
            </a:r>
            <a:endParaRPr lang="zh-TW" altLang="en-US" sz="2400" b="1" dirty="0">
              <a:solidFill>
                <a:srgbClr val="0000CC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6828905" y="1199868"/>
            <a:ext cx="1832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/>
              <a:t>Frequency shift </a:t>
            </a:r>
            <a:r>
              <a:rPr lang="en-US" altLang="zh-TW" dirty="0" smtClean="0"/>
              <a:t>~0.2MHz</a:t>
            </a:r>
            <a:endParaRPr lang="zh-TW" altLang="en-US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4595393" y="1848027"/>
            <a:ext cx="17962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b="1" dirty="0" smtClean="0"/>
              <a:t>Q~7600</a:t>
            </a:r>
          </a:p>
          <a:p>
            <a:pPr algn="ctr"/>
            <a:r>
              <a:rPr lang="en-US" altLang="zh-TW" sz="1200" b="1" dirty="0" smtClean="0"/>
              <a:t>(twice better compared to that in </a:t>
            </a:r>
            <a:r>
              <a:rPr lang="en-US" altLang="zh-TW" sz="1200" b="1" dirty="0" err="1" smtClean="0"/>
              <a:t>NanoLett</a:t>
            </a:r>
            <a:r>
              <a:rPr lang="en-US" altLang="zh-TW" sz="1200" b="1" dirty="0" smtClean="0"/>
              <a:t>.)</a:t>
            </a:r>
            <a:endParaRPr lang="zh-TW" altLang="en-US" sz="1200" b="1" dirty="0"/>
          </a:p>
        </p:txBody>
      </p:sp>
      <p:grpSp>
        <p:nvGrpSpPr>
          <p:cNvPr id="23" name="群組 22"/>
          <p:cNvGrpSpPr/>
          <p:nvPr/>
        </p:nvGrpSpPr>
        <p:grpSpPr>
          <a:xfrm>
            <a:off x="90265" y="1230428"/>
            <a:ext cx="4602243" cy="2649783"/>
            <a:chOff x="-3243186" y="1261490"/>
            <a:chExt cx="4602243" cy="2649783"/>
          </a:xfrm>
        </p:grpSpPr>
        <p:grpSp>
          <p:nvGrpSpPr>
            <p:cNvPr id="22" name="群組 21"/>
            <p:cNvGrpSpPr/>
            <p:nvPr/>
          </p:nvGrpSpPr>
          <p:grpSpPr>
            <a:xfrm>
              <a:off x="-3243186" y="1261490"/>
              <a:ext cx="4602243" cy="2473346"/>
              <a:chOff x="-3243186" y="1261490"/>
              <a:chExt cx="4602243" cy="2473346"/>
            </a:xfrm>
          </p:grpSpPr>
          <p:pic>
            <p:nvPicPr>
              <p:cNvPr id="2" name="圖片 1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93" t="3763" r="17948" b="11512"/>
              <a:stretch/>
            </p:blipFill>
            <p:spPr>
              <a:xfrm>
                <a:off x="-3243186" y="1261491"/>
                <a:ext cx="4218315" cy="2283094"/>
              </a:xfrm>
              <a:prstGeom prst="rect">
                <a:avLst/>
              </a:prstGeom>
            </p:spPr>
          </p:pic>
          <p:sp>
            <p:nvSpPr>
              <p:cNvPr id="3" name="文字方塊 2"/>
              <p:cNvSpPr txBox="1"/>
              <p:nvPr/>
            </p:nvSpPr>
            <p:spPr>
              <a:xfrm>
                <a:off x="-2707003" y="1261490"/>
                <a:ext cx="35746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400" dirty="0" err="1" smtClean="0">
                    <a:solidFill>
                      <a:srgbClr val="FF0000"/>
                    </a:solidFill>
                  </a:rPr>
                  <a:t>Qubit</a:t>
                </a:r>
                <a:r>
                  <a:rPr lang="en-US" altLang="zh-TW" sz="1400" dirty="0" smtClean="0">
                    <a:solidFill>
                      <a:srgbClr val="FF0000"/>
                    </a:solidFill>
                  </a:rPr>
                  <a:t> frequency modulated by flux (Two-tone) </a:t>
                </a:r>
                <a:endParaRPr lang="zh-TW" altLang="en-US" sz="14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18" name="文字方塊 17"/>
              <p:cNvSpPr txBox="1"/>
              <p:nvPr/>
            </p:nvSpPr>
            <p:spPr>
              <a:xfrm>
                <a:off x="-3050950" y="3488615"/>
                <a:ext cx="6369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00" dirty="0" smtClean="0"/>
                  <a:t>-1.5</a:t>
                </a:r>
                <a:endParaRPr lang="zh-TW" altLang="en-US" sz="1000" dirty="0"/>
              </a:p>
            </p:txBody>
          </p:sp>
          <p:sp>
            <p:nvSpPr>
              <p:cNvPr id="19" name="文字方塊 18"/>
              <p:cNvSpPr txBox="1"/>
              <p:nvPr/>
            </p:nvSpPr>
            <p:spPr>
              <a:xfrm>
                <a:off x="722060" y="3450676"/>
                <a:ext cx="6369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00" dirty="0" smtClean="0"/>
                  <a:t>1.5</a:t>
                </a:r>
                <a:endParaRPr lang="zh-TW" altLang="en-US" sz="1000" dirty="0"/>
              </a:p>
            </p:txBody>
          </p:sp>
          <p:sp>
            <p:nvSpPr>
              <p:cNvPr id="20" name="文字方塊 19"/>
              <p:cNvSpPr txBox="1"/>
              <p:nvPr/>
            </p:nvSpPr>
            <p:spPr>
              <a:xfrm>
                <a:off x="-1134029" y="3476988"/>
                <a:ext cx="636997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000" dirty="0"/>
                  <a:t>0</a:t>
                </a:r>
                <a:endParaRPr lang="zh-TW" altLang="en-US" sz="1000" dirty="0"/>
              </a:p>
            </p:txBody>
          </p:sp>
        </p:grpSp>
        <p:sp>
          <p:nvSpPr>
            <p:cNvPr id="21" name="文字方塊 20"/>
            <p:cNvSpPr txBox="1"/>
            <p:nvPr/>
          </p:nvSpPr>
          <p:spPr>
            <a:xfrm>
              <a:off x="-1510797" y="3649663"/>
              <a:ext cx="1157528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/>
                <a:t>Bias Current (mA)</a:t>
              </a:r>
              <a:endParaRPr lang="zh-TW" altLang="en-US" sz="11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55632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群組 4"/>
          <p:cNvGrpSpPr/>
          <p:nvPr/>
        </p:nvGrpSpPr>
        <p:grpSpPr>
          <a:xfrm>
            <a:off x="5305253" y="101600"/>
            <a:ext cx="2997628" cy="1906719"/>
            <a:chOff x="7107235" y="3993187"/>
            <a:chExt cx="4688540" cy="2627643"/>
          </a:xfrm>
        </p:grpSpPr>
        <p:pic>
          <p:nvPicPr>
            <p:cNvPr id="6" name="圖片 5">
              <a:extLst>
                <a:ext uri="{FF2B5EF4-FFF2-40B4-BE49-F238E27FC236}">
                  <a16:creationId xmlns="" xmlns:a16="http://schemas.microsoft.com/office/drawing/2014/main" id="{46D09C65-50FD-4792-9012-BE7B4F96F42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7235" y="3993187"/>
              <a:ext cx="4688540" cy="2627643"/>
            </a:xfrm>
            <a:prstGeom prst="rect">
              <a:avLst/>
            </a:prstGeom>
          </p:spPr>
        </p:pic>
        <p:cxnSp>
          <p:nvCxnSpPr>
            <p:cNvPr id="7" name="直線單箭頭接點 6">
              <a:extLst>
                <a:ext uri="{FF2B5EF4-FFF2-40B4-BE49-F238E27FC236}">
                  <a16:creationId xmlns="" xmlns:a16="http://schemas.microsoft.com/office/drawing/2014/main" id="{9F97E7D3-A5FC-4209-A90C-DCF6757F03B1}"/>
                </a:ext>
              </a:extLst>
            </p:cNvPr>
            <p:cNvCxnSpPr>
              <a:cxnSpLocks/>
            </p:cNvCxnSpPr>
            <p:nvPr/>
          </p:nvCxnSpPr>
          <p:spPr>
            <a:xfrm>
              <a:off x="9663953" y="5827059"/>
              <a:ext cx="0" cy="3854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8" name="直線單箭頭接點 7">
              <a:extLst>
                <a:ext uri="{FF2B5EF4-FFF2-40B4-BE49-F238E27FC236}">
                  <a16:creationId xmlns="" xmlns:a16="http://schemas.microsoft.com/office/drawing/2014/main" id="{4809EA5F-5DEE-47AD-B3B0-3849BFD4C0CF}"/>
                </a:ext>
              </a:extLst>
            </p:cNvPr>
            <p:cNvCxnSpPr>
              <a:cxnSpLocks/>
            </p:cNvCxnSpPr>
            <p:nvPr/>
          </p:nvCxnSpPr>
          <p:spPr>
            <a:xfrm>
              <a:off x="9762565" y="4509247"/>
              <a:ext cx="0" cy="3854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14" name="群組 13"/>
          <p:cNvGrpSpPr/>
          <p:nvPr/>
        </p:nvGrpSpPr>
        <p:grpSpPr>
          <a:xfrm>
            <a:off x="635154" y="2142591"/>
            <a:ext cx="3780886" cy="2081166"/>
            <a:chOff x="140314" y="501359"/>
            <a:chExt cx="4534428" cy="2562335"/>
          </a:xfrm>
        </p:grpSpPr>
        <p:pic>
          <p:nvPicPr>
            <p:cNvPr id="4" name="圖片 3">
              <a:extLst>
                <a:ext uri="{FF2B5EF4-FFF2-40B4-BE49-F238E27FC236}">
                  <a16:creationId xmlns="" xmlns:a16="http://schemas.microsoft.com/office/drawing/2014/main" id="{91CAA637-1FB5-4232-84C4-C7A0C088F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287" t="7319" b="5897"/>
            <a:stretch/>
          </p:blipFill>
          <p:spPr>
            <a:xfrm>
              <a:off x="140314" y="501359"/>
              <a:ext cx="4534428" cy="2221293"/>
            </a:xfrm>
            <a:prstGeom prst="rect">
              <a:avLst/>
            </a:prstGeom>
          </p:spPr>
        </p:pic>
        <p:sp>
          <p:nvSpPr>
            <p:cNvPr id="9" name="文字方塊 8"/>
            <p:cNvSpPr txBox="1"/>
            <p:nvPr/>
          </p:nvSpPr>
          <p:spPr>
            <a:xfrm>
              <a:off x="1880356" y="2722652"/>
              <a:ext cx="1441205" cy="34104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TW" sz="1200" dirty="0" smtClean="0"/>
                <a:t>Frequency (GHz)</a:t>
              </a:r>
              <a:endParaRPr lang="zh-TW" altLang="en-US" sz="1200" dirty="0"/>
            </a:p>
          </p:txBody>
        </p:sp>
      </p:grpSp>
      <p:grpSp>
        <p:nvGrpSpPr>
          <p:cNvPr id="10" name="群組 9"/>
          <p:cNvGrpSpPr/>
          <p:nvPr/>
        </p:nvGrpSpPr>
        <p:grpSpPr>
          <a:xfrm>
            <a:off x="5260093" y="2122583"/>
            <a:ext cx="2997628" cy="1908509"/>
            <a:chOff x="7174867" y="2109623"/>
            <a:chExt cx="4683660" cy="2638754"/>
          </a:xfrm>
        </p:grpSpPr>
        <p:pic>
          <p:nvPicPr>
            <p:cNvPr id="11" name="圖片 10">
              <a:extLst>
                <a:ext uri="{FF2B5EF4-FFF2-40B4-BE49-F238E27FC236}">
                  <a16:creationId xmlns="" xmlns:a16="http://schemas.microsoft.com/office/drawing/2014/main" id="{125BEB99-90C5-43B6-989A-540E63936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74867" y="2109623"/>
              <a:ext cx="4683660" cy="2638754"/>
            </a:xfrm>
            <a:prstGeom prst="rect">
              <a:avLst/>
            </a:prstGeom>
          </p:spPr>
        </p:pic>
        <p:cxnSp>
          <p:nvCxnSpPr>
            <p:cNvPr id="12" name="直線單箭頭接點 11">
              <a:extLst>
                <a:ext uri="{FF2B5EF4-FFF2-40B4-BE49-F238E27FC236}">
                  <a16:creationId xmlns="" xmlns:a16="http://schemas.microsoft.com/office/drawing/2014/main" id="{1E8D940C-6790-4BAC-825F-A9F81EFC84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31196" y="2394293"/>
              <a:ext cx="0" cy="3854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3" name="直線單箭頭接點 12">
              <a:extLst>
                <a:ext uri="{FF2B5EF4-FFF2-40B4-BE49-F238E27FC236}">
                  <a16:creationId xmlns="" xmlns:a16="http://schemas.microsoft.com/office/drawing/2014/main" id="{A3D36470-7DD8-4165-BC96-268834CE9F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516697" y="3933520"/>
              <a:ext cx="0" cy="385482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16" name="矩形 15"/>
          <p:cNvSpPr/>
          <p:nvPr/>
        </p:nvSpPr>
        <p:spPr>
          <a:xfrm>
            <a:off x="5272793" y="101600"/>
            <a:ext cx="3030088" cy="1828801"/>
          </a:xfrm>
          <a:prstGeom prst="rect">
            <a:avLst/>
          </a:prstGeom>
          <a:noFill/>
          <a:ln w="57150">
            <a:solidFill>
              <a:srgbClr val="00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7" name="矩形 16"/>
          <p:cNvSpPr/>
          <p:nvPr/>
        </p:nvSpPr>
        <p:spPr>
          <a:xfrm>
            <a:off x="5243863" y="2176571"/>
            <a:ext cx="3030088" cy="1828801"/>
          </a:xfrm>
          <a:prstGeom prst="rect">
            <a:avLst/>
          </a:pr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9" name="直線單箭頭接點 18"/>
          <p:cNvCxnSpPr/>
          <p:nvPr/>
        </p:nvCxnSpPr>
        <p:spPr>
          <a:xfrm flipV="1">
            <a:off x="3466830" y="1350363"/>
            <a:ext cx="1805963" cy="1910951"/>
          </a:xfrm>
          <a:prstGeom prst="straightConnector1">
            <a:avLst/>
          </a:prstGeom>
          <a:ln w="28575">
            <a:solidFill>
              <a:srgbClr val="0000CC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21"/>
          <p:cNvCxnSpPr/>
          <p:nvPr/>
        </p:nvCxnSpPr>
        <p:spPr>
          <a:xfrm>
            <a:off x="2342882" y="3505052"/>
            <a:ext cx="2900981" cy="325328"/>
          </a:xfrm>
          <a:prstGeom prst="straightConnector1">
            <a:avLst/>
          </a:prstGeom>
          <a:ln w="28575">
            <a:solidFill>
              <a:srgbClr val="00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文字方塊 22"/>
          <p:cNvSpPr txBox="1"/>
          <p:nvPr/>
        </p:nvSpPr>
        <p:spPr>
          <a:xfrm>
            <a:off x="2396472" y="4309117"/>
            <a:ext cx="4767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Flux tuning (forward and backward sweep)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25" name="圖片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" t="21882" r="3372" b="48"/>
          <a:stretch/>
        </p:blipFill>
        <p:spPr>
          <a:xfrm>
            <a:off x="1407108" y="603361"/>
            <a:ext cx="2306290" cy="1396384"/>
          </a:xfrm>
          <a:prstGeom prst="rect">
            <a:avLst/>
          </a:prstGeom>
        </p:spPr>
      </p:pic>
      <p:sp>
        <p:nvSpPr>
          <p:cNvPr id="26" name="文字方塊 25"/>
          <p:cNvSpPr txBox="1"/>
          <p:nvPr/>
        </p:nvSpPr>
        <p:spPr>
          <a:xfrm>
            <a:off x="1406148" y="25318"/>
            <a:ext cx="25614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b="1" dirty="0">
                <a:solidFill>
                  <a:srgbClr val="0000CC"/>
                </a:solidFill>
              </a:rPr>
              <a:t>T</a:t>
            </a:r>
            <a:r>
              <a:rPr lang="en-US" altLang="zh-TW" sz="2400" b="1" dirty="0" smtClean="0">
                <a:solidFill>
                  <a:srgbClr val="0000CC"/>
                </a:solidFill>
              </a:rPr>
              <a:t>wo-</a:t>
            </a:r>
            <a:r>
              <a:rPr lang="en-US" altLang="zh-TW" sz="2400" b="1" dirty="0" err="1" smtClean="0">
                <a:solidFill>
                  <a:srgbClr val="0000CC"/>
                </a:solidFill>
              </a:rPr>
              <a:t>qubit</a:t>
            </a:r>
            <a:r>
              <a:rPr lang="en-US" altLang="zh-TW" sz="2400" b="1" dirty="0" smtClean="0">
                <a:solidFill>
                  <a:srgbClr val="0000CC"/>
                </a:solidFill>
              </a:rPr>
              <a:t> device</a:t>
            </a:r>
            <a:endParaRPr lang="zh-TW" altLang="en-US" sz="2400" b="1" dirty="0">
              <a:solidFill>
                <a:srgbClr val="0000CC"/>
              </a:solidFill>
            </a:endParaRPr>
          </a:p>
        </p:txBody>
      </p:sp>
      <p:sp>
        <p:nvSpPr>
          <p:cNvPr id="2" name="文字方塊 1"/>
          <p:cNvSpPr txBox="1"/>
          <p:nvPr/>
        </p:nvSpPr>
        <p:spPr>
          <a:xfrm>
            <a:off x="5773120" y="1858977"/>
            <a:ext cx="24144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Power dependence</a:t>
            </a:r>
            <a:endParaRPr lang="zh-TW" altLang="en-US" dirty="0">
              <a:solidFill>
                <a:srgbClr val="0000CC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569" b="6747"/>
          <a:stretch/>
        </p:blipFill>
        <p:spPr>
          <a:xfrm>
            <a:off x="1557301" y="4668775"/>
            <a:ext cx="5717477" cy="2071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656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字方塊 8"/>
          <p:cNvSpPr txBox="1"/>
          <p:nvPr/>
        </p:nvSpPr>
        <p:spPr>
          <a:xfrm>
            <a:off x="1333950" y="28858"/>
            <a:ext cx="67742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/>
              <a:t>Material choice for topological junction</a:t>
            </a:r>
            <a:endParaRPr lang="zh-TW" altLang="en-US" sz="3200" dirty="0"/>
          </a:p>
        </p:txBody>
      </p:sp>
      <p:grpSp>
        <p:nvGrpSpPr>
          <p:cNvPr id="12" name="群組 11"/>
          <p:cNvGrpSpPr/>
          <p:nvPr/>
        </p:nvGrpSpPr>
        <p:grpSpPr>
          <a:xfrm>
            <a:off x="141103" y="1465739"/>
            <a:ext cx="4579951" cy="2877566"/>
            <a:chOff x="4407258" y="815106"/>
            <a:chExt cx="4579951" cy="2877566"/>
          </a:xfrm>
        </p:grpSpPr>
        <p:grpSp>
          <p:nvGrpSpPr>
            <p:cNvPr id="11" name="群組 10"/>
            <p:cNvGrpSpPr/>
            <p:nvPr/>
          </p:nvGrpSpPr>
          <p:grpSpPr>
            <a:xfrm>
              <a:off x="6806494" y="815106"/>
              <a:ext cx="2180715" cy="2877566"/>
              <a:chOff x="6730207" y="328044"/>
              <a:chExt cx="2744193" cy="3839541"/>
            </a:xfrm>
          </p:grpSpPr>
          <p:pic>
            <p:nvPicPr>
              <p:cNvPr id="36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t="11567" r="50067"/>
              <a:stretch/>
            </p:blipFill>
            <p:spPr bwMode="auto">
              <a:xfrm>
                <a:off x="6730207" y="328044"/>
                <a:ext cx="2744193" cy="20215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pic>
            <p:nvPicPr>
              <p:cNvPr id="37" name="Picture 3"/>
              <p:cNvPicPr>
                <a:picLocks noChangeAspect="1" noChangeArrowheads="1"/>
              </p:cNvPicPr>
              <p:nvPr/>
            </p:nvPicPr>
            <p:blipFill rotWithShape="1">
              <a:blip r:embed="rId3" cstate="print"/>
              <a:srcRect l="49717" t="12099" r="3304"/>
              <a:stretch/>
            </p:blipFill>
            <p:spPr bwMode="auto">
              <a:xfrm>
                <a:off x="6730207" y="2158146"/>
                <a:ext cx="2581835" cy="20094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</p:grpSp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07258" y="1494806"/>
              <a:ext cx="2331005" cy="11838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39" name="文字方塊 38"/>
            <p:cNvSpPr txBox="1"/>
            <p:nvPr/>
          </p:nvSpPr>
          <p:spPr>
            <a:xfrm>
              <a:off x="4634233" y="2856654"/>
              <a:ext cx="2043241" cy="3138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 smtClean="0"/>
                <a:t>PRL 121, 237701 (2018)</a:t>
              </a:r>
              <a:endParaRPr lang="zh-TW" altLang="en-US" sz="1400" dirty="0" smtClean="0"/>
            </a:p>
          </p:txBody>
        </p:sp>
      </p:grpSp>
      <p:grpSp>
        <p:nvGrpSpPr>
          <p:cNvPr id="33" name="群組 32"/>
          <p:cNvGrpSpPr/>
          <p:nvPr/>
        </p:nvGrpSpPr>
        <p:grpSpPr>
          <a:xfrm>
            <a:off x="272097" y="4459251"/>
            <a:ext cx="2295957" cy="2119227"/>
            <a:chOff x="4985382" y="3718055"/>
            <a:chExt cx="3208215" cy="2714625"/>
          </a:xfrm>
        </p:grpSpPr>
        <p:pic>
          <p:nvPicPr>
            <p:cNvPr id="34" name="Picture 2" descr="C:\Users\CKL\Desktop\0507\0712\Left nanowire\50X.jpg"/>
            <p:cNvPicPr>
              <a:picLocks noChangeAspect="1" noChangeArrowheads="1"/>
            </p:cNvPicPr>
            <p:nvPr/>
          </p:nvPicPr>
          <p:blipFill>
            <a:blip r:embed="rId5" cstate="print"/>
            <a:srcRect l="15429" t="19531" r="31250" b="20312"/>
            <a:stretch>
              <a:fillRect/>
            </a:stretch>
          </p:blipFill>
          <p:spPr bwMode="auto">
            <a:xfrm>
              <a:off x="4985382" y="3718055"/>
              <a:ext cx="3208215" cy="2714625"/>
            </a:xfrm>
            <a:prstGeom prst="rect">
              <a:avLst/>
            </a:prstGeom>
            <a:noFill/>
          </p:spPr>
        </p:pic>
        <p:sp>
          <p:nvSpPr>
            <p:cNvPr id="35" name="文字方塊 34"/>
            <p:cNvSpPr txBox="1"/>
            <p:nvPr/>
          </p:nvSpPr>
          <p:spPr>
            <a:xfrm>
              <a:off x="5119499" y="4467912"/>
              <a:ext cx="3070083" cy="549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 smtClean="0">
                  <a:solidFill>
                    <a:schemeClr val="bg1"/>
                  </a:solidFill>
                </a:rPr>
                <a:t>Cd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3</a:t>
              </a:r>
              <a:r>
                <a:rPr lang="en-US" sz="1200" dirty="0" smtClean="0">
                  <a:solidFill>
                    <a:schemeClr val="bg1"/>
                  </a:solidFill>
                </a:rPr>
                <a:t>As</a:t>
              </a:r>
              <a:r>
                <a:rPr lang="en-US" sz="1200" baseline="-25000" dirty="0" smtClean="0">
                  <a:solidFill>
                    <a:schemeClr val="bg1"/>
                  </a:solidFill>
                </a:rPr>
                <a:t>2</a:t>
              </a:r>
              <a:r>
                <a:rPr lang="en-US" sz="1200" dirty="0" smtClean="0">
                  <a:solidFill>
                    <a:schemeClr val="bg1"/>
                  </a:solidFill>
                </a:rPr>
                <a:t> 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nanowire</a:t>
              </a:r>
              <a:r>
                <a:rPr lang="en-US" sz="1200" dirty="0" smtClean="0">
                  <a:solidFill>
                    <a:schemeClr val="bg1"/>
                  </a:solidFill>
                </a:rPr>
                <a:t> (oxide layer  4 nm thick)</a:t>
              </a:r>
              <a:endParaRPr lang="zh-TW" altLang="en-US" sz="1200" dirty="0"/>
            </a:p>
          </p:txBody>
        </p:sp>
      </p:grpSp>
      <p:sp>
        <p:nvSpPr>
          <p:cNvPr id="20" name="文字方塊 19"/>
          <p:cNvSpPr txBox="1"/>
          <p:nvPr/>
        </p:nvSpPr>
        <p:spPr>
          <a:xfrm>
            <a:off x="820116" y="909939"/>
            <a:ext cx="3644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400" dirty="0" smtClean="0">
                <a:solidFill>
                  <a:srgbClr val="0000CC"/>
                </a:solidFill>
              </a:rPr>
              <a:t>Dirac semimetal nanowires</a:t>
            </a:r>
            <a:endParaRPr lang="zh-TW" altLang="en-US" sz="2400" dirty="0">
              <a:solidFill>
                <a:srgbClr val="0000CC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726785" y="2811553"/>
            <a:ext cx="55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>
                <a:solidFill>
                  <a:schemeClr val="bg1"/>
                </a:solidFill>
              </a:rPr>
              <a:t>4</a:t>
            </a:r>
            <a:r>
              <a:rPr lang="en-US" altLang="zh-TW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sp>
        <p:nvSpPr>
          <p:cNvPr id="27" name="文字方塊 26"/>
          <p:cNvSpPr txBox="1"/>
          <p:nvPr/>
        </p:nvSpPr>
        <p:spPr>
          <a:xfrm>
            <a:off x="3731426" y="1465739"/>
            <a:ext cx="5575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dirty="0" smtClean="0">
                <a:solidFill>
                  <a:schemeClr val="bg1"/>
                </a:solidFill>
              </a:rPr>
              <a:t>2</a:t>
            </a:r>
            <a:r>
              <a:rPr lang="en-US" altLang="zh-TW" sz="1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π</a:t>
            </a:r>
            <a:endParaRPr lang="zh-TW" altLang="en-US" sz="1600" dirty="0">
              <a:solidFill>
                <a:schemeClr val="bg1"/>
              </a:solidFill>
            </a:endParaRPr>
          </a:p>
        </p:txBody>
      </p:sp>
      <p:grpSp>
        <p:nvGrpSpPr>
          <p:cNvPr id="10" name="群組 9"/>
          <p:cNvGrpSpPr/>
          <p:nvPr/>
        </p:nvGrpSpPr>
        <p:grpSpPr>
          <a:xfrm>
            <a:off x="5056112" y="634742"/>
            <a:ext cx="3964598" cy="6074401"/>
            <a:chOff x="5056112" y="634742"/>
            <a:chExt cx="3964598" cy="6074401"/>
          </a:xfrm>
        </p:grpSpPr>
        <p:sp>
          <p:nvSpPr>
            <p:cNvPr id="8" name="文字方塊 7"/>
            <p:cNvSpPr txBox="1"/>
            <p:nvPr/>
          </p:nvSpPr>
          <p:spPr>
            <a:xfrm>
              <a:off x="5269285" y="6124368"/>
              <a:ext cx="336992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b="1" dirty="0" smtClean="0">
                  <a:solidFill>
                    <a:srgbClr val="0000CC"/>
                  </a:solidFill>
                </a:rPr>
                <a:t>Collaboration with Wenzhou </a:t>
              </a:r>
              <a:r>
                <a:rPr lang="en-US" altLang="zh-TW" sz="1600" b="1" dirty="0">
                  <a:solidFill>
                    <a:srgbClr val="0000CC"/>
                  </a:solidFill>
                </a:rPr>
                <a:t>Wu group @ </a:t>
              </a:r>
              <a:r>
                <a:rPr lang="en-US" altLang="zh-TW" sz="1600" b="1" dirty="0" smtClean="0">
                  <a:solidFill>
                    <a:srgbClr val="0000CC"/>
                  </a:solidFill>
                </a:rPr>
                <a:t>Purdue University</a:t>
              </a:r>
              <a:endParaRPr lang="en-US" altLang="zh-TW" sz="1600" b="1" dirty="0">
                <a:solidFill>
                  <a:srgbClr val="0000CC"/>
                </a:solidFill>
              </a:endParaRPr>
            </a:p>
          </p:txBody>
        </p:sp>
        <p:sp>
          <p:nvSpPr>
            <p:cNvPr id="13" name="文字方塊 12"/>
            <p:cNvSpPr txBox="1"/>
            <p:nvPr/>
          </p:nvSpPr>
          <p:spPr>
            <a:xfrm>
              <a:off x="5056112" y="634742"/>
              <a:ext cx="396459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2400" dirty="0" smtClean="0">
                  <a:solidFill>
                    <a:srgbClr val="0000CC"/>
                  </a:solidFill>
                </a:rPr>
                <a:t>2D </a:t>
              </a:r>
              <a:r>
                <a:rPr lang="en-US" altLang="zh-TW" sz="2400" dirty="0" err="1" smtClean="0">
                  <a:solidFill>
                    <a:srgbClr val="0000CC"/>
                  </a:solidFill>
                </a:rPr>
                <a:t>Weyl</a:t>
              </a:r>
              <a:r>
                <a:rPr lang="en-US" altLang="zh-TW" sz="2400" dirty="0" smtClean="0">
                  <a:solidFill>
                    <a:srgbClr val="0000CC"/>
                  </a:solidFill>
                </a:rPr>
                <a:t> (Type I)  semiconductor</a:t>
              </a:r>
            </a:p>
          </p:txBody>
        </p:sp>
        <p:pic>
          <p:nvPicPr>
            <p:cNvPr id="2" name="圖片 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492314" y="1445262"/>
              <a:ext cx="3435928" cy="1884024"/>
            </a:xfrm>
            <a:prstGeom prst="rect">
              <a:avLst/>
            </a:prstGeom>
          </p:spPr>
        </p:pic>
        <p:grpSp>
          <p:nvGrpSpPr>
            <p:cNvPr id="15" name="群組 14"/>
            <p:cNvGrpSpPr/>
            <p:nvPr/>
          </p:nvGrpSpPr>
          <p:grpSpPr>
            <a:xfrm>
              <a:off x="5179402" y="3438404"/>
              <a:ext cx="3230633" cy="2685964"/>
              <a:chOff x="5179402" y="3438404"/>
              <a:chExt cx="3230633" cy="2685964"/>
            </a:xfrm>
          </p:grpSpPr>
          <p:pic>
            <p:nvPicPr>
              <p:cNvPr id="3" name="圖片 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179402" y="3438404"/>
                <a:ext cx="3230633" cy="2685964"/>
              </a:xfrm>
              <a:prstGeom prst="rect">
                <a:avLst/>
              </a:prstGeom>
            </p:spPr>
          </p:pic>
          <p:sp>
            <p:nvSpPr>
              <p:cNvPr id="5" name="矩形 4"/>
              <p:cNvSpPr/>
              <p:nvPr/>
            </p:nvSpPr>
            <p:spPr>
              <a:xfrm>
                <a:off x="6780944" y="4551452"/>
                <a:ext cx="1500027" cy="116210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TW" altLang="en-US"/>
              </a:p>
            </p:txBody>
          </p:sp>
        </p:grpSp>
        <p:sp>
          <p:nvSpPr>
            <p:cNvPr id="25" name="文字方塊 24"/>
            <p:cNvSpPr txBox="1"/>
            <p:nvPr/>
          </p:nvSpPr>
          <p:spPr>
            <a:xfrm>
              <a:off x="5179402" y="3175202"/>
              <a:ext cx="35496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600" dirty="0" smtClean="0"/>
                <a:t>Nature </a:t>
              </a:r>
              <a:r>
                <a:rPr lang="en-US" altLang="zh-TW" sz="1600" dirty="0"/>
                <a:t>Nano. 15, </a:t>
              </a:r>
              <a:r>
                <a:rPr lang="en-US" altLang="zh-TW" sz="1600" dirty="0" smtClean="0"/>
                <a:t>585–591, 2020</a:t>
              </a:r>
              <a:endParaRPr lang="zh-TW" altLang="en-US" sz="1600" dirty="0"/>
            </a:p>
          </p:txBody>
        </p:sp>
        <p:pic>
          <p:nvPicPr>
            <p:cNvPr id="6" name="圖片 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7148770" y="4089760"/>
              <a:ext cx="883865" cy="665561"/>
            </a:xfrm>
            <a:prstGeom prst="rect">
              <a:avLst/>
            </a:prstGeom>
          </p:spPr>
        </p:pic>
        <p:pic>
          <p:nvPicPr>
            <p:cNvPr id="7" name="圖片 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35359" y="4812427"/>
              <a:ext cx="1408221" cy="901132"/>
            </a:xfrm>
            <a:prstGeom prst="rect">
              <a:avLst/>
            </a:prstGeom>
          </p:spPr>
        </p:pic>
      </p:grpSp>
      <p:pic>
        <p:nvPicPr>
          <p:cNvPr id="4" name="圖片 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7958" y="4812427"/>
            <a:ext cx="2161658" cy="1424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08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143" y="1289131"/>
            <a:ext cx="5066336" cy="1955178"/>
          </a:xfrm>
          <a:prstGeom prst="rect">
            <a:avLst/>
          </a:prstGeom>
        </p:spPr>
      </p:pic>
      <p:pic>
        <p:nvPicPr>
          <p:cNvPr id="5" name="圖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594" y="852776"/>
            <a:ext cx="3225710" cy="2827889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143" y="4013752"/>
            <a:ext cx="5438239" cy="2159993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850" y="4013752"/>
            <a:ext cx="2745654" cy="2565019"/>
          </a:xfrm>
          <a:prstGeom prst="rect">
            <a:avLst/>
          </a:prstGeom>
        </p:spPr>
      </p:pic>
      <p:sp>
        <p:nvSpPr>
          <p:cNvPr id="8" name="文字方塊 7"/>
          <p:cNvSpPr txBox="1"/>
          <p:nvPr/>
        </p:nvSpPr>
        <p:spPr>
          <a:xfrm>
            <a:off x="3748518" y="3460411"/>
            <a:ext cx="23029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Science 359,76–79 (2018)</a:t>
            </a:r>
            <a:endParaRPr lang="zh-TW" altLang="en-US" sz="14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0" y="72297"/>
            <a:ext cx="93494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 smtClean="0"/>
              <a:t>Gate-tunable 2D TI and Superconductivity in the same material</a:t>
            </a:r>
            <a:endParaRPr lang="zh-TW" altLang="en-US" sz="2800" dirty="0"/>
          </a:p>
        </p:txBody>
      </p:sp>
      <p:sp>
        <p:nvSpPr>
          <p:cNvPr id="10" name="文字方塊 9"/>
          <p:cNvSpPr txBox="1"/>
          <p:nvPr/>
        </p:nvSpPr>
        <p:spPr>
          <a:xfrm>
            <a:off x="1568413" y="1104465"/>
            <a:ext cx="19315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>
                <a:solidFill>
                  <a:srgbClr val="0000CC"/>
                </a:solidFill>
              </a:rPr>
              <a:t>Monolayer WTe2</a:t>
            </a:r>
            <a:endParaRPr lang="zh-TW" altLang="en-US" dirty="0">
              <a:solidFill>
                <a:srgbClr val="0000CC"/>
              </a:solidFill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3748517" y="6377892"/>
            <a:ext cx="23029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Science 362, 926–929 (2018)</a:t>
            </a:r>
            <a:endParaRPr lang="zh-TW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922893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36"/>
          <p:cNvSpPr>
            <a:spLocks noChangeShapeType="1"/>
          </p:cNvSpPr>
          <p:nvPr/>
        </p:nvSpPr>
        <p:spPr bwMode="auto">
          <a:xfrm>
            <a:off x="18472" y="796548"/>
            <a:ext cx="91440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zh-CN" altLang="en-US" b="1" baseline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" name="Rectangle 37"/>
          <p:cNvSpPr>
            <a:spLocks noChangeArrowheads="1"/>
          </p:cNvSpPr>
          <p:nvPr/>
        </p:nvSpPr>
        <p:spPr bwMode="auto">
          <a:xfrm>
            <a:off x="203187" y="-64652"/>
            <a:ext cx="876531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n-US" altLang="zh-CN" sz="3600" dirty="0" smtClean="0"/>
              <a:t>Acknowledgement</a:t>
            </a:r>
            <a:endParaRPr lang="zh-CN" altLang="en-US" sz="3600" dirty="0"/>
          </a:p>
        </p:txBody>
      </p:sp>
      <p:sp>
        <p:nvSpPr>
          <p:cNvPr id="4" name="文字方塊 3"/>
          <p:cNvSpPr txBox="1"/>
          <p:nvPr/>
        </p:nvSpPr>
        <p:spPr>
          <a:xfrm>
            <a:off x="247854" y="962751"/>
            <a:ext cx="4519405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smtClean="0">
                <a:solidFill>
                  <a:srgbClr val="0000CC"/>
                </a:solidFill>
              </a:rPr>
              <a:t>USTC (</a:t>
            </a:r>
            <a:r>
              <a:rPr lang="en-US" altLang="zh-TW" sz="3200" dirty="0" err="1" smtClean="0">
                <a:solidFill>
                  <a:srgbClr val="0000CC"/>
                </a:solidFill>
              </a:rPr>
              <a:t>graphene</a:t>
            </a:r>
            <a:r>
              <a:rPr lang="en-US" altLang="zh-TW" sz="3200" dirty="0" smtClean="0">
                <a:solidFill>
                  <a:srgbClr val="0000CC"/>
                </a:solidFill>
              </a:rPr>
              <a:t> </a:t>
            </a:r>
            <a:r>
              <a:rPr lang="en-US" altLang="zh-TW" sz="3200" dirty="0" err="1" smtClean="0">
                <a:solidFill>
                  <a:srgbClr val="0000CC"/>
                </a:solidFill>
              </a:rPr>
              <a:t>qubit</a:t>
            </a:r>
            <a:r>
              <a:rPr lang="en-US" altLang="zh-TW" sz="3200" dirty="0" smtClean="0">
                <a:solidFill>
                  <a:srgbClr val="0000CC"/>
                </a:solidFill>
              </a:rPr>
              <a:t>):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smtClean="0"/>
              <a:t>Di Liu (PhD)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smtClean="0"/>
              <a:t>Long Yuan (PhD)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err="1" smtClean="0"/>
              <a:t>XinXin</a:t>
            </a:r>
            <a:r>
              <a:rPr lang="en-US" altLang="zh-TW" sz="2600" dirty="0" smtClean="0"/>
              <a:t> Yang (PhD)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err="1" smtClean="0"/>
              <a:t>Duan</a:t>
            </a:r>
            <a:r>
              <a:rPr lang="en-US" altLang="zh-TW" sz="2600" dirty="0" smtClean="0"/>
              <a:t> </a:t>
            </a:r>
            <a:r>
              <a:rPr lang="en-US" altLang="zh-TW" sz="2600" dirty="0" err="1" smtClean="0"/>
              <a:t>Peng</a:t>
            </a:r>
            <a:r>
              <a:rPr lang="en-US" altLang="zh-TW" sz="2600" dirty="0" smtClean="0"/>
              <a:t> (PhD)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err="1" smtClean="0"/>
              <a:t>GuanMing</a:t>
            </a:r>
            <a:r>
              <a:rPr lang="en-US" altLang="zh-TW" sz="2600" dirty="0" smtClean="0"/>
              <a:t> </a:t>
            </a:r>
            <a:r>
              <a:rPr lang="en-US" altLang="zh-TW" sz="2600" dirty="0" err="1" smtClean="0"/>
              <a:t>Xue</a:t>
            </a:r>
            <a:r>
              <a:rPr lang="en-US" altLang="zh-TW" sz="2600" dirty="0" smtClean="0"/>
              <a:t> (Engineer)</a:t>
            </a:r>
          </a:p>
        </p:txBody>
      </p:sp>
      <p:sp>
        <p:nvSpPr>
          <p:cNvPr id="7" name="文字方塊 6"/>
          <p:cNvSpPr txBox="1"/>
          <p:nvPr/>
        </p:nvSpPr>
        <p:spPr>
          <a:xfrm>
            <a:off x="4767259" y="965417"/>
            <a:ext cx="4358239" cy="35855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3200" dirty="0" err="1" smtClean="0">
                <a:solidFill>
                  <a:srgbClr val="0000CC"/>
                </a:solidFill>
              </a:rPr>
              <a:t>SUSTech</a:t>
            </a:r>
            <a:r>
              <a:rPr lang="en-US" altLang="zh-TW" sz="3200" dirty="0" smtClean="0">
                <a:solidFill>
                  <a:srgbClr val="0000CC"/>
                </a:solidFill>
              </a:rPr>
              <a:t> (MoTe2 </a:t>
            </a:r>
            <a:r>
              <a:rPr lang="en-US" altLang="zh-TW" sz="3200" dirty="0" err="1" smtClean="0">
                <a:solidFill>
                  <a:srgbClr val="0000CC"/>
                </a:solidFill>
              </a:rPr>
              <a:t>qubit</a:t>
            </a:r>
            <a:r>
              <a:rPr lang="en-US" altLang="zh-TW" sz="3200" dirty="0" smtClean="0">
                <a:solidFill>
                  <a:srgbClr val="0000CC"/>
                </a:solidFill>
              </a:rPr>
              <a:t>):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err="1" smtClean="0"/>
              <a:t>Chien</a:t>
            </a:r>
            <a:r>
              <a:rPr lang="en-US" altLang="zh-TW" sz="2600" dirty="0" smtClean="0"/>
              <a:t> </a:t>
            </a:r>
            <a:r>
              <a:rPr lang="en-US" altLang="zh-TW" sz="2600" dirty="0" err="1" smtClean="0"/>
              <a:t>Der</a:t>
            </a:r>
            <a:r>
              <a:rPr lang="en-US" altLang="zh-TW" sz="2600" dirty="0" smtClean="0"/>
              <a:t> </a:t>
            </a:r>
            <a:r>
              <a:rPr lang="en-US" altLang="zh-TW" sz="2600" dirty="0" err="1" smtClean="0"/>
              <a:t>Gui</a:t>
            </a:r>
            <a:r>
              <a:rPr lang="en-US" altLang="zh-TW" sz="2600" dirty="0" smtClean="0"/>
              <a:t> (RA)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smtClean="0"/>
              <a:t> Wei Yang Liu (post-doc)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smtClean="0"/>
              <a:t>Cheng Chun Tang(Engineer)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err="1" smtClean="0"/>
              <a:t>Qiu</a:t>
            </a:r>
            <a:r>
              <a:rPr lang="en-US" altLang="zh-TW" sz="2600" dirty="0" smtClean="0"/>
              <a:t> Ming Song (Engineer)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TW" sz="2600" dirty="0" smtClean="0"/>
              <a:t>Tong Xing Yan(post-doc)</a:t>
            </a:r>
          </a:p>
        </p:txBody>
      </p:sp>
      <p:sp>
        <p:nvSpPr>
          <p:cNvPr id="6" name="文字方塊 5"/>
          <p:cNvSpPr txBox="1"/>
          <p:nvPr/>
        </p:nvSpPr>
        <p:spPr>
          <a:xfrm>
            <a:off x="30223" y="4583886"/>
            <a:ext cx="8938281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3200" dirty="0" smtClean="0">
                <a:solidFill>
                  <a:srgbClr val="0000CC"/>
                </a:solidFill>
              </a:rPr>
              <a:t>Taiwan:</a:t>
            </a:r>
            <a:r>
              <a:rPr lang="en-US" altLang="zh-TW" sz="3600" dirty="0" smtClean="0">
                <a:solidFill>
                  <a:srgbClr val="0000CC"/>
                </a:solidFill>
              </a:rPr>
              <a:t> </a:t>
            </a:r>
          </a:p>
          <a:p>
            <a:pPr algn="ctr"/>
            <a:r>
              <a:rPr lang="en-US" altLang="zh-TW" sz="2400" dirty="0" smtClean="0"/>
              <a:t>Device fabrication: Dr</a:t>
            </a:r>
            <a:r>
              <a:rPr lang="en-US" altLang="zh-TW" sz="2400" dirty="0"/>
              <a:t>. Yen-Chun </a:t>
            </a:r>
            <a:r>
              <a:rPr lang="en-US" altLang="zh-TW" sz="2400" dirty="0" smtClean="0"/>
              <a:t>Chen, Dr</a:t>
            </a:r>
            <a:r>
              <a:rPr lang="en-US" altLang="zh-TW" sz="2400" dirty="0"/>
              <a:t>. </a:t>
            </a:r>
            <a:r>
              <a:rPr lang="en-US" altLang="zh-TW" sz="2400" dirty="0" err="1"/>
              <a:t>Chii</a:t>
            </a:r>
            <a:r>
              <a:rPr lang="en-US" altLang="zh-TW" sz="2400" dirty="0"/>
              <a:t>-Dong </a:t>
            </a:r>
            <a:r>
              <a:rPr lang="en-US" altLang="zh-TW" sz="2400" dirty="0" smtClean="0"/>
              <a:t>Chen</a:t>
            </a:r>
          </a:p>
          <a:p>
            <a:pPr algn="ctr"/>
            <a:r>
              <a:rPr lang="en-US" altLang="zh-TW" sz="2400" dirty="0" smtClean="0"/>
              <a:t>(Academia </a:t>
            </a:r>
            <a:r>
              <a:rPr lang="en-US" altLang="zh-TW" sz="2400" dirty="0" err="1" smtClean="0"/>
              <a:t>Sinica</a:t>
            </a:r>
            <a:r>
              <a:rPr lang="en-US" altLang="zh-TW" sz="2400" dirty="0" smtClean="0"/>
              <a:t>), </a:t>
            </a:r>
            <a:r>
              <a:rPr lang="en-US" altLang="zh-TW" sz="2400" u="sng" dirty="0" smtClean="0"/>
              <a:t>Li-Han Hung (NSYSU)</a:t>
            </a:r>
          </a:p>
          <a:p>
            <a:pPr algn="ctr"/>
            <a:r>
              <a:rPr lang="en-US" altLang="zh-TW" sz="2400" dirty="0" smtClean="0"/>
              <a:t>Measurements</a:t>
            </a:r>
            <a:r>
              <a:rPr lang="en-US" altLang="zh-TW" sz="2400" dirty="0"/>
              <a:t>: Prof. </a:t>
            </a:r>
            <a:r>
              <a:rPr lang="en-US" altLang="zh-TW" sz="2400" dirty="0" smtClean="0"/>
              <a:t>Io-Chun Hoi </a:t>
            </a:r>
            <a:r>
              <a:rPr lang="en-US" altLang="zh-TW" sz="2400" dirty="0"/>
              <a:t>(NTHU); Prof. Watson </a:t>
            </a:r>
            <a:r>
              <a:rPr lang="en-US" altLang="zh-TW" sz="2400" dirty="0" err="1"/>
              <a:t>Kuo</a:t>
            </a:r>
            <a:r>
              <a:rPr lang="en-US" altLang="zh-TW" sz="2400" dirty="0"/>
              <a:t>, Yu-Han Chang (NCHU), </a:t>
            </a:r>
            <a:r>
              <a:rPr lang="en-US" altLang="zh-TW" sz="2400" u="sng" dirty="0"/>
              <a:t>Kai-Ming Hsieh (NSYSU)</a:t>
            </a:r>
            <a:endParaRPr lang="en-US" altLang="zh-TW" sz="2400" u="sng" dirty="0" smtClean="0"/>
          </a:p>
          <a:p>
            <a:endParaRPr lang="en-US" altLang="zh-TW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/>
          <p:cNvSpPr>
            <a:spLocks noGrp="1"/>
          </p:cNvSpPr>
          <p:nvPr>
            <p:ph type="title"/>
          </p:nvPr>
        </p:nvSpPr>
        <p:spPr>
          <a:xfrm>
            <a:off x="2197728" y="-71438"/>
            <a:ext cx="5071294" cy="78581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zh-TW" sz="3600" dirty="0" smtClean="0">
                <a:latin typeface="+mn-lt"/>
                <a:ea typeface="+mn-ea"/>
                <a:cs typeface="+mn-cs"/>
              </a:rPr>
              <a:t>Superconducting </a:t>
            </a:r>
            <a:r>
              <a:rPr lang="en-US" altLang="zh-TW" sz="3600" dirty="0" err="1" smtClean="0">
                <a:latin typeface="+mn-lt"/>
                <a:ea typeface="+mn-ea"/>
                <a:cs typeface="+mn-cs"/>
              </a:rPr>
              <a:t>qubit</a:t>
            </a:r>
            <a:endParaRPr lang="zh-TW" altLang="en-US" sz="3600" dirty="0" smtClean="0">
              <a:latin typeface="+mn-lt"/>
              <a:ea typeface="+mn-ea"/>
              <a:cs typeface="+mn-cs"/>
            </a:endParaRPr>
          </a:p>
        </p:txBody>
      </p:sp>
      <p:sp>
        <p:nvSpPr>
          <p:cNvPr id="20483" name="內容版面配置區 2"/>
          <p:cNvSpPr>
            <a:spLocks noGrp="1"/>
          </p:cNvSpPr>
          <p:nvPr>
            <p:ph idx="1"/>
          </p:nvPr>
        </p:nvSpPr>
        <p:spPr>
          <a:xfrm>
            <a:off x="428625" y="714375"/>
            <a:ext cx="8229600" cy="1071563"/>
          </a:xfrm>
        </p:spPr>
        <p:txBody>
          <a:bodyPr/>
          <a:lstStyle/>
          <a:p>
            <a:pPr eaLnBrk="1" hangingPunct="1"/>
            <a:r>
              <a:rPr lang="en-US" altLang="zh-TW" sz="2400" smtClean="0"/>
              <a:t>A quantum LC resonator using </a:t>
            </a:r>
            <a:r>
              <a:rPr lang="en-US" altLang="zh-TW" sz="2400" smtClean="0">
                <a:solidFill>
                  <a:srgbClr val="0000FF"/>
                </a:solidFill>
              </a:rPr>
              <a:t>Josephson junction </a:t>
            </a:r>
            <a:r>
              <a:rPr lang="en-US" altLang="zh-TW" sz="2400" smtClean="0"/>
              <a:t>as an inductor provide anharmonic states for a </a:t>
            </a:r>
            <a:r>
              <a:rPr lang="en-US" altLang="zh-TW" sz="2400" b="1" smtClean="0"/>
              <a:t>two-level system</a:t>
            </a:r>
            <a:endParaRPr lang="zh-TW" altLang="en-US" sz="2400" b="1" smtClean="0"/>
          </a:p>
        </p:txBody>
      </p:sp>
      <p:pic>
        <p:nvPicPr>
          <p:cNvPr id="20484" name="圖片 4"/>
          <p:cNvPicPr>
            <a:picLocks noChangeAspect="1" noChangeArrowheads="1"/>
          </p:cNvPicPr>
          <p:nvPr/>
        </p:nvPicPr>
        <p:blipFill>
          <a:blip r:embed="rId3"/>
          <a:srcRect l="15379" t="38374" r="51607" b="7506"/>
          <a:stretch>
            <a:fillRect/>
          </a:stretch>
        </p:blipFill>
        <p:spPr bwMode="auto">
          <a:xfrm>
            <a:off x="928688" y="1643063"/>
            <a:ext cx="2928937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圖片 8"/>
          <p:cNvPicPr>
            <a:picLocks noChangeAspect="1" noChangeArrowheads="1"/>
          </p:cNvPicPr>
          <p:nvPr/>
        </p:nvPicPr>
        <p:blipFill>
          <a:blip r:embed="rId3"/>
          <a:srcRect l="50810" t="38374" r="15370" b="7506"/>
          <a:stretch>
            <a:fillRect/>
          </a:stretch>
        </p:blipFill>
        <p:spPr bwMode="auto">
          <a:xfrm>
            <a:off x="4929188" y="1643063"/>
            <a:ext cx="3000375" cy="264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6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zh-TW" altLang="en-US"/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4">
            <a:lum bright="4000" contrast="-2000"/>
          </a:blip>
          <a:srcRect/>
          <a:stretch>
            <a:fillRect/>
          </a:stretch>
        </p:blipFill>
        <p:spPr bwMode="auto">
          <a:xfrm>
            <a:off x="871375" y="4859338"/>
            <a:ext cx="1285875" cy="569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50800" dir="5400000" algn="ctr" rotWithShape="0">
              <a:srgbClr val="000000">
                <a:alpha val="0"/>
              </a:srgbClr>
            </a:outerShdw>
          </a:effectLst>
        </p:spPr>
      </p:pic>
      <p:sp>
        <p:nvSpPr>
          <p:cNvPr id="20492" name="文字方塊 18"/>
          <p:cNvSpPr txBox="1">
            <a:spLocks noChangeArrowheads="1"/>
          </p:cNvSpPr>
          <p:nvPr/>
        </p:nvSpPr>
        <p:spPr bwMode="auto">
          <a:xfrm>
            <a:off x="500063" y="4416425"/>
            <a:ext cx="40005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/>
              <a:t>Quantized electrical harmonic oscillator</a:t>
            </a:r>
            <a:endParaRPr lang="zh-TW" altLang="en-US"/>
          </a:p>
        </p:txBody>
      </p:sp>
      <p:sp>
        <p:nvSpPr>
          <p:cNvPr id="20493" name="文字方塊 19"/>
          <p:cNvSpPr txBox="1">
            <a:spLocks noChangeArrowheads="1"/>
          </p:cNvSpPr>
          <p:nvPr/>
        </p:nvSpPr>
        <p:spPr bwMode="auto">
          <a:xfrm>
            <a:off x="642938" y="5989638"/>
            <a:ext cx="4000500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i="1"/>
              <a:t>q</a:t>
            </a:r>
            <a:r>
              <a:rPr lang="en-US" altLang="zh-TW"/>
              <a:t> </a:t>
            </a:r>
            <a:r>
              <a:rPr lang="zh-TW" altLang="en-US"/>
              <a:t>→</a:t>
            </a:r>
            <a:r>
              <a:rPr lang="en-US" altLang="zh-TW"/>
              <a:t> capacitor charge (momentum </a:t>
            </a:r>
            <a:r>
              <a:rPr lang="en-US" altLang="zh-TW" i="1"/>
              <a:t>p</a:t>
            </a:r>
            <a:r>
              <a:rPr lang="en-US" altLang="zh-TW"/>
              <a:t>)</a:t>
            </a:r>
          </a:p>
          <a:p>
            <a:r>
              <a:rPr lang="en-US" altLang="zh-TW"/>
              <a:t>φ</a:t>
            </a:r>
            <a:r>
              <a:rPr lang="zh-TW" altLang="en-US"/>
              <a:t> →</a:t>
            </a:r>
            <a:r>
              <a:rPr lang="en-US" altLang="zh-TW"/>
              <a:t> inductor flux/phase (position </a:t>
            </a:r>
            <a:r>
              <a:rPr lang="en-US" altLang="zh-TW" i="1"/>
              <a:t>x</a:t>
            </a:r>
            <a:r>
              <a:rPr lang="en-US" altLang="zh-TW"/>
              <a:t>)</a:t>
            </a:r>
            <a:endParaRPr lang="zh-TW" altLang="en-US"/>
          </a:p>
        </p:txBody>
      </p:sp>
      <p:cxnSp>
        <p:nvCxnSpPr>
          <p:cNvPr id="22" name="直線單箭頭接點 21"/>
          <p:cNvCxnSpPr/>
          <p:nvPr/>
        </p:nvCxnSpPr>
        <p:spPr>
          <a:xfrm flipV="1">
            <a:off x="1096438" y="5429250"/>
            <a:ext cx="245474" cy="21431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24"/>
          <p:cNvCxnSpPr/>
          <p:nvPr/>
        </p:nvCxnSpPr>
        <p:spPr>
          <a:xfrm rot="16200000" flipV="1">
            <a:off x="1919375" y="5465063"/>
            <a:ext cx="238250" cy="1662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96" name="文字方塊 26"/>
          <p:cNvSpPr txBox="1">
            <a:spLocks noChangeArrowheads="1"/>
          </p:cNvSpPr>
          <p:nvPr/>
        </p:nvSpPr>
        <p:spPr bwMode="auto">
          <a:xfrm>
            <a:off x="24875" y="5621338"/>
            <a:ext cx="1785938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/>
              <a:t>Capacitive energy</a:t>
            </a:r>
            <a:endParaRPr lang="zh-TW" altLang="en-US" sz="1400"/>
          </a:p>
        </p:txBody>
      </p:sp>
      <p:sp>
        <p:nvSpPr>
          <p:cNvPr id="20497" name="文字方塊 27"/>
          <p:cNvSpPr txBox="1">
            <a:spLocks noChangeArrowheads="1"/>
          </p:cNvSpPr>
          <p:nvPr/>
        </p:nvSpPr>
        <p:spPr bwMode="auto">
          <a:xfrm>
            <a:off x="1574063" y="5621338"/>
            <a:ext cx="1571625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sz="1400" dirty="0"/>
              <a:t>inductive energy</a:t>
            </a:r>
            <a:endParaRPr lang="zh-TW" altLang="en-US" sz="1400" dirty="0"/>
          </a:p>
        </p:txBody>
      </p:sp>
      <p:pic>
        <p:nvPicPr>
          <p:cNvPr id="1038" name="Picture 14" descr="C:\Users\klc\Desktop\Josephson-junction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9388" y="4791075"/>
            <a:ext cx="2455862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文字方塊 29"/>
          <p:cNvSpPr txBox="1">
            <a:spLocks noChangeArrowheads="1"/>
          </p:cNvSpPr>
          <p:nvPr/>
        </p:nvSpPr>
        <p:spPr bwMode="auto">
          <a:xfrm>
            <a:off x="5500688" y="4416425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 dirty="0"/>
              <a:t>Josephson junction</a:t>
            </a:r>
            <a:endParaRPr lang="zh-TW" altLang="en-US" dirty="0"/>
          </a:p>
        </p:txBody>
      </p:sp>
      <p:sp>
        <p:nvSpPr>
          <p:cNvPr id="18" name="Line 36"/>
          <p:cNvSpPr>
            <a:spLocks noChangeShapeType="1"/>
          </p:cNvSpPr>
          <p:nvPr/>
        </p:nvSpPr>
        <p:spPr bwMode="auto">
          <a:xfrm>
            <a:off x="0" y="601466"/>
            <a:ext cx="91440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zh-CN" altLang="en-US" b="1" baseline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zh-TW" altLang="en-US"/>
          </a:p>
        </p:txBody>
      </p:sp>
      <p:grpSp>
        <p:nvGrpSpPr>
          <p:cNvPr id="2" name="群組 27"/>
          <p:cNvGrpSpPr/>
          <p:nvPr/>
        </p:nvGrpSpPr>
        <p:grpSpPr>
          <a:xfrm>
            <a:off x="2268978" y="4883088"/>
            <a:ext cx="2116820" cy="522224"/>
            <a:chOff x="2268978" y="4883088"/>
            <a:chExt cx="2116820" cy="522224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585499" y="4883088"/>
              <a:ext cx="1800299" cy="522224"/>
            </a:xfrm>
            <a:prstGeom prst="rect">
              <a:avLst/>
            </a:prstGeom>
            <a:noFill/>
          </p:spPr>
        </p:pic>
        <p:sp>
          <p:nvSpPr>
            <p:cNvPr id="27" name="向右箭號 26"/>
            <p:cNvSpPr/>
            <p:nvPr/>
          </p:nvSpPr>
          <p:spPr>
            <a:xfrm>
              <a:off x="2268978" y="5082639"/>
              <a:ext cx="212963" cy="17813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32" name="文字方塊 31"/>
          <p:cNvSpPr txBox="1"/>
          <p:nvPr/>
        </p:nvSpPr>
        <p:spPr>
          <a:xfrm>
            <a:off x="2529457" y="2576945"/>
            <a:ext cx="6756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i="1" dirty="0" smtClean="0">
                <a:solidFill>
                  <a:srgbClr val="FF0000"/>
                </a:solidFill>
              </a:rPr>
              <a:t>I=</a:t>
            </a:r>
            <a:r>
              <a:rPr lang="en-US" altLang="zh-TW" sz="1400" dirty="0" smtClean="0">
                <a:solidFill>
                  <a:srgbClr val="FF0000"/>
                </a:solidFill>
              </a:rPr>
              <a:t>φ</a:t>
            </a:r>
            <a:r>
              <a:rPr lang="en-US" altLang="zh-TW" sz="1400" i="1" dirty="0" smtClean="0">
                <a:solidFill>
                  <a:srgbClr val="FF0000"/>
                </a:solidFill>
              </a:rPr>
              <a:t>/L</a:t>
            </a:r>
            <a:endParaRPr lang="zh-TW" altLang="en-US" sz="1400" i="1" dirty="0">
              <a:solidFill>
                <a:srgbClr val="FF0000"/>
              </a:solidFill>
            </a:endParaRPr>
          </a:p>
        </p:txBody>
      </p:sp>
      <p:grpSp>
        <p:nvGrpSpPr>
          <p:cNvPr id="3" name="群組 48"/>
          <p:cNvGrpSpPr/>
          <p:nvPr/>
        </p:nvGrpSpPr>
        <p:grpSpPr>
          <a:xfrm>
            <a:off x="4724754" y="2632204"/>
            <a:ext cx="663084" cy="451742"/>
            <a:chOff x="4724754" y="2632204"/>
            <a:chExt cx="663084" cy="451742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7"/>
            <a:srcRect l="27027" r="58429"/>
            <a:stretch>
              <a:fillRect/>
            </a:stretch>
          </p:blipFill>
          <p:spPr bwMode="auto">
            <a:xfrm>
              <a:off x="4724754" y="2685497"/>
              <a:ext cx="204434" cy="3984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35" name="直線單箭頭接點 34"/>
            <p:cNvCxnSpPr>
              <a:stCxn id="3074" idx="3"/>
            </p:cNvCxnSpPr>
            <p:nvPr/>
          </p:nvCxnSpPr>
          <p:spPr>
            <a:xfrm flipV="1">
              <a:off x="4929188" y="2632204"/>
              <a:ext cx="458650" cy="252518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群組 47"/>
          <p:cNvGrpSpPr/>
          <p:nvPr/>
        </p:nvGrpSpPr>
        <p:grpSpPr>
          <a:xfrm>
            <a:off x="4929188" y="5834479"/>
            <a:ext cx="3500437" cy="844809"/>
            <a:chOff x="4929188" y="5834479"/>
            <a:chExt cx="3500437" cy="844809"/>
          </a:xfrm>
        </p:grpSpPr>
        <p:pic>
          <p:nvPicPr>
            <p:cNvPr id="3077" name="Picture 5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41776" y="5834479"/>
              <a:ext cx="2692537" cy="3674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40" name="直線接點 39"/>
            <p:cNvCxnSpPr/>
            <p:nvPr/>
          </p:nvCxnSpPr>
          <p:spPr>
            <a:xfrm rot="10800000" flipV="1">
              <a:off x="5800725" y="6125746"/>
              <a:ext cx="247650" cy="160753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1" name="文字方塊 40"/>
            <p:cNvSpPr txBox="1"/>
            <p:nvPr/>
          </p:nvSpPr>
          <p:spPr>
            <a:xfrm>
              <a:off x="4929188" y="6238875"/>
              <a:ext cx="13954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/>
                <a:t>Number of charge on the capacitor</a:t>
              </a:r>
              <a:endParaRPr lang="zh-TW" altLang="en-US" sz="1100" dirty="0"/>
            </a:p>
          </p:txBody>
        </p:sp>
        <p:cxnSp>
          <p:nvCxnSpPr>
            <p:cNvPr id="42" name="直線接點 41"/>
            <p:cNvCxnSpPr/>
            <p:nvPr/>
          </p:nvCxnSpPr>
          <p:spPr>
            <a:xfrm rot="16200000" flipH="1">
              <a:off x="6421744" y="6152428"/>
              <a:ext cx="160754" cy="107392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文字方塊 43"/>
            <p:cNvSpPr txBox="1"/>
            <p:nvPr/>
          </p:nvSpPr>
          <p:spPr>
            <a:xfrm>
              <a:off x="6215063" y="6248401"/>
              <a:ext cx="1395412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/>
                <a:t>Charge number induced by Vg</a:t>
              </a:r>
              <a:endParaRPr lang="zh-TW" altLang="en-US" sz="1100" dirty="0"/>
            </a:p>
          </p:txBody>
        </p:sp>
        <p:cxnSp>
          <p:nvCxnSpPr>
            <p:cNvPr id="45" name="直線接點 44"/>
            <p:cNvCxnSpPr/>
            <p:nvPr/>
          </p:nvCxnSpPr>
          <p:spPr>
            <a:xfrm>
              <a:off x="7200900" y="6125747"/>
              <a:ext cx="247650" cy="160754"/>
            </a:xfrm>
            <a:prstGeom prst="line">
              <a:avLst/>
            </a:prstGeom>
            <a:ln>
              <a:solidFill>
                <a:schemeClr val="tx1"/>
              </a:solidFill>
              <a:head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字方塊 46"/>
            <p:cNvSpPr txBox="1"/>
            <p:nvPr/>
          </p:nvSpPr>
          <p:spPr>
            <a:xfrm>
              <a:off x="7219949" y="6248401"/>
              <a:ext cx="1209676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100" dirty="0" smtClean="0"/>
                <a:t>Josephson energy</a:t>
              </a:r>
              <a:endParaRPr lang="zh-TW" altLang="en-US" sz="1100" dirty="0"/>
            </a:p>
          </p:txBody>
        </p:sp>
      </p:grpSp>
      <p:grpSp>
        <p:nvGrpSpPr>
          <p:cNvPr id="43" name="群組 42"/>
          <p:cNvGrpSpPr/>
          <p:nvPr/>
        </p:nvGrpSpPr>
        <p:grpSpPr>
          <a:xfrm>
            <a:off x="4500563" y="2000250"/>
            <a:ext cx="2249558" cy="1299140"/>
            <a:chOff x="4500563" y="2000250"/>
            <a:chExt cx="2249558" cy="1299140"/>
          </a:xfrm>
        </p:grpSpPr>
        <p:sp>
          <p:nvSpPr>
            <p:cNvPr id="36" name="文字方塊 35"/>
            <p:cNvSpPr txBox="1"/>
            <p:nvPr/>
          </p:nvSpPr>
          <p:spPr>
            <a:xfrm>
              <a:off x="4500563" y="3083946"/>
              <a:ext cx="641213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zh-TW" altLang="en-US" sz="8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7" name="文字方塊 36"/>
                <p:cNvSpPr txBox="1"/>
                <p:nvPr/>
              </p:nvSpPr>
              <p:spPr>
                <a:xfrm>
                  <a:off x="4929188" y="2000250"/>
                  <a:ext cx="1820933" cy="276999"/>
                </a:xfrm>
                <a:prstGeom prst="rect">
                  <a:avLst/>
                </a:prstGeom>
                <a:solidFill>
                  <a:schemeClr val="tx1">
                    <a:lumMod val="65000"/>
                    <a:lumOff val="35000"/>
                  </a:schemeClr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TW" sz="1200" i="1" dirty="0" err="1" smtClean="0"/>
                    <a:t>dI</a:t>
                  </a:r>
                  <a:r>
                    <a:rPr lang="en-US" altLang="zh-TW" sz="1200" i="1" dirty="0" smtClean="0"/>
                    <a:t>/</a:t>
                  </a:r>
                  <a:r>
                    <a:rPr lang="en-US" altLang="zh-TW" sz="1200" i="1" dirty="0" err="1" smtClean="0"/>
                    <a:t>dt</a:t>
                  </a:r>
                  <a:r>
                    <a:rPr lang="en-US" altLang="zh-TW" sz="1200" i="1" dirty="0" smtClean="0"/>
                    <a:t> =</a:t>
                  </a:r>
                  <a:r>
                    <a:rPr lang="en-US" altLang="zh-TW" sz="1200" i="1" dirty="0" err="1" smtClean="0"/>
                    <a:t>cos</a:t>
                  </a:r>
                  <a:r>
                    <a:rPr lang="en-US" sz="1200" i="1" dirty="0" err="1" smtClean="0"/>
                    <a:t>φ</a:t>
                  </a:r>
                  <a:r>
                    <a:rPr lang="en-US" sz="1200" i="1" dirty="0" smtClean="0"/>
                    <a:t> 2</a:t>
                  </a:r>
                  <a:r>
                    <a:rPr lang="en-US" altLang="zh-TW" sz="1200" dirty="0"/>
                    <a:t>π</a:t>
                  </a:r>
                  <a:r>
                    <a:rPr lang="en-US" altLang="zh-TW" sz="1200" i="1" dirty="0" smtClean="0"/>
                    <a:t>V </a:t>
                  </a:r>
                  <a:r>
                    <a:rPr lang="en-US" altLang="zh-TW" sz="1200" i="1" dirty="0" err="1" smtClean="0"/>
                    <a:t>I</a:t>
                  </a:r>
                  <a:r>
                    <a:rPr lang="en-US" altLang="zh-TW" sz="1200" i="1" baseline="-25000" dirty="0" err="1" smtClean="0"/>
                    <a:t>c</a:t>
                  </a:r>
                  <a:r>
                    <a:rPr lang="en-US" altLang="zh-TW" sz="1200" i="1" dirty="0" smtClean="0"/>
                    <a:t>/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zh-TW" altLang="zh-TW" sz="1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altLang="zh-TW" sz="1200">
                              <a:latin typeface="Cambria Math" panose="02040503050406030204" pitchFamily="18" charset="0"/>
                            </a:rPr>
                            <m:t>Φ</m:t>
                          </m:r>
                        </m:e>
                        <m:sub>
                          <m:r>
                            <a:rPr lang="en-US" altLang="zh-TW" sz="120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a14:m>
                  <a:endParaRPr lang="zh-TW" altLang="en-US" sz="1200" i="1" dirty="0"/>
                </a:p>
              </p:txBody>
            </p:sp>
          </mc:Choice>
          <mc:Fallback xmlns="">
            <p:sp>
              <p:nvSpPr>
                <p:cNvPr id="37" name="文字方塊 3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29188" y="2000250"/>
                  <a:ext cx="1820933" cy="276999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336" b="-15217"/>
                  </a:stretch>
                </a:blipFill>
              </p:spPr>
              <p:txBody>
                <a:bodyPr/>
                <a:lstStyle/>
                <a:p>
                  <a:r>
                    <a:rPr lang="zh-TW" alt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9" name="橢圓 38"/>
          <p:cNvSpPr/>
          <p:nvPr/>
        </p:nvSpPr>
        <p:spPr>
          <a:xfrm>
            <a:off x="5734049" y="2529320"/>
            <a:ext cx="414339" cy="307777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文字方塊 4"/>
          <p:cNvSpPr txBox="1"/>
          <p:nvPr/>
        </p:nvSpPr>
        <p:spPr>
          <a:xfrm>
            <a:off x="4490289" y="3083946"/>
            <a:ext cx="75882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000" dirty="0"/>
              <a:t>自感</a:t>
            </a:r>
            <a:r>
              <a:rPr lang="zh-TW" altLang="en-US" sz="1000" dirty="0" smtClean="0"/>
              <a:t>定義</a:t>
            </a:r>
            <a:endParaRPr lang="zh-TW" altLang="en-US" sz="1000" dirty="0"/>
          </a:p>
        </p:txBody>
      </p:sp>
      <p:sp>
        <p:nvSpPr>
          <p:cNvPr id="6" name="文字方塊 5"/>
          <p:cNvSpPr txBox="1"/>
          <p:nvPr/>
        </p:nvSpPr>
        <p:spPr>
          <a:xfrm>
            <a:off x="7853362" y="5405312"/>
            <a:ext cx="13795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dirty="0" smtClean="0">
                <a:solidFill>
                  <a:srgbClr val="FF0000"/>
                </a:solidFill>
              </a:rPr>
              <a:t>LC resonator with L replaced by JJ</a:t>
            </a:r>
            <a:endParaRPr lang="zh-TW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36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171253" y="-95026"/>
            <a:ext cx="6801492" cy="1143000"/>
          </a:xfrm>
        </p:spPr>
        <p:txBody>
          <a:bodyPr>
            <a:normAutofit/>
          </a:bodyPr>
          <a:lstStyle/>
          <a:p>
            <a:r>
              <a:rPr lang="en-US" altLang="zh-TW" sz="4000" dirty="0" smtClean="0">
                <a:latin typeface="+mn-lt"/>
              </a:rPr>
              <a:t>SC-Semiconductor-SC junction</a:t>
            </a:r>
            <a:endParaRPr lang="zh-TW" altLang="en-US" sz="4000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2996454"/>
            <a:ext cx="3857623" cy="3290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1472" y="1714488"/>
            <a:ext cx="3809061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86380" y="1500174"/>
            <a:ext cx="3014186" cy="270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72132" y="4214818"/>
            <a:ext cx="2561289" cy="2500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1571604" y="1214422"/>
            <a:ext cx="20717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Al-</a:t>
            </a:r>
            <a:r>
              <a:rPr lang="en-US" altLang="zh-TW" dirty="0" err="1" smtClean="0"/>
              <a:t>InAs</a:t>
            </a:r>
            <a:r>
              <a:rPr lang="en-US" altLang="zh-TW" dirty="0" smtClean="0"/>
              <a:t>-Al junction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5715008" y="1142984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Al-</a:t>
            </a:r>
            <a:r>
              <a:rPr lang="en-US" altLang="zh-TW" dirty="0" err="1" smtClean="0"/>
              <a:t>Graphene</a:t>
            </a:r>
            <a:r>
              <a:rPr lang="en-US" altLang="zh-TW" dirty="0" smtClean="0"/>
              <a:t>-Al junction</a:t>
            </a:r>
            <a:endParaRPr lang="zh-TW" altLang="en-US" dirty="0"/>
          </a:p>
        </p:txBody>
      </p:sp>
      <p:sp>
        <p:nvSpPr>
          <p:cNvPr id="10" name="文字方塊 9"/>
          <p:cNvSpPr txBox="1"/>
          <p:nvPr/>
        </p:nvSpPr>
        <p:spPr>
          <a:xfrm>
            <a:off x="571472" y="628652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Gate-tunable critical current </a:t>
            </a:r>
            <a:endParaRPr lang="zh-TW" alt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57554" y="6286520"/>
            <a:ext cx="1428760" cy="357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3" name="直線單箭頭接點 12"/>
          <p:cNvCxnSpPr/>
          <p:nvPr/>
        </p:nvCxnSpPr>
        <p:spPr>
          <a:xfrm rot="10800000" flipV="1">
            <a:off x="3857620" y="6148020"/>
            <a:ext cx="357190" cy="21868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字方塊 14"/>
          <p:cNvSpPr txBox="1"/>
          <p:nvPr/>
        </p:nvSpPr>
        <p:spPr>
          <a:xfrm>
            <a:off x="4143372" y="6009521"/>
            <a:ext cx="142876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chemeClr val="accent5"/>
                </a:solidFill>
              </a:rPr>
              <a:t>Tunable by gate</a:t>
            </a:r>
            <a:endParaRPr lang="zh-TW" altLang="en-US" sz="1200" dirty="0">
              <a:solidFill>
                <a:schemeClr val="accent5"/>
              </a:solidFill>
            </a:endParaRPr>
          </a:p>
        </p:txBody>
      </p:sp>
      <p:cxnSp>
        <p:nvCxnSpPr>
          <p:cNvPr id="18" name="直線單箭頭接點 17"/>
          <p:cNvCxnSpPr/>
          <p:nvPr/>
        </p:nvCxnSpPr>
        <p:spPr>
          <a:xfrm rot="10800000">
            <a:off x="4572000" y="6643710"/>
            <a:ext cx="214314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字方塊 18"/>
          <p:cNvSpPr txBox="1"/>
          <p:nvPr/>
        </p:nvSpPr>
        <p:spPr>
          <a:xfrm>
            <a:off x="4786314" y="6396335"/>
            <a:ext cx="12858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>
                <a:solidFill>
                  <a:schemeClr val="accent5"/>
                </a:solidFill>
              </a:rPr>
              <a:t>Superconducting gap of SC</a:t>
            </a:r>
            <a:endParaRPr lang="zh-TW" altLang="en-US" sz="1200" dirty="0">
              <a:solidFill>
                <a:schemeClr val="accent5"/>
              </a:solidFill>
            </a:endParaRPr>
          </a:p>
        </p:txBody>
      </p:sp>
      <p:sp>
        <p:nvSpPr>
          <p:cNvPr id="20" name="文字方塊 19"/>
          <p:cNvSpPr txBox="1"/>
          <p:nvPr/>
        </p:nvSpPr>
        <p:spPr>
          <a:xfrm>
            <a:off x="2714612" y="5214950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Science 309 (5732), 272-275 (2005)</a:t>
            </a:r>
            <a:endParaRPr lang="zh-TW" altLang="en-US" sz="1200" dirty="0"/>
          </a:p>
        </p:txBody>
      </p:sp>
      <p:sp>
        <p:nvSpPr>
          <p:cNvPr id="21" name="文字方塊 20"/>
          <p:cNvSpPr txBox="1"/>
          <p:nvPr/>
        </p:nvSpPr>
        <p:spPr>
          <a:xfrm rot="5400000">
            <a:off x="7746614" y="3754848"/>
            <a:ext cx="16430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dirty="0" smtClean="0"/>
              <a:t>Joel Wang Thesis (2016)</a:t>
            </a:r>
            <a:endParaRPr lang="zh-TW" altLang="en-US" sz="1200" dirty="0"/>
          </a:p>
        </p:txBody>
      </p:sp>
    </p:spTree>
    <p:extLst>
      <p:ext uri="{BB962C8B-B14F-4D97-AF65-F5344CB8AC3E}">
        <p14:creationId xmlns:p14="http://schemas.microsoft.com/office/powerpoint/2010/main" val="2116590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字方塊 2"/>
          <p:cNvSpPr txBox="1"/>
          <p:nvPr/>
        </p:nvSpPr>
        <p:spPr>
          <a:xfrm>
            <a:off x="1183307" y="92850"/>
            <a:ext cx="7231227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4400" dirty="0">
                <a:ea typeface="+mj-ea"/>
                <a:cs typeface="+mj-cs"/>
              </a:rPr>
              <a:t>S-N-S </a:t>
            </a:r>
            <a:r>
              <a:rPr lang="en-US" altLang="zh-TW" sz="4400" dirty="0" smtClean="0">
                <a:ea typeface="+mj-ea"/>
                <a:cs typeface="+mj-cs"/>
              </a:rPr>
              <a:t>Based-</a:t>
            </a:r>
            <a:r>
              <a:rPr lang="en-US" altLang="zh-TW" sz="4400" dirty="0" err="1">
                <a:ea typeface="+mj-ea"/>
                <a:cs typeface="+mj-cs"/>
              </a:rPr>
              <a:t>G</a:t>
            </a:r>
            <a:r>
              <a:rPr lang="en-US" altLang="zh-TW" sz="4400" dirty="0" err="1" smtClean="0">
                <a:ea typeface="+mj-ea"/>
                <a:cs typeface="+mj-cs"/>
              </a:rPr>
              <a:t>atemon</a:t>
            </a:r>
            <a:endParaRPr lang="en-US" altLang="zh-TW" sz="4400" dirty="0">
              <a:ea typeface="+mj-ea"/>
              <a:cs typeface="+mj-cs"/>
            </a:endParaRPr>
          </a:p>
          <a:p>
            <a:pPr algn="ctr"/>
            <a:r>
              <a:rPr lang="en-US" altLang="zh-TW" sz="2400" b="1" dirty="0" err="1">
                <a:solidFill>
                  <a:srgbClr val="0000CC"/>
                </a:solidFill>
              </a:rPr>
              <a:t>InAs</a:t>
            </a:r>
            <a:r>
              <a:rPr lang="en-US" altLang="zh-TW" sz="2400" b="1" dirty="0">
                <a:solidFill>
                  <a:srgbClr val="0000CC"/>
                </a:solidFill>
              </a:rPr>
              <a:t> nanowire, 2DEG, </a:t>
            </a:r>
            <a:r>
              <a:rPr lang="en-US" altLang="zh-TW" sz="2400" b="1" dirty="0" err="1">
                <a:solidFill>
                  <a:srgbClr val="0000CC"/>
                </a:solidFill>
              </a:rPr>
              <a:t>graphene</a:t>
            </a:r>
            <a:r>
              <a:rPr lang="en-US" altLang="zh-TW" sz="2400" b="1" dirty="0">
                <a:solidFill>
                  <a:srgbClr val="0000CC"/>
                </a:solidFill>
              </a:rPr>
              <a:t>, topological materials</a:t>
            </a:r>
          </a:p>
        </p:txBody>
      </p:sp>
      <p:grpSp>
        <p:nvGrpSpPr>
          <p:cNvPr id="10" name="群組 9"/>
          <p:cNvGrpSpPr/>
          <p:nvPr/>
        </p:nvGrpSpPr>
        <p:grpSpPr>
          <a:xfrm>
            <a:off x="-316328" y="3042043"/>
            <a:ext cx="9481591" cy="3340507"/>
            <a:chOff x="-316328" y="3042043"/>
            <a:chExt cx="9481591" cy="3340507"/>
          </a:xfrm>
        </p:grpSpPr>
        <p:pic>
          <p:nvPicPr>
            <p:cNvPr id="22" name="圖片 2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0692" y="3544715"/>
              <a:ext cx="2637926" cy="2339292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spect="1" noChangeArrowheads="1"/>
            </p:cNvPicPr>
            <p:nvPr/>
          </p:nvPicPr>
          <p:blipFill rotWithShape="1">
            <a:blip r:embed="rId4"/>
            <a:srcRect t="32807" r="51394"/>
            <a:stretch/>
          </p:blipFill>
          <p:spPr bwMode="auto">
            <a:xfrm>
              <a:off x="6401321" y="3529484"/>
              <a:ext cx="2379832" cy="2365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24" name="圖片 23"/>
            <p:cNvPicPr>
              <a:picLocks noChangeAspect="1"/>
            </p:cNvPicPr>
            <p:nvPr/>
          </p:nvPicPr>
          <p:blipFill rotWithShape="1">
            <a:blip r:embed="rId5"/>
            <a:srcRect r="2877"/>
            <a:stretch/>
          </p:blipFill>
          <p:spPr>
            <a:xfrm>
              <a:off x="3413140" y="3627457"/>
              <a:ext cx="2555627" cy="2365145"/>
            </a:xfrm>
            <a:prstGeom prst="rect">
              <a:avLst/>
            </a:prstGeom>
          </p:spPr>
        </p:pic>
        <p:sp>
          <p:nvSpPr>
            <p:cNvPr id="25" name="文字方塊 25"/>
            <p:cNvSpPr txBox="1">
              <a:spLocks noChangeArrowheads="1"/>
            </p:cNvSpPr>
            <p:nvPr/>
          </p:nvSpPr>
          <p:spPr bwMode="auto">
            <a:xfrm>
              <a:off x="318347" y="3132606"/>
              <a:ext cx="280261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dirty="0"/>
                <a:t>PhysRevLett.115.127001 (2015)</a:t>
              </a:r>
              <a:endParaRPr lang="zh-TW" altLang="en-US" sz="1400" dirty="0"/>
            </a:p>
          </p:txBody>
        </p:sp>
        <p:sp>
          <p:nvSpPr>
            <p:cNvPr id="26" name="文字方塊 25"/>
            <p:cNvSpPr txBox="1"/>
            <p:nvPr/>
          </p:nvSpPr>
          <p:spPr>
            <a:xfrm>
              <a:off x="-316328" y="5995255"/>
              <a:ext cx="40719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err="1" smtClean="0">
                  <a:solidFill>
                    <a:srgbClr val="0000FF"/>
                  </a:solidFill>
                </a:rPr>
                <a:t>InAs</a:t>
              </a:r>
              <a:r>
                <a:rPr lang="en-US" altLang="zh-TW" b="1" dirty="0" smtClean="0">
                  <a:solidFill>
                    <a:srgbClr val="0000FF"/>
                  </a:solidFill>
                </a:rPr>
                <a:t> nanowire </a:t>
              </a:r>
            </a:p>
          </p:txBody>
        </p:sp>
        <p:sp>
          <p:nvSpPr>
            <p:cNvPr id="27" name="文字方塊 26"/>
            <p:cNvSpPr txBox="1"/>
            <p:nvPr/>
          </p:nvSpPr>
          <p:spPr>
            <a:xfrm>
              <a:off x="2361193" y="6013218"/>
              <a:ext cx="442915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smtClean="0">
                  <a:solidFill>
                    <a:srgbClr val="0000FF"/>
                  </a:solidFill>
                </a:rPr>
                <a:t>2DEG</a:t>
              </a:r>
              <a:r>
                <a:rPr lang="en-US" altLang="zh-TW" b="1" dirty="0" smtClean="0"/>
                <a:t> </a:t>
              </a:r>
            </a:p>
          </p:txBody>
        </p:sp>
        <p:sp>
          <p:nvSpPr>
            <p:cNvPr id="28" name="文字方塊 27"/>
            <p:cNvSpPr txBox="1"/>
            <p:nvPr/>
          </p:nvSpPr>
          <p:spPr>
            <a:xfrm>
              <a:off x="6154040" y="5992052"/>
              <a:ext cx="27860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b="1" dirty="0" err="1" smtClean="0">
                  <a:solidFill>
                    <a:srgbClr val="0000FF"/>
                  </a:solidFill>
                </a:rPr>
                <a:t>Graphene</a:t>
              </a:r>
              <a:r>
                <a:rPr lang="en-US" altLang="zh-TW" b="1" dirty="0" smtClean="0">
                  <a:solidFill>
                    <a:srgbClr val="0000FF"/>
                  </a:solidFill>
                </a:rPr>
                <a:t> </a:t>
              </a:r>
            </a:p>
          </p:txBody>
        </p:sp>
        <p:sp>
          <p:nvSpPr>
            <p:cNvPr id="29" name="文字方塊 25"/>
            <p:cNvSpPr txBox="1">
              <a:spLocks noChangeArrowheads="1"/>
            </p:cNvSpPr>
            <p:nvPr/>
          </p:nvSpPr>
          <p:spPr bwMode="auto">
            <a:xfrm>
              <a:off x="3252404" y="3046176"/>
              <a:ext cx="3000396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zh-TW" sz="1400" dirty="0" smtClean="0"/>
                <a:t>Nature Nanotechnology 13, 915-919 (2018)</a:t>
              </a:r>
              <a:endParaRPr lang="zh-TW" altLang="en-US" sz="1400" dirty="0"/>
            </a:p>
          </p:txBody>
        </p:sp>
        <p:sp>
          <p:nvSpPr>
            <p:cNvPr id="30" name="文字方塊 29"/>
            <p:cNvSpPr txBox="1"/>
            <p:nvPr/>
          </p:nvSpPr>
          <p:spPr>
            <a:xfrm>
              <a:off x="6274063" y="3042043"/>
              <a:ext cx="2891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TW" sz="1400" dirty="0"/>
                <a:t>Nature Nanotechnology 14, 120–125 (2019)</a:t>
              </a:r>
              <a:endParaRPr lang="zh-TW" altLang="en-US" sz="1400" dirty="0"/>
            </a:p>
          </p:txBody>
        </p:sp>
      </p:grpSp>
      <p:sp>
        <p:nvSpPr>
          <p:cNvPr id="31" name="文字方塊 30"/>
          <p:cNvSpPr txBox="1"/>
          <p:nvPr/>
        </p:nvSpPr>
        <p:spPr>
          <a:xfrm>
            <a:off x="1964200" y="1614139"/>
            <a:ext cx="22145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600" b="1" i="1" dirty="0" smtClean="0"/>
              <a:t>E</a:t>
            </a:r>
            <a:r>
              <a:rPr lang="en-US" altLang="zh-TW" sz="1600" b="1" i="1" baseline="-25000" dirty="0" smtClean="0"/>
              <a:t>J</a:t>
            </a:r>
            <a:r>
              <a:rPr lang="en-US" altLang="zh-TW" sz="1600" b="1" i="1" dirty="0" smtClean="0"/>
              <a:t> = </a:t>
            </a:r>
            <a:r>
              <a:rPr lang="az-Cyrl-AZ" altLang="zh-TW" sz="1600" b="1" i="1" dirty="0" smtClean="0"/>
              <a:t>ћ</a:t>
            </a:r>
            <a:r>
              <a:rPr lang="en-US" altLang="zh-TW" sz="1600" b="1" i="1" dirty="0" smtClean="0"/>
              <a:t>I</a:t>
            </a:r>
            <a:r>
              <a:rPr lang="en-US" altLang="zh-TW" sz="1600" b="1" i="1" baseline="-25000" dirty="0" smtClean="0"/>
              <a:t>C</a:t>
            </a:r>
            <a:r>
              <a:rPr lang="en-US" altLang="zh-TW" sz="1600" b="1" i="1" dirty="0" smtClean="0"/>
              <a:t>/2e</a:t>
            </a:r>
          </a:p>
          <a:p>
            <a:r>
              <a:rPr lang="en-US" altLang="zh-TW" sz="1600" dirty="0" smtClean="0"/>
              <a:t>At the regime </a:t>
            </a:r>
            <a:r>
              <a:rPr lang="en-US" altLang="zh-TW" sz="1600" i="1" dirty="0" smtClean="0"/>
              <a:t>E</a:t>
            </a:r>
            <a:r>
              <a:rPr lang="en-US" altLang="zh-TW" sz="1600" i="1" baseline="-25000" dirty="0" smtClean="0"/>
              <a:t>J</a:t>
            </a:r>
            <a:r>
              <a:rPr lang="en-US" altLang="zh-TW" sz="1600" i="1" dirty="0" smtClean="0"/>
              <a:t> &gt;&gt; E</a:t>
            </a:r>
            <a:r>
              <a:rPr lang="en-US" altLang="zh-TW" sz="1600" i="1" baseline="-25000" dirty="0" smtClean="0"/>
              <a:t>C</a:t>
            </a:r>
            <a:r>
              <a:rPr lang="en-US" altLang="zh-TW" sz="1600" dirty="0" smtClean="0"/>
              <a:t>, the </a:t>
            </a:r>
            <a:r>
              <a:rPr lang="en-US" altLang="zh-TW" sz="1600" dirty="0" err="1" smtClean="0"/>
              <a:t>qubit</a:t>
            </a:r>
            <a:r>
              <a:rPr lang="en-US" altLang="zh-TW" sz="1600" dirty="0" smtClean="0"/>
              <a:t> transition frequency is given by:</a:t>
            </a:r>
            <a:endParaRPr lang="zh-TW" altLang="en-US" sz="1600" dirty="0"/>
          </a:p>
        </p:txBody>
      </p:sp>
      <p:pic>
        <p:nvPicPr>
          <p:cNvPr id="32" name="Picture 2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6320" y="1779461"/>
            <a:ext cx="2345473" cy="611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文字方塊 32"/>
          <p:cNvSpPr txBox="1"/>
          <p:nvPr/>
        </p:nvSpPr>
        <p:spPr>
          <a:xfrm>
            <a:off x="4419890" y="2300580"/>
            <a:ext cx="292436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rgbClr val="FF0000"/>
                </a:solidFill>
              </a:rPr>
              <a:t>Gate tunable superconducting </a:t>
            </a:r>
            <a:r>
              <a:rPr lang="en-US" altLang="zh-TW" sz="1400" dirty="0" err="1" smtClean="0">
                <a:solidFill>
                  <a:srgbClr val="FF0000"/>
                </a:solidFill>
              </a:rPr>
              <a:t>qubit</a:t>
            </a:r>
            <a:endParaRPr lang="zh-TW" alt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08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3885" y="3786190"/>
            <a:ext cx="1875323" cy="2669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文字方塊 9"/>
          <p:cNvSpPr txBox="1"/>
          <p:nvPr/>
        </p:nvSpPr>
        <p:spPr>
          <a:xfrm>
            <a:off x="649418" y="3465838"/>
            <a:ext cx="157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rgbClr val="0000FF"/>
                </a:solidFill>
              </a:rPr>
              <a:t>InAs</a:t>
            </a:r>
            <a:r>
              <a:rPr lang="en-US" altLang="zh-TW" b="1" dirty="0" smtClean="0">
                <a:solidFill>
                  <a:srgbClr val="0000FF"/>
                </a:solidFill>
              </a:rPr>
              <a:t> </a:t>
            </a:r>
            <a:r>
              <a:rPr lang="en-US" altLang="zh-TW" b="1" dirty="0" err="1" smtClean="0">
                <a:solidFill>
                  <a:srgbClr val="0000FF"/>
                </a:solidFill>
              </a:rPr>
              <a:t>nanowire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6231027" y="3500438"/>
            <a:ext cx="16430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err="1" smtClean="0">
                <a:solidFill>
                  <a:srgbClr val="0000FF"/>
                </a:solidFill>
              </a:rPr>
              <a:t>Graphene</a:t>
            </a:r>
            <a:r>
              <a:rPr lang="en-US" altLang="zh-TW" b="1" dirty="0" smtClean="0">
                <a:solidFill>
                  <a:srgbClr val="0000FF"/>
                </a:solidFill>
              </a:rPr>
              <a:t> (MIT)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522" y="494921"/>
            <a:ext cx="4979233" cy="2303658"/>
          </a:xfrm>
          <a:prstGeom prst="rect">
            <a:avLst/>
          </a:prstGeom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302744" y="2818958"/>
            <a:ext cx="2794645" cy="725470"/>
          </a:xfrm>
        </p:spPr>
        <p:txBody>
          <a:bodyPr>
            <a:normAutofit/>
          </a:bodyPr>
          <a:lstStyle/>
          <a:p>
            <a:r>
              <a:rPr lang="en-US" altLang="zh-TW" sz="2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Gate-</a:t>
            </a:r>
            <a:r>
              <a:rPr lang="en-US" altLang="zh-TW" sz="2800" b="1" dirty="0" err="1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tunability</a:t>
            </a:r>
            <a:endParaRPr lang="zh-TW" altLang="en-US" sz="2800" b="1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文字方塊 3"/>
          <p:cNvSpPr txBox="1"/>
          <p:nvPr/>
        </p:nvSpPr>
        <p:spPr>
          <a:xfrm rot="16200000">
            <a:off x="6430051" y="1241403"/>
            <a:ext cx="24108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/>
              <a:t>Jerry Chow thesis, Yale (2010)</a:t>
            </a:r>
            <a:endParaRPr lang="zh-TW" altLang="en-US" sz="1400" dirty="0"/>
          </a:p>
        </p:txBody>
      </p:sp>
      <p:sp>
        <p:nvSpPr>
          <p:cNvPr id="15" name="標題 1"/>
          <p:cNvSpPr txBox="1">
            <a:spLocks/>
          </p:cNvSpPr>
          <p:nvPr/>
        </p:nvSpPr>
        <p:spPr>
          <a:xfrm>
            <a:off x="3260860" y="-55874"/>
            <a:ext cx="2794645" cy="7254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TW" sz="2800" b="1" dirty="0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Flux-</a:t>
            </a:r>
            <a:r>
              <a:rPr lang="en-US" altLang="zh-TW" sz="2800" b="1" dirty="0" err="1" smtClean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tunability</a:t>
            </a:r>
            <a:endParaRPr lang="zh-TW" altLang="en-US" sz="2800" b="1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3406602" y="3465838"/>
            <a:ext cx="760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>
                <a:solidFill>
                  <a:srgbClr val="0000FF"/>
                </a:solidFill>
              </a:rPr>
              <a:t>2DEG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43522" y="3954892"/>
            <a:ext cx="2442973" cy="1617248"/>
          </a:xfrm>
          <a:prstGeom prst="rect">
            <a:avLst/>
          </a:prstGeom>
        </p:spPr>
      </p:pic>
      <p:sp>
        <p:nvSpPr>
          <p:cNvPr id="19" name="Line 36"/>
          <p:cNvSpPr>
            <a:spLocks noChangeShapeType="1"/>
          </p:cNvSpPr>
          <p:nvPr/>
        </p:nvSpPr>
        <p:spPr bwMode="auto">
          <a:xfrm>
            <a:off x="0" y="2921698"/>
            <a:ext cx="9144000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>
              <a:defRPr/>
            </a:pPr>
            <a:endParaRPr lang="zh-CN" altLang="en-US" b="1" baseline="0">
              <a:solidFill>
                <a:srgbClr val="000000"/>
              </a:solidFill>
              <a:latin typeface="Arial" charset="0"/>
              <a:ea typeface="宋体" charset="0"/>
              <a:cs typeface="宋体" charset="0"/>
            </a:endParaRP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01076" y="4058984"/>
            <a:ext cx="3702978" cy="1290336"/>
          </a:xfrm>
          <a:prstGeom prst="rect">
            <a:avLst/>
          </a:prstGeom>
        </p:spPr>
      </p:pic>
      <p:pic>
        <p:nvPicPr>
          <p:cNvPr id="8" name="圖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72723" y="5398023"/>
            <a:ext cx="2959683" cy="1409616"/>
          </a:xfrm>
          <a:prstGeom prst="rect">
            <a:avLst/>
          </a:prstGeom>
        </p:spPr>
      </p:pic>
      <p:grpSp>
        <p:nvGrpSpPr>
          <p:cNvPr id="22" name="群組 56"/>
          <p:cNvGrpSpPr/>
          <p:nvPr/>
        </p:nvGrpSpPr>
        <p:grpSpPr>
          <a:xfrm rot="10800000">
            <a:off x="649417" y="649048"/>
            <a:ext cx="1317421" cy="1284685"/>
            <a:chOff x="339559" y="5158035"/>
            <a:chExt cx="1504642" cy="1504642"/>
          </a:xfrm>
          <a:noFill/>
        </p:grpSpPr>
        <p:pic>
          <p:nvPicPr>
            <p:cNvPr id="23" name="Picture 2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9559" y="5158035"/>
              <a:ext cx="1504642" cy="1504642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4" name="矩形 23"/>
            <p:cNvSpPr/>
            <p:nvPr/>
          </p:nvSpPr>
          <p:spPr>
            <a:xfrm>
              <a:off x="339559" y="5158035"/>
              <a:ext cx="1504642" cy="1504642"/>
            </a:xfrm>
            <a:prstGeom prst="rect">
              <a:avLst/>
            </a:prstGeom>
            <a:grp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5" name="橢圓 24"/>
            <p:cNvSpPr/>
            <p:nvPr/>
          </p:nvSpPr>
          <p:spPr>
            <a:xfrm>
              <a:off x="807522" y="5959565"/>
              <a:ext cx="190005" cy="341624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6" name="橢圓 25"/>
            <p:cNvSpPr/>
            <p:nvPr/>
          </p:nvSpPr>
          <p:spPr>
            <a:xfrm>
              <a:off x="1090547" y="5969465"/>
              <a:ext cx="190005" cy="341624"/>
            </a:xfrm>
            <a:prstGeom prst="ellipse">
              <a:avLst/>
            </a:prstGeom>
            <a:grpFill/>
            <a:ln w="95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27" name="文字方塊 26"/>
            <p:cNvSpPr txBox="1"/>
            <p:nvPr/>
          </p:nvSpPr>
          <p:spPr>
            <a:xfrm rot="10800000">
              <a:off x="750616" y="6225356"/>
              <a:ext cx="439392" cy="307777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altLang="zh-TW" sz="1400" b="1" dirty="0" smtClean="0">
                  <a:solidFill>
                    <a:srgbClr val="FF0000"/>
                  </a:solidFill>
                </a:rPr>
                <a:t>JJ</a:t>
              </a:r>
              <a:endParaRPr lang="zh-TW" altLang="en-US" sz="14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376353" y="2027655"/>
            <a:ext cx="19671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/>
              <a:t>S-I-S </a:t>
            </a:r>
            <a:r>
              <a:rPr lang="en-US" altLang="zh-TW" b="1" dirty="0" smtClean="0"/>
              <a:t>based </a:t>
            </a:r>
            <a:r>
              <a:rPr lang="en-US" altLang="zh-TW" b="1" dirty="0" err="1" smtClean="0"/>
              <a:t>qubit</a:t>
            </a:r>
            <a:endParaRPr lang="en-US" altLang="zh-TW" b="1" dirty="0" smtClean="0"/>
          </a:p>
        </p:txBody>
      </p:sp>
    </p:spTree>
    <p:extLst>
      <p:ext uri="{BB962C8B-B14F-4D97-AF65-F5344CB8AC3E}">
        <p14:creationId xmlns:p14="http://schemas.microsoft.com/office/powerpoint/2010/main" val="2787954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0094" y="4714704"/>
            <a:ext cx="4714908" cy="2107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419478" y="-49219"/>
            <a:ext cx="3162300" cy="785818"/>
          </a:xfrm>
        </p:spPr>
        <p:txBody>
          <a:bodyPr>
            <a:normAutofit/>
          </a:bodyPr>
          <a:lstStyle/>
          <a:p>
            <a:r>
              <a:rPr lang="en-US" altLang="zh-TW" sz="3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Rabi, T</a:t>
            </a:r>
            <a:r>
              <a:rPr lang="en-US" altLang="zh-TW" sz="3800" b="1" baseline="-250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altLang="zh-TW" sz="3800" b="1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&amp;T</a:t>
            </a:r>
            <a:r>
              <a:rPr lang="en-US" altLang="zh-TW" sz="3800" b="1" baseline="-25000" dirty="0">
                <a:solidFill>
                  <a:srgbClr val="0000CC"/>
                </a:solidFill>
                <a:latin typeface="+mn-lt"/>
                <a:ea typeface="+mn-ea"/>
                <a:cs typeface="+mn-cs"/>
              </a:rPr>
              <a:t>2</a:t>
            </a:r>
            <a:endParaRPr lang="zh-TW" altLang="en-US" sz="3800" b="1" baseline="-25000" dirty="0">
              <a:solidFill>
                <a:srgbClr val="0000CC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57686" y="1454526"/>
            <a:ext cx="4537949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85720" y="1319588"/>
            <a:ext cx="3786214" cy="2701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文字方塊 7"/>
          <p:cNvSpPr txBox="1"/>
          <p:nvPr/>
        </p:nvSpPr>
        <p:spPr>
          <a:xfrm>
            <a:off x="285720" y="676646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>
                <a:solidFill>
                  <a:srgbClr val="0000FF"/>
                </a:solidFill>
              </a:rPr>
              <a:t>InAs</a:t>
            </a:r>
            <a:r>
              <a:rPr lang="en-US" altLang="zh-TW" b="1" dirty="0" smtClean="0">
                <a:solidFill>
                  <a:srgbClr val="0000FF"/>
                </a:solidFill>
              </a:rPr>
              <a:t> </a:t>
            </a:r>
            <a:r>
              <a:rPr lang="en-US" altLang="zh-TW" b="1" dirty="0" err="1" smtClean="0">
                <a:solidFill>
                  <a:srgbClr val="0000FF"/>
                </a:solidFill>
              </a:rPr>
              <a:t>nanowire</a:t>
            </a:r>
            <a:r>
              <a:rPr lang="en-US" altLang="zh-TW" b="1" dirty="0" smtClean="0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en-US" altLang="zh-TW" dirty="0" smtClean="0"/>
              <a:t>(</a:t>
            </a:r>
            <a:r>
              <a:rPr lang="en-US" altLang="zh-TW" b="1" dirty="0" smtClean="0"/>
              <a:t>T1~0.83 us, T2*~0.73 us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9" name="文字方塊 8"/>
          <p:cNvSpPr txBox="1"/>
          <p:nvPr/>
        </p:nvSpPr>
        <p:spPr>
          <a:xfrm>
            <a:off x="4714876" y="736757"/>
            <a:ext cx="44291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smtClean="0">
                <a:solidFill>
                  <a:srgbClr val="0000FF"/>
                </a:solidFill>
              </a:rPr>
              <a:t>2DEG</a:t>
            </a:r>
            <a:r>
              <a:rPr lang="en-US" altLang="zh-TW" b="1" dirty="0" smtClean="0"/>
              <a:t> </a:t>
            </a:r>
          </a:p>
          <a:p>
            <a:pPr algn="ctr"/>
            <a:r>
              <a:rPr lang="en-US" altLang="zh-TW" dirty="0" smtClean="0"/>
              <a:t>(</a:t>
            </a:r>
            <a:r>
              <a:rPr lang="en-US" altLang="zh-TW" b="1" dirty="0" smtClean="0"/>
              <a:t>T1~1.1 us, T2*~0.4 us, T2</a:t>
            </a:r>
            <a:r>
              <a:rPr lang="en-US" altLang="zh-TW" b="1" baseline="-25000" dirty="0" smtClean="0"/>
              <a:t>echo</a:t>
            </a:r>
            <a:r>
              <a:rPr lang="en-US" altLang="zh-TW" b="1" dirty="0" smtClean="0"/>
              <a:t>~2.2 us</a:t>
            </a:r>
            <a:r>
              <a:rPr lang="en-US" altLang="zh-TW" dirty="0" smtClean="0"/>
              <a:t>)</a:t>
            </a:r>
            <a:endParaRPr lang="zh-TW" altLang="en-US" dirty="0"/>
          </a:p>
        </p:txBody>
      </p:sp>
      <p:sp>
        <p:nvSpPr>
          <p:cNvPr id="11" name="文字方塊 10"/>
          <p:cNvSpPr txBox="1"/>
          <p:nvPr/>
        </p:nvSpPr>
        <p:spPr>
          <a:xfrm>
            <a:off x="3135310" y="4068373"/>
            <a:ext cx="27860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b="1" dirty="0" err="1" smtClean="0">
                <a:solidFill>
                  <a:srgbClr val="0000FF"/>
                </a:solidFill>
              </a:rPr>
              <a:t>Graphene</a:t>
            </a:r>
            <a:r>
              <a:rPr lang="en-US" altLang="zh-TW" b="1" dirty="0" smtClean="0">
                <a:solidFill>
                  <a:srgbClr val="0000FF"/>
                </a:solidFill>
              </a:rPr>
              <a:t> (MIT)</a:t>
            </a:r>
          </a:p>
          <a:p>
            <a:pPr algn="ctr"/>
            <a:r>
              <a:rPr lang="en-US" altLang="zh-TW" dirty="0" smtClean="0"/>
              <a:t>(</a:t>
            </a:r>
            <a:r>
              <a:rPr lang="en-US" altLang="zh-TW" b="1" dirty="0" smtClean="0"/>
              <a:t>T1~36 ns, T2*~51 ns</a:t>
            </a:r>
            <a:r>
              <a:rPr lang="en-US" altLang="zh-TW" dirty="0" smtClean="0"/>
              <a:t>)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405462" y="5214770"/>
            <a:ext cx="2709870" cy="1585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39783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14468" y="-23601"/>
            <a:ext cx="6329378" cy="785818"/>
          </a:xfrm>
        </p:spPr>
        <p:txBody>
          <a:bodyPr>
            <a:normAutofit/>
          </a:bodyPr>
          <a:lstStyle/>
          <a:p>
            <a:pPr algn="ctr"/>
            <a:r>
              <a:rPr lang="en-US" altLang="zh-TW" dirty="0">
                <a:latin typeface="+mn-lt"/>
              </a:rPr>
              <a:t>Geometric topology</a:t>
            </a:r>
            <a:endParaRPr lang="zh-TW" altLang="en-US" dirty="0">
              <a:latin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928670"/>
            <a:ext cx="3733778" cy="1872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928670"/>
            <a:ext cx="3533950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1000100" y="3000372"/>
            <a:ext cx="7215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The form of an object can be distinguished by genus, g, which is essentially the number of holes in the object (for a sphere, g = 0; for a torus, g = 1).</a:t>
            </a:r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867169" y="4000504"/>
            <a:ext cx="34194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14282" y="5214950"/>
            <a:ext cx="8858312" cy="436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文字方塊 8"/>
          <p:cNvSpPr txBox="1"/>
          <p:nvPr/>
        </p:nvSpPr>
        <p:spPr>
          <a:xfrm>
            <a:off x="2643174" y="5857892"/>
            <a:ext cx="4071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dirty="0" smtClean="0"/>
              <a:t>拓樸性可看成一個物體</a:t>
            </a:r>
            <a:r>
              <a:rPr lang="en-US" altLang="zh-TW" dirty="0" smtClean="0"/>
              <a:t>(object)</a:t>
            </a:r>
            <a:r>
              <a:rPr lang="zh-TW" altLang="en-US" dirty="0" smtClean="0"/>
              <a:t>内秉的天性</a:t>
            </a:r>
            <a:r>
              <a:rPr lang="zh-TW" altLang="en-US" dirty="0" smtClean="0">
                <a:latin typeface="新細明體"/>
                <a:ea typeface="新細明體"/>
              </a:rPr>
              <a:t>，因此可以用來區分物件</a:t>
            </a:r>
            <a:endParaRPr lang="zh-TW" altLang="en-US" dirty="0"/>
          </a:p>
        </p:txBody>
      </p:sp>
      <p:sp>
        <p:nvSpPr>
          <p:cNvPr id="10" name="矩形 9"/>
          <p:cNvSpPr/>
          <p:nvPr/>
        </p:nvSpPr>
        <p:spPr>
          <a:xfrm>
            <a:off x="1428728" y="5214950"/>
            <a:ext cx="1571636" cy="214314"/>
          </a:xfrm>
          <a:prstGeom prst="rect">
            <a:avLst/>
          </a:prstGeom>
          <a:noFill/>
          <a:ln w="158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接點 11"/>
          <p:cNvCxnSpPr>
            <a:endCxn id="10" idx="0"/>
          </p:cNvCxnSpPr>
          <p:nvPr/>
        </p:nvCxnSpPr>
        <p:spPr>
          <a:xfrm>
            <a:off x="1714480" y="5000636"/>
            <a:ext cx="500066" cy="214314"/>
          </a:xfrm>
          <a:prstGeom prst="line">
            <a:avLst/>
          </a:prstGeom>
          <a:ln w="15875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字方塊 13"/>
          <p:cNvSpPr txBox="1"/>
          <p:nvPr/>
        </p:nvSpPr>
        <p:spPr>
          <a:xfrm>
            <a:off x="0" y="4714884"/>
            <a:ext cx="26431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TW" sz="1200" dirty="0" smtClean="0">
                <a:solidFill>
                  <a:srgbClr val="FF0000"/>
                </a:solidFill>
              </a:rPr>
              <a:t>characterizes the local radii of curvature</a:t>
            </a:r>
            <a:endParaRPr lang="zh-TW" altLang="en-US" sz="12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1357290" y="4286256"/>
            <a:ext cx="24288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b="1" dirty="0" smtClean="0"/>
              <a:t>Gauss-Bonnet theorem</a:t>
            </a:r>
            <a:endParaRPr lang="zh-TW" altLang="en-US" b="1" dirty="0"/>
          </a:p>
        </p:txBody>
      </p:sp>
    </p:spTree>
    <p:extLst>
      <p:ext uri="{BB962C8B-B14F-4D97-AF65-F5344CB8AC3E}">
        <p14:creationId xmlns:p14="http://schemas.microsoft.com/office/powerpoint/2010/main" val="3505525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545122" y="181837"/>
            <a:ext cx="8598877" cy="796908"/>
          </a:xfrm>
        </p:spPr>
        <p:txBody>
          <a:bodyPr>
            <a:normAutofit fontScale="90000"/>
          </a:bodyPr>
          <a:lstStyle/>
          <a:p>
            <a:r>
              <a:rPr lang="en-US" altLang="zh-TW" dirty="0">
                <a:latin typeface="+mn-lt"/>
              </a:rPr>
              <a:t>Topology in condensed matter physics</a:t>
            </a:r>
            <a:r>
              <a:rPr lang="en-US" altLang="zh-TW" dirty="0" smtClean="0"/>
              <a:t/>
            </a:r>
            <a:br>
              <a:rPr lang="en-US" altLang="zh-TW" dirty="0" smtClean="0"/>
            </a:b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428596" y="814212"/>
            <a:ext cx="8229600" cy="1928826"/>
          </a:xfrm>
        </p:spPr>
        <p:txBody>
          <a:bodyPr>
            <a:normAutofit/>
          </a:bodyPr>
          <a:lstStyle/>
          <a:p>
            <a:r>
              <a:rPr lang="en-US" altLang="zh-TW" sz="2000" dirty="0" smtClean="0"/>
              <a:t>In analogy to geometric topology, materials can be identified as </a:t>
            </a:r>
            <a:r>
              <a:rPr lang="en-US" altLang="zh-TW" sz="2000" b="1" dirty="0" smtClean="0"/>
              <a:t>topologically equivalent </a:t>
            </a:r>
            <a:r>
              <a:rPr lang="en-US" altLang="zh-TW" sz="2000" dirty="0" smtClean="0"/>
              <a:t>if they can be transformed into one another by slowly changing their Hamiltonian</a:t>
            </a:r>
          </a:p>
          <a:p>
            <a:r>
              <a:rPr lang="en-US" altLang="zh-TW" sz="2000" b="1" dirty="0" smtClean="0"/>
              <a:t>Berry phase (Ƴ</a:t>
            </a:r>
            <a:r>
              <a:rPr lang="en-US" altLang="zh-TW" sz="2000" b="1" baseline="-25000" dirty="0" smtClean="0"/>
              <a:t>C</a:t>
            </a:r>
            <a:r>
              <a:rPr lang="en-US" altLang="zh-TW" sz="2000" b="1" dirty="0" smtClean="0"/>
              <a:t>) </a:t>
            </a:r>
            <a:r>
              <a:rPr lang="en-US" altLang="zh-TW" sz="2000" dirty="0" smtClean="0"/>
              <a:t>and </a:t>
            </a:r>
            <a:r>
              <a:rPr lang="en-US" altLang="zh-TW" sz="2000" b="1" dirty="0" err="1" smtClean="0"/>
              <a:t>Chern</a:t>
            </a:r>
            <a:r>
              <a:rPr lang="en-US" altLang="zh-TW" sz="2000" b="1" dirty="0" smtClean="0"/>
              <a:t> number (</a:t>
            </a:r>
            <a:r>
              <a:rPr lang="en-US" altLang="zh-TW" sz="2000" b="1" i="1" dirty="0" smtClean="0"/>
              <a:t>n</a:t>
            </a:r>
            <a:r>
              <a:rPr lang="en-US" altLang="zh-TW" sz="2000" b="1" dirty="0" smtClean="0"/>
              <a:t>) </a:t>
            </a:r>
            <a:r>
              <a:rPr lang="en-US" altLang="zh-TW" sz="2000" dirty="0" smtClean="0"/>
              <a:t>are useful for characterizing the topology of a given Hamiltonian 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(</a:t>
            </a:r>
            <a:r>
              <a:rPr lang="zh-TW" altLang="en-US" sz="2000" dirty="0" smtClean="0"/>
              <a:t>決定一個漢密頓是球還是甜甜圈</a:t>
            </a:r>
            <a:r>
              <a:rPr lang="en-US" altLang="zh-TW" sz="2000" dirty="0" smtClean="0"/>
              <a:t>)</a:t>
            </a:r>
            <a:endParaRPr lang="zh-TW" altLang="en-US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72132" y="2834342"/>
            <a:ext cx="2714624" cy="10225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34342"/>
            <a:ext cx="3700459" cy="9817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文字方塊 5"/>
          <p:cNvSpPr txBox="1"/>
          <p:nvPr/>
        </p:nvSpPr>
        <p:spPr>
          <a:xfrm>
            <a:off x="5500694" y="4143380"/>
            <a:ext cx="292895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TW" dirty="0" err="1" smtClean="0"/>
              <a:t>Chern</a:t>
            </a:r>
            <a:r>
              <a:rPr lang="en-US" altLang="zh-TW" dirty="0" smtClean="0"/>
              <a:t> number is defined as the Berry phase acquired after encircling the </a:t>
            </a:r>
            <a:r>
              <a:rPr lang="en-US" altLang="zh-TW" dirty="0" err="1" smtClean="0"/>
              <a:t>Brillouin</a:t>
            </a:r>
            <a:r>
              <a:rPr lang="en-US" altLang="zh-TW" dirty="0" smtClean="0"/>
              <a:t> zone boundary</a:t>
            </a:r>
            <a:endParaRPr lang="zh-TW" altLang="en-US" dirty="0"/>
          </a:p>
        </p:txBody>
      </p:sp>
      <p:sp>
        <p:nvSpPr>
          <p:cNvPr id="7" name="文字方塊 6"/>
          <p:cNvSpPr txBox="1"/>
          <p:nvPr/>
        </p:nvSpPr>
        <p:spPr>
          <a:xfrm>
            <a:off x="428596" y="4929198"/>
            <a:ext cx="5072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i="1" dirty="0" smtClean="0"/>
              <a:t>u</a:t>
            </a:r>
            <a:r>
              <a:rPr lang="en-US" altLang="zh-TW" dirty="0" smtClean="0"/>
              <a:t> is the periodic part of the Bloch </a:t>
            </a:r>
            <a:r>
              <a:rPr lang="en-US" altLang="zh-TW" dirty="0" err="1" smtClean="0"/>
              <a:t>wavefunction</a:t>
            </a:r>
            <a:endParaRPr lang="zh-TW" alt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4181983"/>
            <a:ext cx="4929173" cy="315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8662" y="4568619"/>
            <a:ext cx="3429024" cy="293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直線單箭頭接點 10"/>
          <p:cNvCxnSpPr/>
          <p:nvPr/>
        </p:nvCxnSpPr>
        <p:spPr>
          <a:xfrm rot="10800000">
            <a:off x="2000232" y="3691598"/>
            <a:ext cx="14287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字方塊 11"/>
          <p:cNvSpPr txBox="1"/>
          <p:nvPr/>
        </p:nvSpPr>
        <p:spPr>
          <a:xfrm>
            <a:off x="2143108" y="3691598"/>
            <a:ext cx="10715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accent1"/>
                </a:solidFill>
              </a:rPr>
              <a:t>Closed loop</a:t>
            </a:r>
            <a:endParaRPr lang="zh-TW" altLang="en-US" sz="1400" dirty="0">
              <a:solidFill>
                <a:schemeClr val="accent1"/>
              </a:solidFill>
            </a:endParaRPr>
          </a:p>
        </p:txBody>
      </p:sp>
      <p:cxnSp>
        <p:nvCxnSpPr>
          <p:cNvPr id="15" name="直線單箭頭接點 14"/>
          <p:cNvCxnSpPr/>
          <p:nvPr/>
        </p:nvCxnSpPr>
        <p:spPr>
          <a:xfrm rot="10800000">
            <a:off x="3714744" y="3691598"/>
            <a:ext cx="142876" cy="7143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字方塊 15"/>
          <p:cNvSpPr txBox="1"/>
          <p:nvPr/>
        </p:nvSpPr>
        <p:spPr>
          <a:xfrm>
            <a:off x="3857620" y="3548722"/>
            <a:ext cx="1214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400" dirty="0" smtClean="0">
                <a:solidFill>
                  <a:schemeClr val="accent1"/>
                </a:solidFill>
              </a:rPr>
              <a:t>Surface area created by </a:t>
            </a:r>
            <a:r>
              <a:rPr lang="en-US" altLang="zh-TW" sz="1400" i="1" dirty="0" smtClean="0">
                <a:solidFill>
                  <a:schemeClr val="accent1"/>
                </a:solidFill>
              </a:rPr>
              <a:t>C</a:t>
            </a:r>
            <a:endParaRPr lang="zh-TW" altLang="en-US" sz="1400" i="1" dirty="0">
              <a:solidFill>
                <a:schemeClr val="accent1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643042" y="5715016"/>
            <a:ext cx="6357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Berry </a:t>
            </a:r>
            <a:r>
              <a:rPr lang="en-US" altLang="zh-TW" dirty="0" err="1" smtClean="0"/>
              <a:t>phaes</a:t>
            </a:r>
            <a:r>
              <a:rPr lang="zh-TW" altLang="en-US" dirty="0" smtClean="0"/>
              <a:t>就是一個</a:t>
            </a:r>
            <a:r>
              <a:rPr lang="en-US" altLang="zh-TW" dirty="0" smtClean="0"/>
              <a:t>state</a:t>
            </a:r>
            <a:r>
              <a:rPr lang="zh-TW" altLang="en-US" dirty="0" smtClean="0"/>
              <a:t>繞一</a:t>
            </a:r>
            <a:r>
              <a:rPr lang="en-US" altLang="zh-TW" dirty="0" smtClean="0"/>
              <a:t>closed loop</a:t>
            </a:r>
            <a:r>
              <a:rPr lang="zh-TW" altLang="en-US" dirty="0" smtClean="0"/>
              <a:t>得到的相位</a:t>
            </a:r>
            <a:r>
              <a:rPr lang="en-US" altLang="zh-TW" dirty="0" smtClean="0"/>
              <a:t>,</a:t>
            </a:r>
            <a:r>
              <a:rPr lang="zh-TW" altLang="en-US" dirty="0" smtClean="0"/>
              <a:t>而</a:t>
            </a:r>
            <a:r>
              <a:rPr lang="en-US" altLang="zh-TW" dirty="0" err="1" smtClean="0"/>
              <a:t>Chern</a:t>
            </a:r>
            <a:r>
              <a:rPr lang="en-US" altLang="zh-TW" dirty="0" smtClean="0"/>
              <a:t> number</a:t>
            </a:r>
            <a:r>
              <a:rPr lang="zh-TW" altLang="en-US" dirty="0" smtClean="0"/>
              <a:t>就是此</a:t>
            </a:r>
            <a:r>
              <a:rPr lang="en-US" altLang="zh-TW" dirty="0" smtClean="0"/>
              <a:t>loop</a:t>
            </a:r>
            <a:r>
              <a:rPr lang="zh-TW" altLang="en-US" dirty="0" smtClean="0"/>
              <a:t>為</a:t>
            </a:r>
            <a:r>
              <a:rPr lang="en-US" altLang="zh-TW" dirty="0" err="1" smtClean="0"/>
              <a:t>Brillouin</a:t>
            </a:r>
            <a:r>
              <a:rPr lang="en-US" altLang="zh-TW" dirty="0" smtClean="0"/>
              <a:t> zone</a:t>
            </a:r>
            <a:r>
              <a:rPr lang="zh-TW" altLang="en-US" dirty="0" smtClean="0"/>
              <a:t>邊界下之特例</a:t>
            </a:r>
            <a:r>
              <a:rPr lang="en-US" altLang="zh-TW" dirty="0" smtClean="0"/>
              <a:t>(</a:t>
            </a:r>
            <a:r>
              <a:rPr lang="zh-TW" altLang="en-US" dirty="0" smtClean="0"/>
              <a:t>再除以</a:t>
            </a:r>
            <a:r>
              <a:rPr lang="en-US" altLang="zh-TW" dirty="0" smtClean="0"/>
              <a:t>2</a:t>
            </a:r>
            <a:r>
              <a:rPr lang="el-GR" altLang="zh-TW" dirty="0" smtClean="0"/>
              <a:t>π</a:t>
            </a:r>
            <a:r>
              <a:rPr lang="en-US" altLang="zh-TW" dirty="0" smtClean="0"/>
              <a:t>)</a:t>
            </a:r>
            <a:r>
              <a:rPr lang="zh-TW" altLang="en-US" dirty="0" smtClean="0">
                <a:latin typeface="新細明體"/>
                <a:ea typeface="新細明體"/>
              </a:rPr>
              <a:t>，為一個拓樸不變量</a:t>
            </a:r>
            <a:r>
              <a:rPr lang="zh-TW" altLang="en-US" dirty="0" smtClean="0"/>
              <a:t>。</a:t>
            </a:r>
          </a:p>
          <a:p>
            <a:r>
              <a:rPr lang="zh-TW" altLang="en-US" dirty="0" smtClean="0"/>
              <a:t>                             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3093530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38248</TotalTime>
  <Words>1890</Words>
  <Application>Microsoft Office PowerPoint</Application>
  <PresentationFormat>如螢幕大小 (4:3)</PresentationFormat>
  <Paragraphs>258</Paragraphs>
  <Slides>27</Slides>
  <Notes>14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27</vt:i4>
      </vt:variant>
    </vt:vector>
  </HeadingPairs>
  <TitlesOfParts>
    <vt:vector size="36" baseType="lpstr">
      <vt:lpstr>Helvetica Light</vt:lpstr>
      <vt:lpstr>宋体</vt:lpstr>
      <vt:lpstr>新細明體</vt:lpstr>
      <vt:lpstr>Arial</vt:lpstr>
      <vt:lpstr>Calibri</vt:lpstr>
      <vt:lpstr>Calibri Light</vt:lpstr>
      <vt:lpstr>Cambria Math</vt:lpstr>
      <vt:lpstr>Wingdings</vt:lpstr>
      <vt:lpstr>Office 主题</vt:lpstr>
      <vt:lpstr>Material-based superconducting quantum circuits</vt:lpstr>
      <vt:lpstr>PowerPoint 簡報</vt:lpstr>
      <vt:lpstr>Superconducting qubit</vt:lpstr>
      <vt:lpstr>SC-Semiconductor-SC junction</vt:lpstr>
      <vt:lpstr>PowerPoint 簡報</vt:lpstr>
      <vt:lpstr>Gate-tunability</vt:lpstr>
      <vt:lpstr>Rabi, T1&amp;T2</vt:lpstr>
      <vt:lpstr>Geometric topology</vt:lpstr>
      <vt:lpstr>Topology in condensed matter physics </vt:lpstr>
      <vt:lpstr>PowerPoint 簡報</vt:lpstr>
      <vt:lpstr>Majorana Fermions</vt:lpstr>
      <vt:lpstr>Andreev reflection in ballistic junction</vt:lpstr>
      <vt:lpstr>PowerPoint 簡報</vt:lpstr>
      <vt:lpstr>Edge and surface states result in new physics</vt:lpstr>
      <vt:lpstr>AC Josephson effect – Shapiro step</vt:lpstr>
      <vt:lpstr>Missing n=1 step in Shapiro response</vt:lpstr>
      <vt:lpstr>2D material based quantum circuit</vt:lpstr>
      <vt:lpstr>PowerPoint 簡報</vt:lpstr>
      <vt:lpstr>PowerPoint 簡報</vt:lpstr>
      <vt:lpstr>PowerPoint 簡報</vt:lpstr>
      <vt:lpstr>Fourier transformation analysis</vt:lpstr>
      <vt:lpstr>On-going measurements in Taiwan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balin36555</dc:creator>
  <cp:lastModifiedBy>Albert</cp:lastModifiedBy>
  <cp:revision>1652</cp:revision>
  <dcterms:created xsi:type="dcterms:W3CDTF">2016-09-06T12:36:59Z</dcterms:created>
  <dcterms:modified xsi:type="dcterms:W3CDTF">2021-08-24T08:37:53Z</dcterms:modified>
</cp:coreProperties>
</file>