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6" r:id="rId2"/>
    <p:sldId id="258" r:id="rId3"/>
    <p:sldId id="29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5D281-874B-4FEB-B62F-0BA17F37420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F4A9A-0686-4460-BE25-C2DC2DB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01C1-5222-4C15-87D4-DFDB011D2E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7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01C1-5222-4C15-87D4-DFDB011D2E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2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21A-D767-4462-AA2A-8B9CCE8F9C19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4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511-E51C-4E52-9049-BBB5DB543825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8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33E5-5A3F-4CFE-B464-D8FEC91E6211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9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EEC1-E775-48A9-81FB-3CA8AB8A540F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4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4117-85F2-4046-BCBE-5735A52A9E62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D35B-B2EE-484E-90AB-22DFC438CB44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89BE-517F-4333-8EAE-AE5894BE9253}" type="datetime1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6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9889-8552-44FC-8938-B61C723A6878}" type="datetime1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9ED-3944-4B2B-BB61-4A0CC4AEBE18}" type="datetime1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3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35EA-10B2-4337-82EE-49977F5823BB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F4AE-5F24-4F18-A00C-49154968B6C7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921BF-607C-4370-8CF4-5F78D67E4AD7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E7D4-9D8D-40B6-A475-41B5F16B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26" Type="http://schemas.openxmlformats.org/officeDocument/2006/relationships/image" Target="../media/image29.png"/><Relationship Id="rId39" Type="http://schemas.openxmlformats.org/officeDocument/2006/relationships/image" Target="../media/image35.png"/><Relationship Id="rId34" Type="http://schemas.openxmlformats.org/officeDocument/2006/relationships/image" Target="../media/image34.png"/><Relationship Id="rId47" Type="http://schemas.openxmlformats.org/officeDocument/2006/relationships/image" Target="../media/image36.png"/><Relationship Id="rId7" Type="http://schemas.openxmlformats.org/officeDocument/2006/relationships/image" Target="../media/image250.png"/><Relationship Id="rId25" Type="http://schemas.openxmlformats.org/officeDocument/2006/relationships/image" Target="../media/image240.png"/><Relationship Id="rId33" Type="http://schemas.openxmlformats.org/officeDocument/2006/relationships/image" Target="../media/image33.png"/><Relationship Id="rId38" Type="http://schemas.openxmlformats.org/officeDocument/2006/relationships/image" Target="../media/image17.wmf"/><Relationship Id="rId46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11" Type="http://schemas.openxmlformats.org/officeDocument/2006/relationships/image" Target="NULL"/><Relationship Id="rId32" Type="http://schemas.openxmlformats.org/officeDocument/2006/relationships/image" Target="../media/image32.png"/><Relationship Id="rId37" Type="http://schemas.openxmlformats.org/officeDocument/2006/relationships/oleObject" Target="../embeddings/oleObject27.bin"/><Relationship Id="rId45" Type="http://schemas.openxmlformats.org/officeDocument/2006/relationships/image" Target="../media/image37.png"/><Relationship Id="rId28" Type="http://schemas.openxmlformats.org/officeDocument/2006/relationships/image" Target="../media/image30.png"/><Relationship Id="rId36" Type="http://schemas.openxmlformats.org/officeDocument/2006/relationships/image" Target="../media/image17.wmf"/><Relationship Id="rId10" Type="http://schemas.openxmlformats.org/officeDocument/2006/relationships/image" Target="../media/image28.png"/><Relationship Id="rId31" Type="http://schemas.openxmlformats.org/officeDocument/2006/relationships/image" Target="../media/image133.png"/><Relationship Id="rId9" Type="http://schemas.openxmlformats.org/officeDocument/2006/relationships/image" Target="../media/image27.png"/><Relationship Id="rId27" Type="http://schemas.openxmlformats.org/officeDocument/2006/relationships/image" Target="../media/image120.png"/><Relationship Id="rId30" Type="http://schemas.openxmlformats.org/officeDocument/2006/relationships/image" Target="../media/image122.png"/><Relationship Id="rId35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.bin"/><Relationship Id="rId3" Type="http://schemas.openxmlformats.org/officeDocument/2006/relationships/image" Target="../media/image380.png"/><Relationship Id="rId21" Type="http://schemas.openxmlformats.org/officeDocument/2006/relationships/image" Target="../media/image70.png"/><Relationship Id="rId7" Type="http://schemas.openxmlformats.org/officeDocument/2006/relationships/image" Target="../media/image43.png"/><Relationship Id="rId12" Type="http://schemas.openxmlformats.org/officeDocument/2006/relationships/image" Target="../media/image44.png"/><Relationship Id="rId25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60.png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11" Type="http://schemas.openxmlformats.org/officeDocument/2006/relationships/image" Target="NULL"/><Relationship Id="rId24" Type="http://schemas.openxmlformats.org/officeDocument/2006/relationships/image" Target="../media/image48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23" Type="http://schemas.openxmlformats.org/officeDocument/2006/relationships/image" Target="../media/image47.png"/><Relationship Id="rId28" Type="http://schemas.openxmlformats.org/officeDocument/2006/relationships/image" Target="../media/image50.png"/><Relationship Id="rId31" Type="http://schemas.openxmlformats.org/officeDocument/2006/relationships/image" Target="../media/image38.png"/><Relationship Id="rId4" Type="http://schemas.openxmlformats.org/officeDocument/2006/relationships/image" Target="../media/image390.png"/><Relationship Id="rId14" Type="http://schemas.openxmlformats.org/officeDocument/2006/relationships/image" Target="../media/image300.png"/><Relationship Id="rId22" Type="http://schemas.openxmlformats.org/officeDocument/2006/relationships/image" Target="../media/image46.png"/><Relationship Id="rId27" Type="http://schemas.openxmlformats.org/officeDocument/2006/relationships/image" Target="../media/image19.wmf"/><Relationship Id="rId30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64.png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90.bin"/><Relationship Id="rId7" Type="http://schemas.openxmlformats.org/officeDocument/2006/relationships/image" Target="../media/image61.png"/><Relationship Id="rId12" Type="http://schemas.openxmlformats.org/officeDocument/2006/relationships/image" Target="../media/image62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80.bin"/><Relationship Id="rId23" Type="http://schemas.openxmlformats.org/officeDocument/2006/relationships/image" Target="../media/image65.png"/><Relationship Id="rId10" Type="http://schemas.openxmlformats.org/officeDocument/2006/relationships/oleObject" Target="../embeddings/oleObject70.bin"/><Relationship Id="rId19" Type="http://schemas.openxmlformats.org/officeDocument/2006/relationships/oleObject" Target="../embeddings/oleObject7.bin"/><Relationship Id="rId4" Type="http://schemas.openxmlformats.org/officeDocument/2006/relationships/image" Target="../media/image23.wmf"/><Relationship Id="rId9" Type="http://schemas.openxmlformats.org/officeDocument/2006/relationships/image" Target="../media/image24.wmf"/><Relationship Id="rId14" Type="http://schemas.openxmlformats.org/officeDocument/2006/relationships/image" Target="../media/image25.wmf"/><Relationship Id="rId22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64/OE.17.014109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1.png"/><Relationship Id="rId7" Type="http://schemas.openxmlformats.org/officeDocument/2006/relationships/image" Target="../media/image3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11" Type="http://schemas.openxmlformats.org/officeDocument/2006/relationships/image" Target="../media/image19.png"/><Relationship Id="rId5" Type="http://schemas.openxmlformats.org/officeDocument/2006/relationships/image" Target="../media/image12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9" Type="http://schemas.openxmlformats.org/officeDocument/2006/relationships/image" Target="../media/image13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097" y="763879"/>
            <a:ext cx="7687101" cy="2387600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Rockwell Condensed" panose="02060603050405020104" pitchFamily="18" charset="0"/>
                <a:cs typeface="Microsoft Uighur" panose="02000000000000000000" pitchFamily="2" charset="-78"/>
              </a:rPr>
              <a:t>Efficient Generation of sub-MHz </a:t>
            </a:r>
            <a:r>
              <a:rPr lang="en-US" sz="4100" dirty="0" smtClean="0">
                <a:latin typeface="Rockwell Condensed" panose="02060603050405020104" pitchFamily="18" charset="0"/>
                <a:cs typeface="Microsoft Uighur" panose="02000000000000000000" pitchFamily="2" charset="-78"/>
              </a:rPr>
              <a:t>bi-photons </a:t>
            </a:r>
            <a:r>
              <a:rPr lang="en-US" sz="4100" dirty="0">
                <a:latin typeface="Rockwell Condensed" panose="02060603050405020104" pitchFamily="18" charset="0"/>
                <a:cs typeface="Microsoft Uighur" panose="02000000000000000000" pitchFamily="2" charset="-78"/>
              </a:rPr>
              <a:t>by Controlled Quantum Interference using </a:t>
            </a:r>
            <a:r>
              <a:rPr lang="en-US" sz="4100" dirty="0" smtClean="0">
                <a:latin typeface="Rockwell Condensed" panose="02060603050405020104" pitchFamily="18" charset="0"/>
                <a:cs typeface="Microsoft Uighur" panose="02000000000000000000" pitchFamily="2" charset="-78"/>
              </a:rPr>
              <a:t>cold atomic ensembles</a:t>
            </a:r>
            <a:endParaRPr lang="en-US" sz="4100" dirty="0">
              <a:latin typeface="Rockwell Condensed" panose="02060603050405020104" pitchFamily="18" charset="0"/>
              <a:cs typeface="Microsoft Uighur" panose="020000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787" y="3712336"/>
            <a:ext cx="7130845" cy="22634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Rockwell Condensed" panose="02060603050405020104" pitchFamily="18" charset="0"/>
              </a:rPr>
              <a:t>Ravikumar </a:t>
            </a:r>
            <a:r>
              <a:rPr lang="en-US" sz="2800" dirty="0" err="1" smtClean="0">
                <a:solidFill>
                  <a:srgbClr val="002060"/>
                </a:solidFill>
                <a:latin typeface="Rockwell Condensed" panose="02060603050405020104" pitchFamily="18" charset="0"/>
              </a:rPr>
              <a:t>Chinnarasu</a:t>
            </a:r>
            <a:r>
              <a:rPr lang="en-US" sz="2800" dirty="0" smtClean="0">
                <a:solidFill>
                  <a:srgbClr val="002060"/>
                </a:solidFill>
                <a:latin typeface="Rockwell Condensed" panose="02060603050405020104" pitchFamily="18" charset="0"/>
              </a:rPr>
              <a:t> 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Rockwell Condensed" panose="02060603050405020104" pitchFamily="18" charset="0"/>
              </a:rPr>
              <a:t>Department of Physics,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Rockwell Condensed" panose="02060603050405020104" pitchFamily="18" charset="0"/>
              </a:rPr>
              <a:t>National Tsing Hua University</a:t>
            </a:r>
            <a:r>
              <a:rPr lang="en-US" sz="2800" dirty="0">
                <a:solidFill>
                  <a:srgbClr val="002060"/>
                </a:solidFill>
                <a:latin typeface="Rockwell Condensed" panose="02060603050405020104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Rockwell Condensed" panose="020606030504050201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Rockwell Condensed" panose="02060603050405020104" pitchFamily="18" charset="0"/>
              </a:rPr>
              <a:t>08/27/2020</a:t>
            </a:r>
          </a:p>
          <a:p>
            <a:endParaRPr lang="en-US" sz="2800" dirty="0">
              <a:solidFill>
                <a:srgbClr val="002060"/>
              </a:solidFill>
              <a:latin typeface="Rockwell Condensed" panose="02060603050405020104" pitchFamily="18" charset="0"/>
            </a:endParaRPr>
          </a:p>
          <a:p>
            <a:r>
              <a:rPr lang="en-US" sz="2800" dirty="0" smtClean="0">
                <a:solidFill>
                  <a:schemeClr val="accent6"/>
                </a:solidFill>
                <a:latin typeface="Rockwell Condensed" panose="02060603050405020104" pitchFamily="18" charset="0"/>
              </a:rPr>
              <a:t>     Young Quantum Information Researchers Forum 2020</a:t>
            </a:r>
            <a:endParaRPr lang="en-US" sz="2800" dirty="0">
              <a:solidFill>
                <a:schemeClr val="accent6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629" y="365949"/>
            <a:ext cx="8146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Spectral characteristics – Resonant case 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8196" y="1017671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8712" y="1123510"/>
            <a:ext cx="4888415" cy="3064636"/>
            <a:chOff x="-40280" y="1831424"/>
            <a:chExt cx="5193752" cy="3520034"/>
          </a:xfrm>
        </p:grpSpPr>
        <p:grpSp>
          <p:nvGrpSpPr>
            <p:cNvPr id="6" name="Group 5"/>
            <p:cNvGrpSpPr/>
            <p:nvPr/>
          </p:nvGrpSpPr>
          <p:grpSpPr>
            <a:xfrm>
              <a:off x="-40280" y="1831424"/>
              <a:ext cx="5193752" cy="3520034"/>
              <a:chOff x="-336215" y="457969"/>
              <a:chExt cx="3957621" cy="325767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-336215" y="457969"/>
                <a:ext cx="3957621" cy="3257670"/>
                <a:chOff x="-336215" y="457969"/>
                <a:chExt cx="3957621" cy="325767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-336215" y="457969"/>
                  <a:ext cx="3957621" cy="3257670"/>
                  <a:chOff x="-335302" y="475511"/>
                  <a:chExt cx="3957621" cy="3257670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-335302" y="475511"/>
                    <a:ext cx="3957621" cy="3257670"/>
                    <a:chOff x="229934" y="1528764"/>
                    <a:chExt cx="5449266" cy="4022274"/>
                  </a:xfrm>
                  <a:noFill/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229934" y="1714448"/>
                      <a:ext cx="5449266" cy="3836590"/>
                      <a:chOff x="371867" y="1158851"/>
                      <a:chExt cx="5449266" cy="3836590"/>
                    </a:xfrm>
                    <a:grpFill/>
                  </p:grpSpPr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371867" y="1158851"/>
                        <a:ext cx="5334532" cy="3826060"/>
                        <a:chOff x="7701712" y="1324776"/>
                        <a:chExt cx="3710327" cy="3715150"/>
                      </a:xfrm>
                      <a:grpFill/>
                    </p:grpSpPr>
                    <p:cxnSp>
                      <p:nvCxnSpPr>
                        <p:cNvPr id="27" name="Straight Connector 26"/>
                        <p:cNvCxnSpPr/>
                        <p:nvPr/>
                      </p:nvCxnSpPr>
                      <p:spPr>
                        <a:xfrm>
                          <a:off x="9128594" y="4438222"/>
                          <a:ext cx="1384663" cy="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7701712" y="1324776"/>
                          <a:ext cx="3710327" cy="3715150"/>
                          <a:chOff x="7800188" y="1268504"/>
                          <a:chExt cx="3710327" cy="3715150"/>
                        </a:xfrm>
                        <a:grpFill/>
                      </p:grpSpPr>
                      <p:cxnSp>
                        <p:nvCxnSpPr>
                          <p:cNvPr id="29" name="Straight Connector 28"/>
                          <p:cNvCxnSpPr/>
                          <p:nvPr/>
                        </p:nvCxnSpPr>
                        <p:spPr>
                          <a:xfrm>
                            <a:off x="8477794" y="4976949"/>
                            <a:ext cx="2965269" cy="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0" name="Straight Connector 29"/>
                          <p:cNvCxnSpPr/>
                          <p:nvPr/>
                        </p:nvCxnSpPr>
                        <p:spPr>
                          <a:xfrm>
                            <a:off x="8355874" y="1537063"/>
                            <a:ext cx="2965269" cy="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" name="Straight Connector 30"/>
                          <p:cNvCxnSpPr/>
                          <p:nvPr/>
                        </p:nvCxnSpPr>
                        <p:spPr>
                          <a:xfrm>
                            <a:off x="9936480" y="2626142"/>
                            <a:ext cx="1384663" cy="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2" name="Straight Arrow Connector 31"/>
                          <p:cNvCxnSpPr/>
                          <p:nvPr/>
                        </p:nvCxnSpPr>
                        <p:spPr>
                          <a:xfrm flipV="1">
                            <a:off x="8806375" y="2012128"/>
                            <a:ext cx="14068" cy="2964821"/>
                          </a:xfrm>
                          <a:prstGeom prst="straightConnector1">
                            <a:avLst/>
                          </a:prstGeom>
                          <a:grpFill/>
                          <a:ln w="50800">
                            <a:solidFill>
                              <a:srgbClr val="00B05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" name="Straight Arrow Connector 32"/>
                          <p:cNvCxnSpPr/>
                          <p:nvPr/>
                        </p:nvCxnSpPr>
                        <p:spPr>
                          <a:xfrm>
                            <a:off x="10928168" y="2432984"/>
                            <a:ext cx="15086" cy="2543965"/>
                          </a:xfrm>
                          <a:prstGeom prst="straightConnector1">
                            <a:avLst/>
                          </a:prstGeom>
                          <a:grpFill/>
                          <a:ln w="50800">
                            <a:solidFill>
                              <a:srgbClr val="FFC000"/>
                            </a:solidFill>
                            <a:prstDash val="sysDash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4" name="Straight Connector 33"/>
                          <p:cNvCxnSpPr/>
                          <p:nvPr/>
                        </p:nvCxnSpPr>
                        <p:spPr>
                          <a:xfrm>
                            <a:off x="8355874" y="1999400"/>
                            <a:ext cx="2965269" cy="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tx1"/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5" name="TextBox 34"/>
                              <p:cNvSpPr txBox="1"/>
                              <p:nvPr/>
                            </p:nvSpPr>
                            <p:spPr>
                              <a:xfrm>
                                <a:off x="7800188" y="1268504"/>
                                <a:ext cx="337849" cy="276999"/>
                              </a:xfrm>
                              <a:prstGeom prst="rect">
                                <a:avLst/>
                              </a:prstGeom>
                              <a:grpFill/>
                            </p:spPr>
                            <p:txBody>
                              <a:bodyPr wrap="none" lIns="0" tIns="0" rIns="0" bIns="0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5" name="TextBox 34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7800188" y="1268504"/>
                                <a:ext cx="337849" cy="27699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7"/>
                                <a:stretch>
                                  <a:fillRect l="-28947" t="-197561" r="-107895" b="-302439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6" name="TextBox 35"/>
                              <p:cNvSpPr txBox="1"/>
                              <p:nvPr/>
                            </p:nvSpPr>
                            <p:spPr>
                              <a:xfrm>
                                <a:off x="7827041" y="2432984"/>
                                <a:ext cx="337849" cy="276999"/>
                              </a:xfrm>
                              <a:prstGeom prst="rect">
                                <a:avLst/>
                              </a:prstGeom>
                              <a:grpFill/>
                            </p:spPr>
                            <p:txBody>
                              <a:bodyPr wrap="none" lIns="0" tIns="0" rIns="0" bIns="0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6" name="TextBox 35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7827041" y="2432984"/>
                                <a:ext cx="337849" cy="27699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8"/>
                                <a:stretch>
                                  <a:fillRect l="-28947" t="-197561" r="-109211" b="-302439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7" name="TextBox 36"/>
                              <p:cNvSpPr txBox="1"/>
                              <p:nvPr/>
                            </p:nvSpPr>
                            <p:spPr>
                              <a:xfrm>
                                <a:off x="7830310" y="4157268"/>
                                <a:ext cx="337849" cy="276999"/>
                              </a:xfrm>
                              <a:prstGeom prst="rect">
                                <a:avLst/>
                              </a:prstGeom>
                              <a:grpFill/>
                            </p:spPr>
                            <p:txBody>
                              <a:bodyPr wrap="none" lIns="0" tIns="0" rIns="0" bIns="0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7" name="TextBox 36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7830310" y="4157268"/>
                                <a:ext cx="337849" cy="27699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9"/>
                                <a:stretch>
                                  <a:fillRect l="-30263" t="-197561" r="-107895" b="-302439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8" name="TextBox 37"/>
                              <p:cNvSpPr txBox="1"/>
                              <p:nvPr/>
                            </p:nvSpPr>
                            <p:spPr>
                              <a:xfrm>
                                <a:off x="7845224" y="4706655"/>
                                <a:ext cx="337849" cy="276999"/>
                              </a:xfrm>
                              <a:prstGeom prst="rect">
                                <a:avLst/>
                              </a:prstGeom>
                              <a:grpFill/>
                            </p:spPr>
                            <p:txBody>
                              <a:bodyPr wrap="none" lIns="0" tIns="0" rIns="0" bIns="0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8" name="TextBox 37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7845224" y="4706655"/>
                                <a:ext cx="337849" cy="27699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10"/>
                                <a:stretch>
                                  <a:fillRect l="-28947" t="-195122" r="-109211" b="-304878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9" name="TextBox 38"/>
                              <p:cNvSpPr txBox="1"/>
                              <p:nvPr/>
                            </p:nvSpPr>
                            <p:spPr>
                              <a:xfrm>
                                <a:off x="8234293" y="1502633"/>
                                <a:ext cx="429220" cy="270651"/>
                              </a:xfrm>
                              <a:prstGeom prst="rect">
                                <a:avLst/>
                              </a:prstGeom>
                              <a:grpFill/>
                            </p:spPr>
                            <p:txBody>
                              <a:bodyPr wrap="none" lIns="0" tIns="0" rIns="0" bIns="0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oMath>
                                  </m:oMathPara>
                                </a14:m>
                                <a:endParaRPr lang="en-US" baseline="-25000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02" name="TextBox 101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8234293" y="1502633"/>
                                <a:ext cx="429220" cy="270651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25"/>
                                <a:stretch>
                                  <a:fillRect l="-22222" r="-15873" b="-87097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40" name="TextBox 39"/>
                              <p:cNvSpPr txBox="1"/>
                              <p:nvPr/>
                            </p:nvSpPr>
                            <p:spPr>
                              <a:xfrm>
                                <a:off x="8392458" y="3462798"/>
                                <a:ext cx="291362" cy="270652"/>
                              </a:xfrm>
                              <a:prstGeom prst="rect">
                                <a:avLst/>
                              </a:prstGeom>
                              <a:grpFill/>
                            </p:spPr>
                            <p:txBody>
                              <a:bodyPr wrap="none" lIns="0" tIns="0" rIns="0" bIns="0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oMath>
                                  </m:oMathPara>
                                </a14:m>
                                <a:endParaRPr lang="en-US" baseline="-25000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19" name="TextBox 118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8392458" y="3462798"/>
                                <a:ext cx="291362" cy="27065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11"/>
                                <a:stretch>
                                  <a:fillRect l="-3509" r="-3509" b="-56757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41" name="TextBox 40"/>
                              <p:cNvSpPr txBox="1"/>
                              <p:nvPr/>
                            </p:nvSpPr>
                            <p:spPr>
                              <a:xfrm>
                                <a:off x="8857855" y="3484608"/>
                                <a:ext cx="277255" cy="270651"/>
                              </a:xfrm>
                              <a:prstGeom prst="rect">
                                <a:avLst/>
                              </a:prstGeom>
                              <a:grpFill/>
                            </p:spPr>
                            <p:txBody>
                              <a:bodyPr wrap="none" lIns="0" tIns="0" rIns="0" bIns="0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oMath>
                                  </m:oMathPara>
                                </a14:m>
                                <a:endParaRPr lang="en-US" baseline="-25000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41" name="TextBox 40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8857855" y="3484608"/>
                                <a:ext cx="277255" cy="270651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26"/>
                                <a:stretch>
                                  <a:fillRect b="-27500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42" name="TextBox 41"/>
                              <p:cNvSpPr txBox="1"/>
                              <p:nvPr/>
                            </p:nvSpPr>
                            <p:spPr>
                              <a:xfrm>
                                <a:off x="11204084" y="3464900"/>
                                <a:ext cx="306431" cy="270652"/>
                              </a:xfrm>
                              <a:prstGeom prst="rect">
                                <a:avLst/>
                              </a:prstGeom>
                              <a:grpFill/>
                            </p:spPr>
                            <p:txBody>
                              <a:bodyPr wrap="none" lIns="0" tIns="0" rIns="0" bIns="0" rtlCol="0">
                                <a:spAutoFit/>
                              </a:bodyPr>
                              <a:lstStyle/>
                              <a:p>
                                <a14:m>
                                  <m:oMath xmlns:m="http://schemas.openxmlformats.org/officeDocument/2006/math"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oMath>
                                </a14:m>
                                <a:r>
                                  <a:rPr lang="en-US" baseline="-25000" dirty="0" smtClean="0"/>
                                  <a:t>as</a:t>
                                </a:r>
                                <a:endParaRPr lang="en-US" baseline="-25000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22" name="TextBox 121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1204084" y="3464900"/>
                                <a:ext cx="306431" cy="27065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27"/>
                                <a:stretch>
                                  <a:fillRect l="-13889" b="-45652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</p:grp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>
                        <a:off x="3461399" y="2758706"/>
                        <a:ext cx="1990803" cy="13027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tx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Connector 20"/>
                      <p:cNvCxnSpPr/>
                      <p:nvPr/>
                    </p:nvCxnSpPr>
                    <p:spPr>
                      <a:xfrm>
                        <a:off x="3450417" y="2327633"/>
                        <a:ext cx="1990803" cy="13027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tx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Arrow Connector 21"/>
                      <p:cNvCxnSpPr/>
                      <p:nvPr/>
                    </p:nvCxnSpPr>
                    <p:spPr>
                      <a:xfrm flipH="1">
                        <a:off x="2583404" y="1957903"/>
                        <a:ext cx="13819" cy="2152970"/>
                      </a:xfrm>
                      <a:prstGeom prst="straightConnector1">
                        <a:avLst/>
                      </a:prstGeom>
                      <a:grpFill/>
                      <a:ln w="50800">
                        <a:prstDash val="sys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Straight Arrow Connector 22"/>
                      <p:cNvCxnSpPr/>
                      <p:nvPr/>
                    </p:nvCxnSpPr>
                    <p:spPr>
                      <a:xfrm>
                        <a:off x="5180101" y="2758706"/>
                        <a:ext cx="0" cy="2236735"/>
                      </a:xfrm>
                      <a:prstGeom prst="straightConnector1">
                        <a:avLst/>
                      </a:prstGeom>
                      <a:grpFill/>
                      <a:ln w="50800">
                        <a:solidFill>
                          <a:srgbClr val="FFC000"/>
                        </a:solidFill>
                        <a:prstDash val="sys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4" name="TextBox 23"/>
                          <p:cNvSpPr txBox="1"/>
                          <p:nvPr/>
                        </p:nvSpPr>
                        <p:spPr>
                          <a:xfrm>
                            <a:off x="2990051" y="2310848"/>
                            <a:ext cx="270203" cy="270652"/>
                          </a:xfrm>
                          <a:prstGeom prst="rect">
                            <a:avLst/>
                          </a:prstGeom>
                          <a:grp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baseline="-25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4" name="TextBox 23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990051" y="2310848"/>
                            <a:ext cx="270203" cy="270652"/>
                          </a:xfrm>
                          <a:prstGeom prst="rect">
                            <a:avLst/>
                          </a:prstGeom>
                          <a:blipFill>
                            <a:blip r:embed="rId28"/>
                            <a:stretch>
                              <a:fillRect l="-25581" r="-9302" b="-30769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5" name="TextBox 24"/>
                          <p:cNvSpPr txBox="1"/>
                          <p:nvPr/>
                        </p:nvSpPr>
                        <p:spPr>
                          <a:xfrm>
                            <a:off x="5486681" y="2020518"/>
                            <a:ext cx="334452" cy="270652"/>
                          </a:xfrm>
                          <a:prstGeom prst="rect">
                            <a:avLst/>
                          </a:prstGeom>
                          <a:grp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oMath>
                              </m:oMathPara>
                            </a14:m>
                            <a:endParaRPr lang="en-US" baseline="-25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9" name="TextBox 7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486681" y="2020518"/>
                            <a:ext cx="334452" cy="270652"/>
                          </a:xfrm>
                          <a:prstGeom prst="rect">
                            <a:avLst/>
                          </a:prstGeom>
                          <a:blipFill>
                            <a:blip r:embed="rId30"/>
                            <a:stretch>
                              <a:fillRect l="-41176" r="-67647" b="-110345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6" name="TextBox 25"/>
                          <p:cNvSpPr txBox="1"/>
                          <p:nvPr/>
                        </p:nvSpPr>
                        <p:spPr>
                          <a:xfrm>
                            <a:off x="5467035" y="2785061"/>
                            <a:ext cx="334452" cy="270652"/>
                          </a:xfrm>
                          <a:prstGeom prst="rect">
                            <a:avLst/>
                          </a:prstGeom>
                          <a:grp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oMath>
                              </m:oMathPara>
                            </a14:m>
                            <a:endParaRPr lang="en-US" baseline="-25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0" name="TextBox 7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467035" y="2785061"/>
                            <a:ext cx="334452" cy="270652"/>
                          </a:xfrm>
                          <a:prstGeom prst="rect">
                            <a:avLst/>
                          </a:prstGeom>
                          <a:blipFill>
                            <a:blip r:embed="rId31"/>
                            <a:stretch>
                              <a:fillRect l="-41176" r="-55882" b="-90000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>
                      <a:off x="1091869" y="1528764"/>
                      <a:ext cx="0" cy="462261"/>
                    </a:xfrm>
                    <a:prstGeom prst="straightConnector1">
                      <a:avLst/>
                    </a:prstGeom>
                    <a:grpFill/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 flipV="1">
                      <a:off x="1091869" y="2467164"/>
                      <a:ext cx="0" cy="538772"/>
                    </a:xfrm>
                    <a:prstGeom prst="straightConnector1">
                      <a:avLst/>
                    </a:prstGeom>
                    <a:grpFill/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 flipH="1">
                      <a:off x="3384362" y="2631857"/>
                      <a:ext cx="2640" cy="245352"/>
                    </a:xfrm>
                    <a:prstGeom prst="straightConnector1">
                      <a:avLst/>
                    </a:prstGeom>
                    <a:grpFill/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 flipH="1" flipV="1">
                      <a:off x="3384362" y="3325640"/>
                      <a:ext cx="953" cy="235225"/>
                    </a:xfrm>
                    <a:prstGeom prst="straightConnector1">
                      <a:avLst/>
                    </a:prstGeom>
                    <a:grpFill/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726009" y="2995464"/>
                        <a:ext cx="503096" cy="2706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 xmlns="">
                  <p:sp>
                    <p:nvSpPr>
                      <p:cNvPr id="13" name="TextBox 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6009" y="2995464"/>
                        <a:ext cx="503096" cy="270652"/>
                      </a:xfrm>
                      <a:prstGeom prst="rect">
                        <a:avLst/>
                      </a:prstGeom>
                      <a:blipFill>
                        <a:blip r:embed="rId32"/>
                        <a:stretch>
                          <a:fillRect b="-41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145579" y="3366964"/>
                  <a:ext cx="1445854" cy="1055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52351" y="3017834"/>
                  <a:ext cx="1445854" cy="1055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Arrow Connector 7"/>
              <p:cNvCxnSpPr/>
              <p:nvPr/>
            </p:nvCxnSpPr>
            <p:spPr>
              <a:xfrm flipH="1">
                <a:off x="1486414" y="1238360"/>
                <a:ext cx="5133" cy="2143732"/>
              </a:xfrm>
              <a:prstGeom prst="straightConnector1">
                <a:avLst/>
              </a:prstGeom>
              <a:noFill/>
              <a:ln w="508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926638" y="4473113"/>
                  <a:ext cx="318770" cy="2368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638" y="4473113"/>
                  <a:ext cx="318770" cy="236857"/>
                </a:xfrm>
                <a:prstGeom prst="rect">
                  <a:avLst/>
                </a:prstGeom>
                <a:blipFill>
                  <a:blip r:embed="rId33"/>
                  <a:stretch>
                    <a:fillRect l="-28571" r="-16327" b="-8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904845" y="4893081"/>
                  <a:ext cx="318770" cy="2368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845" y="4893081"/>
                  <a:ext cx="318770" cy="236857"/>
                </a:xfrm>
                <a:prstGeom prst="rect">
                  <a:avLst/>
                </a:prstGeom>
                <a:blipFill>
                  <a:blip r:embed="rId34"/>
                  <a:stretch>
                    <a:fillRect l="-28571" r="-10204" b="-6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5095950" y="1045352"/>
            <a:ext cx="4188820" cy="2840062"/>
            <a:chOff x="5095950" y="1045352"/>
            <a:chExt cx="4188820" cy="284006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095950" y="1045352"/>
                <a:ext cx="3709284" cy="28400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110" name="Graph" r:id="rId35" imgW="3901320" imgH="2986920" progId="Origin50.Graph">
                        <p:embed/>
                      </p:oleObj>
                    </mc:Choice>
                    <mc:Fallback>
                      <p:oleObj name="Graph" r:id="rId35" imgW="3901320" imgH="2986920" progId="Origin50.Graph">
                        <p:embed/>
                        <p:pic>
                          <p:nvPicPr>
                            <p:cNvPr id="2" name="Object 1"/>
                            <p:cNvPicPr/>
                            <p:nvPr/>
                          </p:nvPicPr>
                          <p:blipFill>
                            <a:blip r:embed="rId3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095950" y="1045352"/>
                              <a:ext cx="3709284" cy="28400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095950" y="1045352"/>
                <a:ext cx="3709284" cy="28400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4" name="Graph" r:id="rId37" imgW="3901320" imgH="2986920" progId="Origin50.Graph">
                        <p:embed/>
                      </p:oleObj>
                    </mc:Choice>
                    <mc:Fallback>
                      <p:oleObj name="Graph" r:id="rId37" imgW="3901320" imgH="2986920" progId="Origin50.Graph">
                        <p:embed/>
                        <p:pic>
                          <p:nvPicPr>
                            <p:cNvPr id="2" name="Object 1"/>
                            <p:cNvPicPr/>
                            <p:nvPr/>
                          </p:nvPicPr>
                          <p:blipFill>
                            <a:blip r:embed="rId3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095950" y="1045352"/>
                              <a:ext cx="3709284" cy="28400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653750" y="2115861"/>
                  <a:ext cx="1631020" cy="2706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baseline="-25000" dirty="0" smtClean="0"/>
                    <a:t>e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3750" y="2115861"/>
                  <a:ext cx="1631020" cy="270652"/>
                </a:xfrm>
                <a:prstGeom prst="rect">
                  <a:avLst/>
                </a:prstGeom>
                <a:blipFill>
                  <a:blip r:embed="rId39"/>
                  <a:stretch>
                    <a:fillRect l="-5243" b="-52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16642" y="3892178"/>
                <a:ext cx="1060995" cy="384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00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nor/>
                            </m:rPr>
                            <a:rPr lang="en-US" sz="1000" baseline="-25000" dirty="0">
                              <a:solidFill>
                                <a:srgbClr val="FF0000"/>
                              </a:solidFill>
                            </a:rPr>
                            <m:t>13</m:t>
                          </m:r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nor/>
                            </m:rPr>
                            <a:rPr lang="en-US" sz="1000" baseline="-25000" dirty="0">
                              <a:solidFill>
                                <a:srgbClr val="FF0000"/>
                              </a:solidFill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</m:num>
                        <m:den>
                          <m:r>
                            <a:rPr lang="en-US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642" y="3892178"/>
                <a:ext cx="1060995" cy="38446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16313" y="4636362"/>
                <a:ext cx="4385323" cy="586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12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1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4(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2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2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2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13" y="4636362"/>
                <a:ext cx="4385323" cy="586956"/>
              </a:xfrm>
              <a:prstGeom prst="rect">
                <a:avLst/>
              </a:prstGeom>
              <a:blipFill rotWithShape="0">
                <a:blip r:embed="rId46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848479" y="5596686"/>
                <a:ext cx="316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79" y="5596686"/>
                <a:ext cx="3168175" cy="369332"/>
              </a:xfrm>
              <a:prstGeom prst="rect">
                <a:avLst/>
              </a:prstGeom>
              <a:blipFill rotWithShape="0">
                <a:blip r:embed="rId4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4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6" y="349368"/>
            <a:ext cx="8844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Spectral characteristics – Non resonant case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8196" y="1017671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0" y="1388742"/>
            <a:ext cx="5198262" cy="4422123"/>
            <a:chOff x="4499127" y="2987521"/>
            <a:chExt cx="4176958" cy="3293595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6536325" y="5579067"/>
              <a:ext cx="105018" cy="1370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4499127" y="2987521"/>
              <a:ext cx="4176958" cy="3293595"/>
              <a:chOff x="4198398" y="430777"/>
              <a:chExt cx="4176958" cy="329359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198398" y="430777"/>
                <a:ext cx="3950178" cy="3293595"/>
                <a:chOff x="6186516" y="1528764"/>
                <a:chExt cx="5167887" cy="4033976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6186516" y="1780900"/>
                  <a:ext cx="5167887" cy="3781840"/>
                  <a:chOff x="6318553" y="1301907"/>
                  <a:chExt cx="5167887" cy="3781840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318553" y="1301907"/>
                    <a:ext cx="5167887" cy="3781840"/>
                    <a:chOff x="7965782" y="1333030"/>
                    <a:chExt cx="3594421" cy="3672212"/>
                  </a:xfrm>
                </p:grpSpPr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>
                      <a:off x="8477794" y="4976949"/>
                      <a:ext cx="296526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>
                      <a:off x="8355874" y="1537063"/>
                      <a:ext cx="296526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flipV="1">
                      <a:off x="9909223" y="2643984"/>
                      <a:ext cx="631280" cy="19022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Arrow Connector 82"/>
                    <p:cNvCxnSpPr/>
                    <p:nvPr/>
                  </p:nvCxnSpPr>
                  <p:spPr>
                    <a:xfrm flipV="1">
                      <a:off x="8806375" y="2012128"/>
                      <a:ext cx="14068" cy="2964821"/>
                    </a:xfrm>
                    <a:prstGeom prst="straightConnector1">
                      <a:avLst/>
                    </a:prstGeom>
                    <a:ln w="508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Arrow Connector 83"/>
                    <p:cNvCxnSpPr/>
                    <p:nvPr/>
                  </p:nvCxnSpPr>
                  <p:spPr>
                    <a:xfrm>
                      <a:off x="9411392" y="1965805"/>
                      <a:ext cx="891765" cy="2833214"/>
                    </a:xfrm>
                    <a:prstGeom prst="straightConnector1">
                      <a:avLst/>
                    </a:prstGeom>
                    <a:ln w="50800">
                      <a:prstDash val="sys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Arrow Connector 84"/>
                    <p:cNvCxnSpPr/>
                    <p:nvPr/>
                  </p:nvCxnSpPr>
                  <p:spPr>
                    <a:xfrm>
                      <a:off x="10928842" y="2243623"/>
                      <a:ext cx="15085" cy="2749218"/>
                    </a:xfrm>
                    <a:prstGeom prst="straightConnector1">
                      <a:avLst/>
                    </a:prstGeom>
                    <a:ln w="50800">
                      <a:solidFill>
                        <a:srgbClr val="FFC000"/>
                      </a:solidFill>
                      <a:prstDash val="sys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>
                      <a:off x="8355874" y="1999400"/>
                      <a:ext cx="296526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7" name="TextBox 86"/>
                        <p:cNvSpPr txBox="1"/>
                        <p:nvPr/>
                      </p:nvSpPr>
                      <p:spPr>
                        <a:xfrm>
                          <a:off x="7972252" y="1333030"/>
                          <a:ext cx="337849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87" name="TextBox 8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72252" y="1333030"/>
                          <a:ext cx="337849" cy="276999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8947" t="-156863" r="-109211" b="-22549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8" name="TextBox 87"/>
                        <p:cNvSpPr txBox="1"/>
                        <p:nvPr/>
                      </p:nvSpPr>
                      <p:spPr>
                        <a:xfrm>
                          <a:off x="7972685" y="2251009"/>
                          <a:ext cx="337849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88" name="TextBox 8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72685" y="2251009"/>
                          <a:ext cx="337849" cy="276999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30667" t="-156863" r="-110667" b="-22549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9" name="TextBox 88"/>
                        <p:cNvSpPr txBox="1"/>
                        <p:nvPr/>
                      </p:nvSpPr>
                      <p:spPr>
                        <a:xfrm>
                          <a:off x="7965782" y="4163094"/>
                          <a:ext cx="337849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89" name="TextBox 8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65782" y="4163094"/>
                          <a:ext cx="337849" cy="276999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8947" t="-153846" r="-107895" b="-21923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0" name="TextBox 89"/>
                        <p:cNvSpPr txBox="1"/>
                        <p:nvPr/>
                      </p:nvSpPr>
                      <p:spPr>
                        <a:xfrm>
                          <a:off x="7991329" y="4728243"/>
                          <a:ext cx="337849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90" name="TextBox 8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91329" y="4728243"/>
                          <a:ext cx="337849" cy="276999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30263" t="-158824" r="-107895" b="-22352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1" name="TextBox 90"/>
                        <p:cNvSpPr txBox="1"/>
                        <p:nvPr/>
                      </p:nvSpPr>
                      <p:spPr>
                        <a:xfrm>
                          <a:off x="8271533" y="1530889"/>
                          <a:ext cx="429220" cy="27065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baseline="-25000" dirty="0"/>
                        </a:p>
                      </p:txBody>
                    </p:sp>
                  </mc:Choice>
                  <mc:Fallback xmlns="">
                    <p:sp>
                      <p:nvSpPr>
                        <p:cNvPr id="91" name="TextBox 9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271533" y="1530889"/>
                          <a:ext cx="429220" cy="270652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b="-16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2" name="TextBox 91"/>
                        <p:cNvSpPr txBox="1"/>
                        <p:nvPr/>
                      </p:nvSpPr>
                      <p:spPr>
                        <a:xfrm>
                          <a:off x="8392458" y="3462798"/>
                          <a:ext cx="291362" cy="27065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baseline="-25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19" name="TextBox 11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392458" y="3462798"/>
                          <a:ext cx="291362" cy="270652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l="-3509" r="-3509" b="-5675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3" name="TextBox 92"/>
                        <p:cNvSpPr txBox="1"/>
                        <p:nvPr/>
                      </p:nvSpPr>
                      <p:spPr>
                        <a:xfrm>
                          <a:off x="9340851" y="3478909"/>
                          <a:ext cx="277255" cy="27065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baseline="-25000" dirty="0"/>
                        </a:p>
                      </p:txBody>
                    </p:sp>
                  </mc:Choice>
                  <mc:Fallback xmlns="">
                    <p:sp>
                      <p:nvSpPr>
                        <p:cNvPr id="93" name="TextBox 9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340851" y="3478909"/>
                          <a:ext cx="277255" cy="270651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4" name="TextBox 93"/>
                        <p:cNvSpPr txBox="1"/>
                        <p:nvPr/>
                      </p:nvSpPr>
                      <p:spPr>
                        <a:xfrm>
                          <a:off x="11253772" y="3464900"/>
                          <a:ext cx="306431" cy="27065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oMath>
                          </a14:m>
                          <a:r>
                            <a:rPr lang="en-US" baseline="-25000" dirty="0" smtClean="0"/>
                            <a:t>as</a:t>
                          </a:r>
                          <a:endParaRPr lang="en-US" baseline="-25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51" name="TextBox 15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1253772" y="3464900"/>
                          <a:ext cx="306431" cy="270652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 l="-13889" b="-4565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70" name="Straight Connector 69"/>
                  <p:cNvCxnSpPr/>
                  <p:nvPr/>
                </p:nvCxnSpPr>
                <p:spPr>
                  <a:xfrm flipV="1">
                    <a:off x="10130479" y="2214894"/>
                    <a:ext cx="932723" cy="945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10128071" y="2811271"/>
                    <a:ext cx="932723" cy="945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V="1">
                    <a:off x="10017076" y="2638095"/>
                    <a:ext cx="1131551" cy="1497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10869425" y="2873867"/>
                    <a:ext cx="2053" cy="2202227"/>
                  </a:xfrm>
                  <a:prstGeom prst="straightConnector1">
                    <a:avLst/>
                  </a:prstGeom>
                  <a:ln w="50800">
                    <a:solidFill>
                      <a:srgbClr val="FFC000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V="1">
                    <a:off x="9108876" y="2404356"/>
                    <a:ext cx="907624" cy="1959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9986897" y="2235481"/>
                    <a:ext cx="137391" cy="1678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9999179" y="2656664"/>
                    <a:ext cx="131052" cy="17164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8645285" y="2248256"/>
                        <a:ext cx="516975" cy="2706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45285" y="2248256"/>
                        <a:ext cx="516975" cy="270654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4938" b="-40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8" name="TextBox 77"/>
                      <p:cNvSpPr txBox="1"/>
                      <p:nvPr/>
                    </p:nvSpPr>
                    <p:spPr>
                      <a:xfrm>
                        <a:off x="11072412" y="2679941"/>
                        <a:ext cx="334451" cy="2706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 xmlns="">
                  <p:sp>
                    <p:nvSpPr>
                      <p:cNvPr id="182" name="TextBox 18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072412" y="2679941"/>
                        <a:ext cx="334451" cy="270652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l="-20000" r="-3636" b="-2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9" name="TextBox 78"/>
                      <p:cNvSpPr txBox="1"/>
                      <p:nvPr/>
                    </p:nvSpPr>
                    <p:spPr>
                      <a:xfrm>
                        <a:off x="11077962" y="2061387"/>
                        <a:ext cx="334451" cy="2706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 xmlns="">
                  <p:sp>
                    <p:nvSpPr>
                      <p:cNvPr id="183" name="TextBox 18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077962" y="2061387"/>
                        <a:ext cx="334451" cy="270652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20000" r="-10909" b="-3863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65" name="Straight Arrow Connector 64"/>
                <p:cNvCxnSpPr/>
                <p:nvPr/>
              </p:nvCxnSpPr>
              <p:spPr>
                <a:xfrm flipH="1">
                  <a:off x="9062964" y="2603608"/>
                  <a:ext cx="2640" cy="24535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H="1" flipV="1">
                  <a:off x="9076819" y="3214261"/>
                  <a:ext cx="953" cy="23522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6863598" y="1528764"/>
                  <a:ext cx="0" cy="46226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 flipV="1">
                  <a:off x="6844272" y="2524066"/>
                  <a:ext cx="0" cy="53877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 flipV="1">
                <a:off x="5528943" y="3367667"/>
                <a:ext cx="693761" cy="159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6306871" y="3016262"/>
                <a:ext cx="695499" cy="224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6305030" y="3497708"/>
                <a:ext cx="712946" cy="771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206509" y="3371477"/>
                <a:ext cx="100172" cy="14013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173221" y="3022266"/>
                    <a:ext cx="395160" cy="22097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3221" y="3022266"/>
                    <a:ext cx="395160" cy="220978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4938"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7026856" y="3290314"/>
                    <a:ext cx="255644" cy="2209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6856" y="3290314"/>
                    <a:ext cx="255644" cy="220978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22642" r="-5660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7045847" y="2744110"/>
                    <a:ext cx="255644" cy="2209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45847" y="2744110"/>
                    <a:ext cx="255644" cy="22097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2642" r="-13208" b="-265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/>
              <p:cNvCxnSpPr/>
              <p:nvPr/>
            </p:nvCxnSpPr>
            <p:spPr>
              <a:xfrm flipH="1">
                <a:off x="5591819" y="2937078"/>
                <a:ext cx="2018" cy="20032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 flipV="1">
                <a:off x="5602410" y="3435654"/>
                <a:ext cx="728" cy="1920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5528341" y="3147337"/>
                <a:ext cx="693761" cy="159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6249292" y="3148391"/>
                <a:ext cx="741228" cy="103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5601472" y="1209483"/>
                <a:ext cx="741362" cy="1861585"/>
              </a:xfrm>
              <a:prstGeom prst="straightConnector1">
                <a:avLst/>
              </a:prstGeom>
              <a:ln w="508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H="1">
                <a:off x="8147046" y="1239529"/>
                <a:ext cx="2018" cy="20032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 flipV="1">
                <a:off x="8169491" y="1874910"/>
                <a:ext cx="728" cy="1920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7980196" y="1565609"/>
                    <a:ext cx="395160" cy="27065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0196" y="1565609"/>
                    <a:ext cx="395160" cy="27065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95" name="Object 94"/>
          <p:cNvGraphicFramePr>
            <a:graphicFrameLocks noChangeAspect="1"/>
          </p:cNvGraphicFramePr>
          <p:nvPr>
            <p:extLst/>
          </p:nvPr>
        </p:nvGraphicFramePr>
        <p:xfrm>
          <a:off x="5160794" y="2133170"/>
          <a:ext cx="4144543" cy="317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Graph" r:id="rId26" imgW="3901320" imgH="2986920" progId="Origin50.Graph">
                  <p:embed/>
                </p:oleObj>
              </mc:Choice>
              <mc:Fallback>
                <p:oleObj name="Graph" r:id="rId26" imgW="3901320" imgH="2986920" progId="Origin50.Graph">
                  <p:embed/>
                  <p:pic>
                    <p:nvPicPr>
                      <p:cNvPr id="95" name="Object 94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160794" y="2133170"/>
                        <a:ext cx="4144543" cy="3173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460378" y="5348697"/>
                <a:ext cx="3712186" cy="896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0" baseline="-25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002060"/>
                              </a:solidFill>
                            </a:rPr>
                            <m:t>13</m:t>
                          </m:r>
                          <m:r>
                            <a:rPr lang="en-US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002060"/>
                              </a:solidFill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2060"/>
                              </a:solidFill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baseline="-25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i="1" baseline="-25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002060"/>
                              </a:solidFill>
                            </a:rPr>
                            <m:t>13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2060"/>
                              </a:solidFill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002060"/>
                              </a:solidFill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2060"/>
                              </a:solidFill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378" y="5348697"/>
                <a:ext cx="3712186" cy="896336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397305" y="1578271"/>
                <a:ext cx="3944972" cy="896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0" baseline="-25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002060"/>
                              </a:solidFill>
                            </a:rPr>
                            <m:t>13</m:t>
                          </m:r>
                          <m:r>
                            <a:rPr lang="en-US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002060"/>
                              </a:solidFill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2060"/>
                              </a:solidFill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baseline="-25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i="1" baseline="-25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002060"/>
                              </a:solidFill>
                            </a:rPr>
                            <m:t>13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2060"/>
                              </a:solidFill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002060"/>
                              </a:solidFill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2060"/>
                              </a:solidFill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305" y="1578271"/>
                <a:ext cx="3944972" cy="896336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>
            <a:off x="326507" y="1007917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624453" y="2775117"/>
                <a:ext cx="14558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baseline="-25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53" y="2775117"/>
                <a:ext cx="1455848" cy="51860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1459066" y="6124437"/>
                <a:ext cx="5304529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−2(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066" y="6124437"/>
                <a:ext cx="5304529" cy="380810"/>
              </a:xfrm>
              <a:prstGeom prst="rect">
                <a:avLst/>
              </a:prstGeom>
              <a:blipFill rotWithShape="0">
                <a:blip r:embed="rId3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6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12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4780" y="1847847"/>
            <a:ext cx="8819534" cy="3668575"/>
            <a:chOff x="858667" y="1935162"/>
            <a:chExt cx="7678707" cy="2987675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58667" y="1935162"/>
              <a:ext cx="3902075" cy="2987675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35299" y="1935162"/>
              <a:ext cx="3902075" cy="298767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95900" y="240041"/>
            <a:ext cx="946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FWM resonance &amp; linewidth – Non resonant case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4780" y="1007917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283985" y="4601497"/>
            <a:ext cx="417563" cy="75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617179" y="4416831"/>
                <a:ext cx="511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002060"/>
                          </a:solidFill>
                        </a:rPr>
                        <m:t>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179" y="4416831"/>
                <a:ext cx="511679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2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1589" y="1085541"/>
          <a:ext cx="6121383" cy="468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Graph" r:id="rId3" imgW="3901320" imgH="2986920" progId="Origin50.Graph">
                  <p:embed/>
                </p:oleObj>
              </mc:Choice>
              <mc:Fallback>
                <p:oleObj name="Graph" r:id="rId3" imgW="3901320" imgH="2986920" progId="Origin50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589" y="1085541"/>
                        <a:ext cx="6121383" cy="4686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loud 2"/>
          <p:cNvSpPr/>
          <p:nvPr/>
        </p:nvSpPr>
        <p:spPr>
          <a:xfrm>
            <a:off x="6471592" y="2592976"/>
            <a:ext cx="2205990" cy="1672045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control the quantum interference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0385" y="1191509"/>
            <a:ext cx="1031965" cy="447498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5384" y="102112"/>
            <a:ext cx="5705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Key idea –Spectral selection 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4456" y="707961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D712-3047-4792-862B-9756A5D52220}" type="slidenum">
              <a:rPr lang="en-US" smtClean="0"/>
              <a:t>14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66360" y="267900"/>
            <a:ext cx="6236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S</a:t>
            </a:r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chematic experimental set  up</a:t>
            </a:r>
            <a:endParaRPr lang="en-US" sz="32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184472" y="852675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83676" y="1710894"/>
            <a:ext cx="8515350" cy="4689912"/>
            <a:chOff x="409434" y="1437934"/>
            <a:chExt cx="8515350" cy="4689912"/>
          </a:xfrm>
        </p:grpSpPr>
        <p:grpSp>
          <p:nvGrpSpPr>
            <p:cNvPr id="80" name="Group 79"/>
            <p:cNvGrpSpPr/>
            <p:nvPr/>
          </p:nvGrpSpPr>
          <p:grpSpPr>
            <a:xfrm>
              <a:off x="409434" y="1437934"/>
              <a:ext cx="8515350" cy="4689912"/>
              <a:chOff x="1465875" y="1124035"/>
              <a:chExt cx="9359636" cy="4713036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1465875" y="1124035"/>
                <a:ext cx="9359636" cy="4501889"/>
                <a:chOff x="1465875" y="1124035"/>
                <a:chExt cx="9359636" cy="4501889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1530264" y="1124035"/>
                  <a:ext cx="9295247" cy="4501889"/>
                  <a:chOff x="1585684" y="1137891"/>
                  <a:chExt cx="9295247" cy="4501889"/>
                </a:xfrm>
              </p:grpSpPr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1585684" y="1137891"/>
                    <a:ext cx="9295247" cy="4501889"/>
                    <a:chOff x="1751938" y="888509"/>
                    <a:chExt cx="9295247" cy="4501889"/>
                  </a:xfrm>
                </p:grpSpPr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1809383" y="888509"/>
                      <a:ext cx="9237802" cy="4501889"/>
                      <a:chOff x="1706444" y="556000"/>
                      <a:chExt cx="9237802" cy="4501889"/>
                    </a:xfrm>
                  </p:grpSpPr>
                  <p:cxnSp>
                    <p:nvCxnSpPr>
                      <p:cNvPr id="102" name="Straight Arrow Connector 101"/>
                      <p:cNvCxnSpPr>
                        <a:endCxn id="133" idx="1"/>
                      </p:cNvCxnSpPr>
                      <p:nvPr/>
                    </p:nvCxnSpPr>
                    <p:spPr>
                      <a:xfrm>
                        <a:off x="10201847" y="2333430"/>
                        <a:ext cx="13878" cy="2213269"/>
                      </a:xfrm>
                      <a:prstGeom prst="straightConnector1">
                        <a:avLst/>
                      </a:prstGeom>
                      <a:ln w="95250">
                        <a:solidFill>
                          <a:srgbClr val="00B050">
                            <a:alpha val="61000"/>
                          </a:srgbClr>
                        </a:solidFill>
                        <a:prstDash val="sysDash"/>
                        <a:tailEnd type="triangle"/>
                      </a:ln>
                      <a:scene3d>
                        <a:camera prst="orthographicFront"/>
                        <a:lightRig rig="threePt" dir="t"/>
                      </a:scene3d>
                      <a:sp3d prstMaterial="metal"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03" name="Group 102"/>
                      <p:cNvGrpSpPr/>
                      <p:nvPr/>
                    </p:nvGrpSpPr>
                    <p:grpSpPr>
                      <a:xfrm>
                        <a:off x="1706444" y="556000"/>
                        <a:ext cx="9237802" cy="4501889"/>
                        <a:chOff x="1706444" y="556000"/>
                        <a:chExt cx="9237802" cy="4501889"/>
                      </a:xfrm>
                    </p:grpSpPr>
                    <p:grpSp>
                      <p:nvGrpSpPr>
                        <p:cNvPr id="104" name="Group 103"/>
                        <p:cNvGrpSpPr/>
                        <p:nvPr/>
                      </p:nvGrpSpPr>
                      <p:grpSpPr>
                        <a:xfrm>
                          <a:off x="1706444" y="556000"/>
                          <a:ext cx="9237802" cy="4501889"/>
                          <a:chOff x="1706444" y="888506"/>
                          <a:chExt cx="9237802" cy="4501889"/>
                        </a:xfrm>
                      </p:grpSpPr>
                      <p:cxnSp>
                        <p:nvCxnSpPr>
                          <p:cNvPr id="106" name="Straight Arrow Connector 105"/>
                          <p:cNvCxnSpPr/>
                          <p:nvPr/>
                        </p:nvCxnSpPr>
                        <p:spPr>
                          <a:xfrm>
                            <a:off x="2070339" y="2709388"/>
                            <a:ext cx="16676" cy="2176993"/>
                          </a:xfrm>
                          <a:prstGeom prst="straightConnector1">
                            <a:avLst/>
                          </a:prstGeom>
                          <a:ln w="95250" cmpd="sng">
                            <a:solidFill>
                              <a:srgbClr val="FFC000">
                                <a:alpha val="61000"/>
                              </a:srgbClr>
                            </a:solidFill>
                            <a:prstDash val="sysDash"/>
                            <a:miter lim="800000"/>
                            <a:tailEnd type="triangle"/>
                          </a:ln>
                          <a:scene3d>
                            <a:camera prst="orthographicFront"/>
                            <a:lightRig rig="threePt" dir="t"/>
                          </a:scene3d>
                          <a:sp3d prstMaterial="metal"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7" name="Straight Arrow Connector 106"/>
                          <p:cNvCxnSpPr/>
                          <p:nvPr/>
                        </p:nvCxnSpPr>
                        <p:spPr>
                          <a:xfrm>
                            <a:off x="2510492" y="5109723"/>
                            <a:ext cx="2781975" cy="0"/>
                          </a:xfrm>
                          <a:prstGeom prst="straightConnector1">
                            <a:avLst/>
                          </a:prstGeom>
                          <a:ln w="95250" cmpd="sng">
                            <a:solidFill>
                              <a:srgbClr val="FFC000">
                                <a:alpha val="61000"/>
                              </a:srgbClr>
                            </a:solidFill>
                            <a:prstDash val="sysDash"/>
                            <a:miter lim="800000"/>
                            <a:tailEnd type="triangle"/>
                          </a:ln>
                          <a:scene3d>
                            <a:camera prst="orthographicFront"/>
                            <a:lightRig rig="threePt" dir="t"/>
                          </a:scene3d>
                          <a:sp3d prstMaterial="metal"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8" name="Straight Arrow Connector 107"/>
                          <p:cNvCxnSpPr>
                            <a:stCxn id="133" idx="0"/>
                          </p:cNvCxnSpPr>
                          <p:nvPr/>
                        </p:nvCxnSpPr>
                        <p:spPr>
                          <a:xfrm flipH="1" flipV="1">
                            <a:off x="6862232" y="5120945"/>
                            <a:ext cx="2955632" cy="13855"/>
                          </a:xfrm>
                          <a:prstGeom prst="straightConnector1">
                            <a:avLst/>
                          </a:prstGeom>
                          <a:ln w="95250">
                            <a:solidFill>
                              <a:srgbClr val="00B050">
                                <a:alpha val="61000"/>
                              </a:srgbClr>
                            </a:solidFill>
                            <a:prstDash val="sysDash"/>
                            <a:tailEnd type="triangle"/>
                          </a:ln>
                          <a:scene3d>
                            <a:camera prst="orthographicFront"/>
                            <a:lightRig rig="threePt" dir="t"/>
                          </a:scene3d>
                          <a:sp3d prstMaterial="metal"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/>
                          <p:cNvGrpSpPr/>
                          <p:nvPr/>
                        </p:nvGrpSpPr>
                        <p:grpSpPr>
                          <a:xfrm>
                            <a:off x="1706444" y="888506"/>
                            <a:ext cx="9237802" cy="4501889"/>
                            <a:chOff x="1706444" y="916216"/>
                            <a:chExt cx="9237802" cy="4501889"/>
                          </a:xfrm>
                        </p:grpSpPr>
                        <p:grpSp>
                          <p:nvGrpSpPr>
                            <p:cNvPr id="111" name="Group 110"/>
                            <p:cNvGrpSpPr/>
                            <p:nvPr/>
                          </p:nvGrpSpPr>
                          <p:grpSpPr>
                            <a:xfrm>
                              <a:off x="1706444" y="916216"/>
                              <a:ext cx="9237802" cy="4501889"/>
                              <a:chOff x="1623314" y="916216"/>
                              <a:chExt cx="9237802" cy="4501889"/>
                            </a:xfrm>
                          </p:grpSpPr>
                          <p:grpSp>
                            <p:nvGrpSpPr>
                              <p:cNvPr id="117" name="Group 116"/>
                              <p:cNvGrpSpPr/>
                              <p:nvPr/>
                            </p:nvGrpSpPr>
                            <p:grpSpPr>
                              <a:xfrm>
                                <a:off x="1623314" y="1228605"/>
                                <a:ext cx="9237802" cy="4189500"/>
                                <a:chOff x="1623314" y="1228605"/>
                                <a:chExt cx="9237802" cy="4189500"/>
                              </a:xfrm>
                            </p:grpSpPr>
                            <p:grpSp>
                              <p:nvGrpSpPr>
                                <p:cNvPr id="119" name="Group 118"/>
                                <p:cNvGrpSpPr/>
                                <p:nvPr/>
                              </p:nvGrpSpPr>
                              <p:grpSpPr>
                                <a:xfrm>
                                  <a:off x="1623314" y="1293066"/>
                                  <a:ext cx="9237802" cy="4125039"/>
                                  <a:chOff x="1623314" y="1293066"/>
                                  <a:chExt cx="9237802" cy="4125039"/>
                                </a:xfrm>
                              </p:grpSpPr>
                              <p:sp>
                                <p:nvSpPr>
                                  <p:cNvPr id="127" name="TextBox 126"/>
                                  <p:cNvSpPr txBox="1"/>
                                  <p:nvPr/>
                                </p:nvSpPr>
                                <p:spPr>
                                  <a:xfrm>
                                    <a:off x="6387331" y="2238224"/>
                                    <a:ext cx="611491" cy="38738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scene3d>
                                    <a:camera prst="orthographicFront"/>
                                    <a:lightRig rig="threePt" dir="t"/>
                                  </a:scene3d>
                                  <a:sp3d prstMaterial="metal"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aseline="30000" dirty="0" smtClean="0"/>
                                      <a:t>87</a:t>
                                    </a:r>
                                    <a:r>
                                      <a:rPr lang="en-US" dirty="0" smtClean="0"/>
                                      <a:t>Rb </a:t>
                                    </a:r>
                                    <a:endParaRPr lang="en-US" baseline="30000" dirty="0"/>
                                  </a:p>
                                </p:txBody>
                              </p:sp>
                              <p:grpSp>
                                <p:nvGrpSpPr>
                                  <p:cNvPr id="128" name="Group 12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623314" y="1293066"/>
                                    <a:ext cx="9237802" cy="4125039"/>
                                    <a:chOff x="1679743" y="2128826"/>
                                    <a:chExt cx="9406120" cy="3607718"/>
                                  </a:xfrm>
                                </p:grpSpPr>
                                <p:grpSp>
                                  <p:nvGrpSpPr>
                                    <p:cNvPr id="129" name="Group 12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727201" y="2128826"/>
                                      <a:ext cx="2006717" cy="885507"/>
                                      <a:chOff x="3970093" y="2114538"/>
                                      <a:chExt cx="2006717" cy="885507"/>
                                    </a:xfrm>
                                  </p:grpSpPr>
                                  <p:sp>
                                    <p:nvSpPr>
                                      <p:cNvPr id="155" name="TextBox 154"/>
                                      <p:cNvSpPr txBox="1"/>
                                      <p:nvPr/>
                                    </p:nvSpPr>
                                    <p:spPr>
                                      <a:xfrm rot="1475053">
                                        <a:off x="5245520" y="2443174"/>
                                        <a:ext cx="731290" cy="36933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dirty="0" smtClean="0"/>
                                          <a:t>Pump</a:t>
                                        </a:r>
                                        <a:endParaRPr lang="en-US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156" name="Flowchart: Direct Access Storage 15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795441" y="2410727"/>
                                        <a:ext cx="259296" cy="589318"/>
                                      </a:xfrm>
                                      <a:prstGeom prst="flowChartMagneticDrum">
                                        <a:avLst/>
                                      </a:prstGeom>
                                      <a:noFill/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cene3d>
                                        <a:camera prst="isometricLeftDown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57" name="Group 15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970093" y="2114538"/>
                                        <a:ext cx="518592" cy="500062"/>
                                        <a:chOff x="3970093" y="2085962"/>
                                        <a:chExt cx="518592" cy="500062"/>
                                      </a:xfrm>
                                    </p:grpSpPr>
                                    <p:sp>
                                      <p:nvSpPr>
                                        <p:cNvPr id="158" name="Cube 15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3970093" y="2085962"/>
                                          <a:ext cx="518592" cy="500062"/>
                                        </a:xfrm>
                                        <a:prstGeom prst="cube">
                                          <a:avLst/>
                                        </a:prstGeom>
                                        <a:noFill/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scene3d>
                                          <a:camera prst="orthographicFront"/>
                                          <a:lightRig rig="threePt" dir="t"/>
                                        </a:scene3d>
                                        <a:sp3d prstMaterial="metal"/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159" name="Straight Connector 158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4111003" y="2092971"/>
                                          <a:ext cx="234792" cy="123360"/>
                                        </a:xfrm>
                                        <a:prstGeom prst="line">
                                          <a:avLst/>
                                        </a:prstGeom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scene3d>
                                          <a:camera prst="orthographicFront"/>
                                          <a:lightRig rig="threePt" dir="t"/>
                                        </a:scene3d>
                                        <a:sp3d prstMaterial="metal"/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</p:grpSp>
                                <p:grpSp>
                                  <p:nvGrpSpPr>
                                    <p:cNvPr id="130" name="Group 12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7012534" y="3886644"/>
                                      <a:ext cx="2060900" cy="888387"/>
                                      <a:chOff x="7297170" y="3903694"/>
                                      <a:chExt cx="2060900" cy="888387"/>
                                    </a:xfrm>
                                  </p:grpSpPr>
                                  <p:grpSp>
                                    <p:nvGrpSpPr>
                                      <p:cNvPr id="150" name="Group 14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7297170" y="3903694"/>
                                        <a:ext cx="2060900" cy="888387"/>
                                        <a:chOff x="7311458" y="3889406"/>
                                        <a:chExt cx="2060900" cy="888387"/>
                                      </a:xfrm>
                                      <a:noFill/>
                                    </p:grpSpPr>
                                    <p:sp>
                                      <p:nvSpPr>
                                        <p:cNvPr id="152" name="TextBox 151"/>
                                        <p:cNvSpPr txBox="1"/>
                                        <p:nvPr/>
                                      </p:nvSpPr>
                                      <p:spPr>
                                        <a:xfrm rot="1798145">
                                          <a:off x="7311458" y="4087464"/>
                                          <a:ext cx="1052294" cy="307518"/>
                                        </a:xfrm>
                                        <a:prstGeom prst="rect">
                                          <a:avLst/>
                                        </a:prstGeom>
                                        <a:grpFill/>
                                        <a:ln>
                                          <a:noFill/>
                                        </a:ln>
                                        <a:scene3d>
                                          <a:camera prst="orthographicFront"/>
                                          <a:lightRig rig="threePt" dir="t"/>
                                        </a:scene3d>
                                        <a:sp3d prstMaterial="metal"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US" dirty="0" smtClean="0"/>
                                            <a:t>Coupling  </a:t>
                                          </a:r>
                                          <a:endParaRPr lang="en-US" dirty="0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53" name="Cube 15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8853766" y="4277731"/>
                                          <a:ext cx="518592" cy="500062"/>
                                        </a:xfrm>
                                        <a:prstGeom prst="cube">
                                          <a:avLst/>
                                        </a:prstGeom>
                                        <a:grpFill/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scene3d>
                                          <a:camera prst="orthographicFront"/>
                                          <a:lightRig rig="threePt" dir="t"/>
                                        </a:scene3d>
                                        <a:sp3d prstMaterial="metal"/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54" name="Flowchart: Direct Access Storage 153"/>
                                        <p:cNvSpPr/>
                                        <p:nvPr/>
                                      </p:nvSpPr>
                                      <p:spPr>
                                        <a:xfrm flipH="1">
                                          <a:off x="8279893" y="3889406"/>
                                          <a:ext cx="283473" cy="589318"/>
                                        </a:xfrm>
                                        <a:prstGeom prst="flowChartMagneticDrum">
                                          <a:avLst/>
                                        </a:prstGeom>
                                        <a:grpFill/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scene3d>
                                          <a:camera prst="isometricLeftDown"/>
                                          <a:lightRig rig="threePt" dir="t"/>
                                        </a:scene3d>
                                        <a:sp3d prstMaterial="metal"/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cxnSp>
                                    <p:nvCxnSpPr>
                                      <p:cNvPr id="151" name="Straight Connector 15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8981376" y="4284292"/>
                                        <a:ext cx="234789" cy="123360"/>
                                      </a:xfrm>
                                      <a:prstGeom prst="line">
                                        <a:avLst/>
                                      </a:prstGeom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grpSp>
                                  <p:nvGrpSpPr>
                                    <p:cNvPr id="131" name="Group 13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679743" y="3076878"/>
                                      <a:ext cx="3811006" cy="2613499"/>
                                      <a:chOff x="1965501" y="3076878"/>
                                      <a:chExt cx="3811006" cy="2613499"/>
                                    </a:xfrm>
                                  </p:grpSpPr>
                                  <p:sp>
                                    <p:nvSpPr>
                                      <p:cNvPr id="142" name="Snip Same Side Corner Rectangle 141"/>
                                      <p:cNvSpPr/>
                                      <p:nvPr/>
                                    </p:nvSpPr>
                                    <p:spPr>
                                      <a:xfrm rot="10800000">
                                        <a:off x="1965501" y="5243296"/>
                                        <a:ext cx="804355" cy="447081"/>
                                      </a:xfrm>
                                      <a:prstGeom prst="snip2SameRect">
                                        <a:avLst/>
                                      </a:prstGeom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style>
                                      <a:lnRef idx="2">
                                        <a:schemeClr val="dk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dk1"/>
                                      </a:fillRef>
                                      <a:effectRef idx="0">
                                        <a:schemeClr val="dk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143" name="TextBox 142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4432995" y="3460894"/>
                                        <a:ext cx="1221036" cy="307518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dirty="0" smtClean="0"/>
                                          <a:t>Anti-Stokes </a:t>
                                        </a:r>
                                        <a:endParaRPr lang="en-US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144" name="Flowchart: Direct Access Storage 143"/>
                                      <p:cNvSpPr/>
                                      <p:nvPr/>
                                    </p:nvSpPr>
                                    <p:spPr>
                                      <a:xfrm flipH="1">
                                        <a:off x="4119526" y="3076878"/>
                                        <a:ext cx="255716" cy="589318"/>
                                      </a:xfrm>
                                      <a:prstGeom prst="flowChartMagneticDrum">
                                        <a:avLst/>
                                      </a:prstGeom>
                                      <a:noFill/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45" name="Group 14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424210" y="3165396"/>
                                        <a:ext cx="518592" cy="500062"/>
                                        <a:chOff x="3424210" y="3179684"/>
                                        <a:chExt cx="518592" cy="500062"/>
                                      </a:xfrm>
                                    </p:grpSpPr>
                                    <p:sp>
                                      <p:nvSpPr>
                                        <p:cNvPr id="148" name="Cube 14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3424210" y="3179684"/>
                                          <a:ext cx="518592" cy="500062"/>
                                        </a:xfrm>
                                        <a:prstGeom prst="cube">
                                          <a:avLst/>
                                        </a:prstGeom>
                                        <a:noFill/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scene3d>
                                          <a:camera prst="orthographicFront"/>
                                          <a:lightRig rig="threePt" dir="t"/>
                                        </a:scene3d>
                                        <a:sp3d prstMaterial="metal"/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149" name="Straight Connector 148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570898" y="3195524"/>
                                          <a:ext cx="234789" cy="123360"/>
                                        </a:xfrm>
                                        <a:prstGeom prst="line">
                                          <a:avLst/>
                                        </a:prstGeom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scene3d>
                                          <a:camera prst="orthographicFront"/>
                                          <a:lightRig rig="threePt" dir="t"/>
                                        </a:scene3d>
                                        <a:sp3d prstMaterial="metal"/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cxnSp>
                                    <p:nvCxnSpPr>
                                      <p:cNvPr id="146" name="Straight Arrow Connector 145"/>
                                      <p:cNvCxnSpPr/>
                                      <p:nvPr/>
                                    </p:nvCxnSpPr>
                                    <p:spPr>
                                      <a:xfrm flipH="1" flipV="1">
                                        <a:off x="2255492" y="3400292"/>
                                        <a:ext cx="3521015" cy="388"/>
                                      </a:xfrm>
                                      <a:prstGeom prst="straightConnector1">
                                        <a:avLst/>
                                      </a:prstGeom>
                                      <a:ln w="95250" cmpd="sng">
                                        <a:solidFill>
                                          <a:srgbClr val="FFC000">
                                            <a:alpha val="61000"/>
                                          </a:srgbClr>
                                        </a:solidFill>
                                        <a:prstDash val="sysDash"/>
                                        <a:miter lim="800000"/>
                                        <a:tailEnd type="triangle"/>
                                      </a:ln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>
                                        <a:bevelT/>
                                      </a:sp3d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sp>
                                    <p:nvSpPr>
                                      <p:cNvPr id="147" name="TextBox 146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2494642" y="4582583"/>
                                        <a:ext cx="684803" cy="36933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dirty="0" smtClean="0"/>
                                          <a:t>MMF</a:t>
                                        </a:r>
                                        <a:endParaRPr lang="en-US" dirty="0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32" name="Group 13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821470" y="3058349"/>
                                      <a:ext cx="4264393" cy="2678195"/>
                                      <a:chOff x="6778606" y="3086925"/>
                                      <a:chExt cx="4264393" cy="2678195"/>
                                    </a:xfrm>
                                  </p:grpSpPr>
                                  <p:sp>
                                    <p:nvSpPr>
                                      <p:cNvPr id="133" name="Snip Same Side Corner Rectangle 132"/>
                                      <p:cNvSpPr/>
                                      <p:nvPr/>
                                    </p:nvSpPr>
                                    <p:spPr>
                                      <a:xfrm rot="10800000">
                                        <a:off x="9896098" y="5318038"/>
                                        <a:ext cx="810221" cy="447082"/>
                                      </a:xfrm>
                                      <a:prstGeom prst="snip2SameRect">
                                        <a:avLst/>
                                      </a:prstGeom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style>
                                      <a:lnRef idx="2">
                                        <a:schemeClr val="dk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dk1"/>
                                      </a:fillRef>
                                      <a:effectRef idx="0">
                                        <a:schemeClr val="dk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134" name="TextBox 133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7313554" y="3086925"/>
                                        <a:ext cx="793771" cy="307518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dirty="0" smtClean="0"/>
                                          <a:t>Stokes </a:t>
                                        </a:r>
                                        <a:endParaRPr lang="en-US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135" name="Flowchart: Direct Access Storage 13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287678" y="3139508"/>
                                        <a:ext cx="259296" cy="589318"/>
                                      </a:xfrm>
                                      <a:prstGeom prst="flowChartMagneticDrum">
                                        <a:avLst/>
                                      </a:prstGeom>
                                      <a:noFill/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36" name="Group 13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8673016" y="3144473"/>
                                        <a:ext cx="518592" cy="503348"/>
                                        <a:chOff x="8673016" y="3201625"/>
                                        <a:chExt cx="518592" cy="503348"/>
                                      </a:xfrm>
                                    </p:grpSpPr>
                                    <p:sp>
                                      <p:nvSpPr>
                                        <p:cNvPr id="140" name="Cube 13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8673016" y="3204911"/>
                                          <a:ext cx="518592" cy="500062"/>
                                        </a:xfrm>
                                        <a:prstGeom prst="cube">
                                          <a:avLst/>
                                        </a:prstGeom>
                                        <a:noFill/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scene3d>
                                          <a:camera prst="orthographicFront"/>
                                          <a:lightRig rig="threePt" dir="t"/>
                                        </a:scene3d>
                                        <a:sp3d prstMaterial="metal"/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141" name="Straight Connector 140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780389" y="3201625"/>
                                          <a:ext cx="234789" cy="123360"/>
                                        </a:xfrm>
                                        <a:prstGeom prst="line">
                                          <a:avLst/>
                                        </a:prstGeom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scene3d>
                                          <a:camera prst="orthographicFront"/>
                                          <a:lightRig rig="threePt" dir="t"/>
                                        </a:scene3d>
                                        <a:sp3d prstMaterial="metal"/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cxnSp>
                                    <p:nvCxnSpPr>
                                      <p:cNvPr id="137" name="Straight Arrow Connector 136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6778606" y="3427916"/>
                                        <a:ext cx="3569606" cy="1"/>
                                      </a:xfrm>
                                      <a:prstGeom prst="straightConnector1">
                                        <a:avLst/>
                                      </a:prstGeom>
                                      <a:ln w="95250">
                                        <a:solidFill>
                                          <a:srgbClr val="00B050">
                                            <a:alpha val="61000"/>
                                          </a:srgbClr>
                                        </a:solidFill>
                                        <a:prstDash val="sysDash"/>
                                        <a:tailEnd type="triangle"/>
                                      </a:ln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>
                                        <a:bevelT/>
                                      </a:sp3d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sp>
                                    <p:nvSpPr>
                                      <p:cNvPr id="138" name="TextBox 137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10358196" y="4679866"/>
                                        <a:ext cx="684803" cy="36933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dirty="0" smtClean="0"/>
                                          <a:t>MMF</a:t>
                                        </a:r>
                                        <a:endParaRPr lang="en-US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139" name="Rectangle 138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10138924" y="3846765"/>
                                        <a:ext cx="410690" cy="896342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tx2"/>
                                      </a:solidFill>
                                      <a:ln>
                                        <a:solidFill>
                                          <a:schemeClr val="accent3"/>
                                        </a:solidFill>
                                      </a:ln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 dirty="0"/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20" name="TextBox 119"/>
                                <p:cNvSpPr txBox="1"/>
                                <p:nvPr/>
                              </p:nvSpPr>
                              <p:spPr>
                                <a:xfrm>
                                  <a:off x="8524022" y="1969542"/>
                                  <a:ext cx="543600" cy="351616"/>
                                </a:xfrm>
                                <a:prstGeom prst="rect">
                                  <a:avLst/>
                                </a:prstGeom>
                                <a:noFill/>
                                <a:scene3d>
                                  <a:camera prst="orthographicFront"/>
                                  <a:lightRig rig="threePt" dir="t"/>
                                </a:scene3d>
                                <a:sp3d prstMaterial="metal"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dirty="0" smtClean="0"/>
                                    <a:t>PBS </a:t>
                                  </a:r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21" name="TextBox 120"/>
                                <p:cNvSpPr txBox="1"/>
                                <p:nvPr/>
                              </p:nvSpPr>
                              <p:spPr>
                                <a:xfrm>
                                  <a:off x="8435639" y="3409354"/>
                                  <a:ext cx="543600" cy="351616"/>
                                </a:xfrm>
                                <a:prstGeom prst="rect">
                                  <a:avLst/>
                                </a:prstGeom>
                                <a:noFill/>
                                <a:scene3d>
                                  <a:camera prst="orthographicFront"/>
                                  <a:lightRig rig="threePt" dir="t"/>
                                </a:scene3d>
                                <a:sp3d prstMaterial="metal"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dirty="0" smtClean="0"/>
                                    <a:t>PBS </a:t>
                                  </a:r>
                                  <a:endParaRPr lang="en-US" dirty="0"/>
                                </a:p>
                              </p:txBody>
                            </p:sp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22" name="TextBox 121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7943921" y="1902228"/>
                                      <a:ext cx="622084" cy="36657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scene3d>
                                      <a:camera prst="orthographicFront"/>
                                      <a:lightRig rig="threePt" dir="t"/>
                                    </a:scene3d>
                                    <a:sp3d prstMaterial="metal"/>
                                  </p:spPr>
                                  <p:txBody>
                                    <a:bodyPr wrap="square" lIns="0" tIns="0" rIns="0" bIns="0" rtlCol="0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oMath>
                                        </m:oMathPara>
                                      </a14:m>
                                      <a:endParaRPr lang="en-US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9" name="TextBox 8"/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7943921" y="1902228"/>
                                      <a:ext cx="622084" cy="366575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2"/>
                                      <a:stretch>
                                        <a:fillRect l="-45098" t="-158333" r="-102941" b="-245000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US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23" name="TextBox 122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7189962" y="2963336"/>
                                      <a:ext cx="1376043" cy="36657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scene3d>
                                      <a:camera prst="orthographicFront"/>
                                      <a:lightRig rig="threePt" dir="t"/>
                                    </a:scene3d>
                                    <a:sp3d prstMaterial="metal"/>
                                  </p:spPr>
                                  <p:txBody>
                                    <a:bodyPr wrap="square" lIns="0" tIns="0" rIns="0" bIns="0" rtlCol="0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oMath>
                                        </m:oMathPara>
                                      </a14:m>
                                      <a:endParaRPr lang="en-US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50" name="TextBox 49"/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7189962" y="2963336"/>
                                      <a:ext cx="1376043" cy="366575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3"/>
                                      <a:stretch>
                                        <a:fillRect t="-143077" r="-17316" b="-221538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US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24" name="TextBox 123"/>
                                <p:cNvSpPr txBox="1"/>
                                <p:nvPr/>
                              </p:nvSpPr>
                              <p:spPr>
                                <a:xfrm>
                                  <a:off x="3063113" y="2081084"/>
                                  <a:ext cx="543600" cy="351616"/>
                                </a:xfrm>
                                <a:prstGeom prst="rect">
                                  <a:avLst/>
                                </a:prstGeom>
                                <a:noFill/>
                                <a:scene3d>
                                  <a:camera prst="orthographicFront"/>
                                  <a:lightRig rig="threePt" dir="t"/>
                                </a:scene3d>
                                <a:sp3d prstMaterial="metal"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dirty="0" smtClean="0"/>
                                    <a:t>PBS </a:t>
                                  </a:r>
                                  <a:endParaRPr lang="en-US" dirty="0"/>
                                </a:p>
                              </p:txBody>
                            </p:sp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25" name="TextBox 124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3614838" y="1979716"/>
                                      <a:ext cx="366240" cy="348991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scene3d>
                                      <a:camera prst="orthographicFront"/>
                                      <a:lightRig rig="threePt" dir="t"/>
                                    </a:scene3d>
                                    <a:sp3d prstMaterial="metal"/>
                                  </p:spPr>
                                  <p:txBody>
                                    <a:bodyPr wrap="none" lIns="0" tIns="0" rIns="0" bIns="0" rtlCol="0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oMath>
                                        </m:oMathPara>
                                      </a14:m>
                                      <a:endParaRPr lang="en-US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53" name="TextBox 52"/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614838" y="1979716"/>
                                      <a:ext cx="366240" cy="348991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4"/>
                                      <a:stretch>
                                        <a:fillRect l="-111667" t="-168421" r="-176667" b="-261404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US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26" name="TextBox 125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416573" y="1228605"/>
                                      <a:ext cx="440465" cy="36657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scene3d>
                                      <a:camera prst="orthographicFront"/>
                                      <a:lightRig rig="threePt" dir="t"/>
                                    </a:scene3d>
                                    <a:sp3d prstMaterial="metal"/>
                                  </p:spPr>
                                  <p:txBody>
                                    <a:bodyPr wrap="square" lIns="0" tIns="0" rIns="0" bIns="0" rtlCol="0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oMath>
                                        </m:oMathPara>
                                      </a14:m>
                                      <a:endParaRPr lang="en-US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54" name="TextBox 53"/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4416573" y="1228605"/>
                                      <a:ext cx="440465" cy="366575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5"/>
                                      <a:stretch>
                                        <a:fillRect l="-86111" t="-160000" r="-154167" b="-243333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US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</p:grpSp>
                          <p:sp>
                            <p:nvSpPr>
                              <p:cNvPr id="118" name="TextBox 117"/>
                              <p:cNvSpPr txBox="1"/>
                              <p:nvPr/>
                            </p:nvSpPr>
                            <p:spPr>
                              <a:xfrm>
                                <a:off x="3743163" y="916216"/>
                                <a:ext cx="543600" cy="351615"/>
                              </a:xfrm>
                              <a:prstGeom prst="rect">
                                <a:avLst/>
                              </a:prstGeom>
                              <a:noFill/>
                              <a:scene3d>
                                <a:camera prst="orthographicFront"/>
                                <a:lightRig rig="threePt" dir="t"/>
                              </a:scene3d>
                              <a:sp3d prstMaterial="metal"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 smtClean="0"/>
                                  <a:t>PBS </a:t>
                                </a:r>
                                <a:endParaRPr lang="en-US" dirty="0"/>
                              </a:p>
                            </p:txBody>
                          </p:sp>
                        </p:grpSp>
                        <p:cxnSp>
                          <p:nvCxnSpPr>
                            <p:cNvPr id="112" name="Straight Connector 111"/>
                            <p:cNvCxnSpPr/>
                            <p:nvPr/>
                          </p:nvCxnSpPr>
                          <p:spPr>
                            <a:xfrm flipH="1">
                              <a:off x="1780423" y="2432227"/>
                              <a:ext cx="480863" cy="521270"/>
                            </a:xfrm>
                            <a:prstGeom prst="line">
                              <a:avLst/>
                            </a:prstGeom>
                            <a:ln w="95250" cmpd="sng">
                              <a:solidFill>
                                <a:schemeClr val="tx1"/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prstMaterial="metal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3" name="Straight Connector 112"/>
                            <p:cNvCxnSpPr/>
                            <p:nvPr/>
                          </p:nvCxnSpPr>
                          <p:spPr>
                            <a:xfrm flipH="1" flipV="1">
                              <a:off x="10015425" y="2426719"/>
                              <a:ext cx="412355" cy="541066"/>
                            </a:xfrm>
                            <a:prstGeom prst="line">
                              <a:avLst/>
                            </a:prstGeom>
                            <a:ln w="95250" cmpd="sng">
                              <a:solidFill>
                                <a:schemeClr val="tx1"/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prstMaterial="metal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14" name="Donut 113"/>
                            <p:cNvSpPr/>
                            <p:nvPr/>
                          </p:nvSpPr>
                          <p:spPr>
                            <a:xfrm>
                              <a:off x="9298074" y="2380414"/>
                              <a:ext cx="398442" cy="680214"/>
                            </a:xfrm>
                            <a:prstGeom prst="donut">
                              <a:avLst/>
                            </a:prstGeom>
                            <a:ln>
                              <a:noFill/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prstMaterial="metal">
                              <a:bevelT/>
                            </a:sp3d>
                          </p:spPr>
                          <p:style>
                            <a:lnRef idx="2">
                              <a:schemeClr val="dk1">
                                <a:shade val="50000"/>
                              </a:schemeClr>
                            </a:lnRef>
                            <a:fillRef idx="1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15" name="TextBox 114"/>
                            <p:cNvSpPr txBox="1"/>
                            <p:nvPr/>
                          </p:nvSpPr>
                          <p:spPr>
                            <a:xfrm>
                              <a:off x="2416145" y="2079641"/>
                              <a:ext cx="460382" cy="369332"/>
                            </a:xfrm>
                            <a:prstGeom prst="rect">
                              <a:avLst/>
                            </a:prstGeom>
                            <a:noFill/>
                            <a:scene3d>
                              <a:camera prst="orthographicFront"/>
                              <a:lightRig rig="threePt" dir="t"/>
                            </a:scene3d>
                            <a:sp3d prstMaterial="metal"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dirty="0" smtClean="0"/>
                                <a:t>F1 </a:t>
                              </a:r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16" name="TextBox 115"/>
                            <p:cNvSpPr txBox="1"/>
                            <p:nvPr/>
                          </p:nvSpPr>
                          <p:spPr>
                            <a:xfrm>
                              <a:off x="9310799" y="2025766"/>
                              <a:ext cx="460382" cy="369332"/>
                            </a:xfrm>
                            <a:prstGeom prst="rect">
                              <a:avLst/>
                            </a:prstGeom>
                            <a:noFill/>
                            <a:scene3d>
                              <a:camera prst="orthographicFront"/>
                              <a:lightRig rig="threePt" dir="t"/>
                            </a:scene3d>
                            <a:sp3d prstMaterial="metal"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dirty="0" smtClean="0"/>
                                <a:t>F2 </a:t>
                              </a:r>
                              <a:endParaRPr lang="en-US" dirty="0"/>
                            </a:p>
                          </p:txBody>
                        </p:sp>
                      </p:grpSp>
                      <p:sp>
                        <p:nvSpPr>
                          <p:cNvPr id="110" name="Oval 109"/>
                          <p:cNvSpPr/>
                          <p:nvPr/>
                        </p:nvSpPr>
                        <p:spPr>
                          <a:xfrm>
                            <a:off x="5132209" y="2569745"/>
                            <a:ext cx="1971076" cy="292926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glow rad="12700">
                              <a:srgbClr val="FF0000">
                                <a:alpha val="55000"/>
                              </a:srgbClr>
                            </a:glow>
                            <a:softEdge rad="101600"/>
                          </a:effectLst>
                          <a:scene3d>
                            <a:camera prst="orthographicFront"/>
                            <a:lightRig rig="threePt" dir="t"/>
                          </a:scene3d>
                          <a:sp3d prstMaterial="metal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05" name="TextBox 104"/>
                        <p:cNvSpPr txBox="1"/>
                        <p:nvPr/>
                      </p:nvSpPr>
                      <p:spPr>
                        <a:xfrm>
                          <a:off x="9883957" y="3176324"/>
                          <a:ext cx="775469" cy="369332"/>
                        </a:xfrm>
                        <a:prstGeom prst="rect">
                          <a:avLst/>
                        </a:prstGeom>
                        <a:noFill/>
                        <a:scene3d>
                          <a:camera prst="orthographicFront"/>
                          <a:lightRig rig="threePt" dir="t"/>
                        </a:scene3d>
                        <a:sp3d prstMaterial="metal"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Etalon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100" name="Rectangle 99"/>
                    <p:cNvSpPr/>
                    <p:nvPr/>
                  </p:nvSpPr>
                  <p:spPr>
                    <a:xfrm rot="16200000">
                      <a:off x="1957301" y="3241538"/>
                      <a:ext cx="469580" cy="880305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solidFill>
                        <a:schemeClr val="accent3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etal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1814087" y="3494978"/>
                      <a:ext cx="775469" cy="369332"/>
                    </a:xfrm>
                    <a:prstGeom prst="rect">
                      <a:avLst/>
                    </a:prstGeom>
                    <a:noFill/>
                    <a:scene3d>
                      <a:camera prst="orthographicFront"/>
                      <a:lightRig rig="threePt" dir="t"/>
                    </a:scene3d>
                    <a:sp3d prstMaterial="metal"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Etalon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1689808" y="5144601"/>
                    <a:ext cx="729687" cy="369332"/>
                  </a:xfrm>
                  <a:prstGeom prst="rect">
                    <a:avLst/>
                  </a:prstGeom>
                  <a:noFill/>
                  <a:scene3d>
                    <a:camera prst="orthographicFront"/>
                    <a:lightRig rig="threePt" dir="t"/>
                  </a:scene3d>
                  <a:sp3d prstMaterial="metal"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SPCM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9787566" y="5185664"/>
                    <a:ext cx="729687" cy="369332"/>
                  </a:xfrm>
                  <a:prstGeom prst="rect">
                    <a:avLst/>
                  </a:prstGeom>
                  <a:noFill/>
                  <a:scene3d>
                    <a:camera prst="orthographicFront"/>
                    <a:lightRig rig="threePt" dir="t"/>
                  </a:scene3d>
                  <a:sp3d prstMaterial="metal"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SPCM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1465875" y="2577365"/>
                  <a:ext cx="551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</a:t>
                  </a:r>
                  <a:r>
                    <a:rPr lang="en-US" dirty="0" smtClean="0"/>
                    <a:t>1 </a:t>
                  </a:r>
                  <a:endParaRPr lang="en-US" dirty="0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10070947" y="2591397"/>
                  <a:ext cx="4988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</a:t>
                  </a:r>
                  <a:r>
                    <a:rPr lang="en-US" dirty="0"/>
                    <a:t>2</a:t>
                  </a:r>
                </a:p>
              </p:txBody>
            </p:sp>
            <p:grpSp>
              <p:nvGrpSpPr>
                <p:cNvPr id="90" name="Group 89"/>
                <p:cNvGrpSpPr/>
                <p:nvPr/>
              </p:nvGrpSpPr>
              <p:grpSpPr>
                <a:xfrm rot="21016764">
                  <a:off x="2905776" y="1777046"/>
                  <a:ext cx="2584588" cy="1112742"/>
                  <a:chOff x="2569601" y="1686795"/>
                  <a:chExt cx="3312220" cy="1608145"/>
                </a:xfrm>
              </p:grpSpPr>
              <p:sp>
                <p:nvSpPr>
                  <p:cNvPr id="94" name="Can 93"/>
                  <p:cNvSpPr/>
                  <p:nvPr/>
                </p:nvSpPr>
                <p:spPr>
                  <a:xfrm rot="18600183">
                    <a:off x="3965449" y="290947"/>
                    <a:ext cx="244712" cy="3036407"/>
                  </a:xfrm>
                  <a:prstGeom prst="can">
                    <a:avLst/>
                  </a:prstGeom>
                  <a:solidFill>
                    <a:srgbClr val="00B050">
                      <a:alpha val="49000"/>
                    </a:srgbClr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Isosceles Triangle 94"/>
                  <p:cNvSpPr/>
                  <p:nvPr/>
                </p:nvSpPr>
                <p:spPr>
                  <a:xfrm rot="7852468">
                    <a:off x="5294058" y="2707177"/>
                    <a:ext cx="481681" cy="693845"/>
                  </a:xfrm>
                  <a:prstGeom prst="triangle">
                    <a:avLst/>
                  </a:prstGeom>
                  <a:solidFill>
                    <a:srgbClr val="00B050">
                      <a:alpha val="49000"/>
                    </a:srgbClr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 rot="21096410">
                  <a:off x="6785907" y="3035463"/>
                  <a:ext cx="2670155" cy="1180712"/>
                  <a:chOff x="6584919" y="1012835"/>
                  <a:chExt cx="2975312" cy="1368857"/>
                </a:xfrm>
              </p:grpSpPr>
              <p:sp>
                <p:nvSpPr>
                  <p:cNvPr id="92" name="Can 91"/>
                  <p:cNvSpPr/>
                  <p:nvPr/>
                </p:nvSpPr>
                <p:spPr>
                  <a:xfrm rot="7808885">
                    <a:off x="8072333" y="893794"/>
                    <a:ext cx="229302" cy="2746494"/>
                  </a:xfrm>
                  <a:prstGeom prst="can">
                    <a:avLst/>
                  </a:prstGeom>
                  <a:solidFill>
                    <a:schemeClr val="accent4">
                      <a:alpha val="49000"/>
                    </a:schemeClr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Isosceles Triangle 92"/>
                  <p:cNvSpPr/>
                  <p:nvPr/>
                </p:nvSpPr>
                <p:spPr>
                  <a:xfrm rot="18661170">
                    <a:off x="6692164" y="905590"/>
                    <a:ext cx="398553" cy="613044"/>
                  </a:xfrm>
                  <a:prstGeom prst="triangle">
                    <a:avLst>
                      <a:gd name="adj" fmla="val 51299"/>
                    </a:avLst>
                  </a:prstGeom>
                  <a:solidFill>
                    <a:srgbClr val="FFC000">
                      <a:alpha val="49000"/>
                    </a:srgbClr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6" name="Cube 85"/>
              <p:cNvSpPr/>
              <p:nvPr/>
            </p:nvSpPr>
            <p:spPr>
              <a:xfrm>
                <a:off x="5046309" y="4728785"/>
                <a:ext cx="1814855" cy="1108286"/>
              </a:xfrm>
              <a:prstGeom prst="cube">
                <a:avLst/>
              </a:prstGeom>
              <a:solidFill>
                <a:srgbClr val="002060"/>
              </a:solidFill>
              <a:effectLst>
                <a:glow rad="457200">
                  <a:schemeClr val="accent1">
                    <a:alpha val="27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Coincidence counter</a:t>
                </a:r>
              </a:p>
            </p:txBody>
          </p:sp>
        </p:grpSp>
        <p:sp>
          <p:nvSpPr>
            <p:cNvPr id="83" name="Donut 82"/>
            <p:cNvSpPr/>
            <p:nvPr/>
          </p:nvSpPr>
          <p:spPr>
            <a:xfrm>
              <a:off x="1177558" y="2938368"/>
              <a:ext cx="362501" cy="676877"/>
            </a:xfrm>
            <a:prstGeom prst="donu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-1427" r="30442" b="-1"/>
          <a:stretch/>
        </p:blipFill>
        <p:spPr>
          <a:xfrm rot="5400000">
            <a:off x="4558772" y="1019620"/>
            <a:ext cx="1542565" cy="1839849"/>
          </a:xfrm>
          <a:prstGeom prst="rect">
            <a:avLst/>
          </a:prstGeom>
        </p:spPr>
      </p:pic>
      <p:sp>
        <p:nvSpPr>
          <p:cNvPr id="4" name="Lightning Bolt 3"/>
          <p:cNvSpPr/>
          <p:nvPr/>
        </p:nvSpPr>
        <p:spPr>
          <a:xfrm rot="4235479">
            <a:off x="4411387" y="2681766"/>
            <a:ext cx="525514" cy="737646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6579867" y="1512022"/>
            <a:ext cx="1265589" cy="61699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OD=5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5384" y="102112"/>
            <a:ext cx="7108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Controlled Quantum Interference  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4456" y="707961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3923" y="20795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00047" y="3530784"/>
            <a:ext cx="3902075" cy="2987675"/>
            <a:chOff x="722773" y="3723969"/>
            <a:chExt cx="3902075" cy="298767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22773" y="3723969"/>
                <a:ext cx="3902075" cy="298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2" name="Graph" r:id="rId3" imgW="3901320" imgH="2986920" progId="Origin50.Graph">
                        <p:embed/>
                      </p:oleObj>
                    </mc:Choice>
                    <mc:Fallback>
                      <p:oleObj name="Graph" r:id="rId3" imgW="3901320" imgH="2986920" progId="Origin50.Graph">
                        <p:embed/>
                        <p:pic>
                          <p:nvPicPr>
                            <p:cNvPr id="4" name="Object 3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2773" y="3723969"/>
                              <a:ext cx="3902075" cy="2987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22773" y="3723969"/>
                <a:ext cx="3902075" cy="298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0" name="Graph" r:id="rId5" imgW="3901320" imgH="2986920" progId="Origin50.Graph">
                        <p:embed/>
                      </p:oleObj>
                    </mc:Choice>
                    <mc:Fallback>
                      <p:oleObj name="Graph" r:id="rId5" imgW="3901320" imgH="2986920" progId="Origin50.Graph">
                        <p:embed/>
                        <p:pic>
                          <p:nvPicPr>
                            <p:cNvPr id="4" name="Object 3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2773" y="3723969"/>
                              <a:ext cx="3902075" cy="2987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261993" y="4179798"/>
                  <a:ext cx="183332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𝟐𝟖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solidFill>
                              <a:srgbClr val="C00000"/>
                            </a:solidFill>
                          </a:rPr>
                          <m:t>13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993" y="4179798"/>
                  <a:ext cx="1833322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4973636" y="3562149"/>
            <a:ext cx="3902075" cy="2987675"/>
            <a:chOff x="4844846" y="3768213"/>
            <a:chExt cx="3902075" cy="298767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844846" y="3768213"/>
                <a:ext cx="3902075" cy="298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3" name="Graph" r:id="rId8" imgW="3901320" imgH="2986920" progId="Origin50.Graph">
                        <p:embed/>
                      </p:oleObj>
                    </mc:Choice>
                    <mc:Fallback>
                      <p:oleObj name="Graph" r:id="rId8" imgW="3901320" imgH="2986920" progId="Origin50.Graph">
                        <p:embed/>
                        <p:pic>
                          <p:nvPicPr>
                            <p:cNvPr id="5" name="Object 4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44846" y="3768213"/>
                              <a:ext cx="3902075" cy="2987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844846" y="3768213"/>
                <a:ext cx="3902075" cy="298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1" name="Graph" r:id="rId10" imgW="3901320" imgH="2986920" progId="Origin50.Graph">
                        <p:embed/>
                      </p:oleObj>
                    </mc:Choice>
                    <mc:Fallback>
                      <p:oleObj name="Graph" r:id="rId10" imgW="3901320" imgH="2986920" progId="Origin50.Graph">
                        <p:embed/>
                        <p:pic>
                          <p:nvPicPr>
                            <p:cNvPr id="5" name="Object 4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44846" y="3768213"/>
                              <a:ext cx="3902075" cy="2987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654531" y="4204387"/>
                  <a:ext cx="166423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solidFill>
                              <a:srgbClr val="C00000"/>
                            </a:solidFill>
                          </a:rPr>
                          <m:t>13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4531" y="4204387"/>
                  <a:ext cx="1664238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787579" y="737051"/>
            <a:ext cx="4846404" cy="3031162"/>
            <a:chOff x="787579" y="737051"/>
            <a:chExt cx="4846404" cy="303116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87579" y="780538"/>
                <a:ext cx="3902075" cy="298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4" name="Graph" r:id="rId13" imgW="3901320" imgH="2986920" progId="Origin50.Graph">
                        <p:embed/>
                      </p:oleObj>
                    </mc:Choice>
                    <mc:Fallback>
                      <p:oleObj name="Graph" r:id="rId13" imgW="3901320" imgH="2986920" progId="Origin50.Graph">
                        <p:embed/>
                        <p:pic>
                          <p:nvPicPr>
                            <p:cNvPr id="2" name="Object 1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87579" y="780538"/>
                              <a:ext cx="3902075" cy="2987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87579" y="780538"/>
                <a:ext cx="3902075" cy="298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2" name="Graph" r:id="rId15" imgW="3901320" imgH="2986920" progId="Origin50.Graph">
                        <p:embed/>
                      </p:oleObj>
                    </mc:Choice>
                    <mc:Fallback>
                      <p:oleObj name="Graph" r:id="rId15" imgW="3901320" imgH="2986920" progId="Origin50.Graph">
                        <p:embed/>
                        <p:pic>
                          <p:nvPicPr>
                            <p:cNvPr id="2" name="Object 1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87579" y="780538"/>
                              <a:ext cx="3902075" cy="2987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610232" y="1601787"/>
                  <a:ext cx="9428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232" y="1601787"/>
                  <a:ext cx="942886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745324" y="737051"/>
                  <a:ext cx="18886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C00000"/>
                      </a:solidFill>
                    </a:rPr>
                    <a:t>OD=5,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C0000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C00000"/>
                          </a:solidFill>
                        </a:rPr>
                        <m:t>=14.8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C00000"/>
                          </a:solidFill>
                        </a:rPr>
                        <m:t>γ</m:t>
                      </m:r>
                      <m:r>
                        <m:rPr>
                          <m:nor/>
                        </m:rPr>
                        <a:rPr lang="en-US" b="1" baseline="-25000" dirty="0">
                          <a:solidFill>
                            <a:srgbClr val="C00000"/>
                          </a:solidFill>
                        </a:rPr>
                        <m:t>13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5324" y="737051"/>
                  <a:ext cx="1888659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2581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920484" y="780538"/>
            <a:ext cx="3902075" cy="2987675"/>
            <a:chOff x="4920484" y="780538"/>
            <a:chExt cx="3902075" cy="298767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920484" y="780538"/>
                <a:ext cx="3902075" cy="298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5" name="Graph" r:id="rId19" imgW="3901320" imgH="2986920" progId="Origin50.Graph">
                        <p:embed/>
                      </p:oleObj>
                    </mc:Choice>
                    <mc:Fallback>
                      <p:oleObj name="Graph" r:id="rId19" imgW="3901320" imgH="2986920" progId="Origin50.Graph">
                        <p:embed/>
                        <p:pic>
                          <p:nvPicPr>
                            <p:cNvPr id="3" name="Object 2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920484" y="780538"/>
                              <a:ext cx="3902075" cy="2987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920484" y="780538"/>
                <a:ext cx="3902075" cy="298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3" name="Graph" r:id="rId21" imgW="3901320" imgH="2986920" progId="Origin50.Graph">
                        <p:embed/>
                      </p:oleObj>
                    </mc:Choice>
                    <mc:Fallback>
                      <p:oleObj name="Graph" r:id="rId21" imgW="3901320" imgH="2986920" progId="Origin50.Graph">
                        <p:embed/>
                        <p:pic>
                          <p:nvPicPr>
                            <p:cNvPr id="3" name="Object 2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920484" y="780538"/>
                              <a:ext cx="3902075" cy="2987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457950" y="1611624"/>
                  <a:ext cx="15696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solidFill>
                              <a:srgbClr val="C00000"/>
                            </a:solidFill>
                          </a:rPr>
                          <m:t>13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1611624"/>
                  <a:ext cx="1569660" cy="369332"/>
                </a:xfrm>
                <a:prstGeom prst="rect">
                  <a:avLst/>
                </a:prstGeom>
                <a:blipFill>
                  <a:blip r:embed="rId2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00293"/>
              </p:ext>
            </p:extLst>
          </p:nvPr>
        </p:nvGraphicFramePr>
        <p:xfrm>
          <a:off x="871464" y="6587431"/>
          <a:ext cx="7886700" cy="463864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1825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  <a:latin typeface="Helvetica, Arial, sans-serif"/>
                        </a:rPr>
                        <a:t>R. Chinnarasu, C.-Y. Liu, Y.-F. Ding, C.-Y. Lee, T.-H. Hsieh, I. A. Yu, and C.-S. Chuu, </a:t>
                      </a:r>
                      <a:r>
                        <a:rPr lang="en-US" sz="1000" i="1">
                          <a:effectLst/>
                          <a:latin typeface="Helvetica, Arial, sans-serif"/>
                        </a:rPr>
                        <a:t>Phys. Rev. A</a:t>
                      </a:r>
                      <a:r>
                        <a:rPr lang="en-US" sz="1000">
                          <a:effectLst/>
                          <a:latin typeface="Helvetica, Arial, sans-serif"/>
                        </a:rPr>
                        <a:t> </a:t>
                      </a:r>
                      <a:r>
                        <a:rPr lang="en-US" sz="1000" b="1">
                          <a:effectLst/>
                          <a:latin typeface="Helvetica, Arial, sans-serif"/>
                        </a:rPr>
                        <a:t>101</a:t>
                      </a:r>
                      <a:r>
                        <a:rPr lang="en-US" sz="1000">
                          <a:effectLst/>
                          <a:latin typeface="Helvetica, Arial, sans-serif"/>
                        </a:rPr>
                        <a:t>, 063837 (2020).</a:t>
                      </a:r>
                      <a:endParaRPr lang="en-US" sz="1600">
                        <a:effectLst/>
                      </a:endParaRPr>
                    </a:p>
                  </a:txBody>
                  <a:tcPr marL="16906" marR="16906" marT="16906" marB="16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2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16906" marR="16906" marT="16906" marB="16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3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74571" y="1902542"/>
              <a:ext cx="7640779" cy="34805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2929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27733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13415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920203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accent4"/>
                              </a:solidFill>
                            </a:rPr>
                            <a:t>Coupling Detuning </a:t>
                          </a:r>
                        </a:p>
                        <a:p>
                          <a:r>
                            <a:rPr lang="en-US" altLang="en-US" sz="1800" dirty="0" smtClean="0">
                              <a:solidFill>
                                <a:schemeClr val="accent4"/>
                              </a:solidFill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altLang="en-US" sz="180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1" kern="1200" dirty="0" smtClean="0">
                                      <a:solidFill>
                                        <a:schemeClr val="accent4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γ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kern="1200" baseline="-25000" dirty="0" smtClean="0">
                                      <a:solidFill>
                                        <a:schemeClr val="accent4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13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accent4"/>
                              </a:solidFill>
                            </a:rPr>
                            <a:t>)</a:t>
                          </a:r>
                          <a:endParaRPr lang="en-US" sz="18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γ</a:t>
                          </a:r>
                          <a:r>
                            <a:rPr lang="en-US" sz="1800" b="1" kern="1200" baseline="-250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   </a:t>
                          </a: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(in units of  γ</a:t>
                          </a:r>
                          <a:r>
                            <a:rPr lang="en-US" sz="1800" b="1" kern="1200" baseline="-250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baseline="-250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γ</a:t>
                          </a:r>
                          <a:r>
                            <a:rPr lang="en-US" sz="1800" b="1" kern="1200" baseline="-250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+    </a:t>
                          </a: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(in units of γ</a:t>
                          </a:r>
                          <a:r>
                            <a:rPr lang="en-US" sz="1800" b="1" kern="1200" baseline="-250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baseline="-250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26951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0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1.084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1.084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89442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16.7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1.748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0.419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589442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28.3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1.88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0.286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68442598"/>
                      </a:ext>
                    </a:extLst>
                  </a:tr>
                  <a:tr h="589442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45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1.948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0.219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044539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74571" y="1902542"/>
              <a:ext cx="7640779" cy="34805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292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773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41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20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89" t="-4636" r="-137547" b="-303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γ</a:t>
                          </a:r>
                          <a:r>
                            <a:rPr lang="en-US" sz="1800" b="1" kern="1200" baseline="-250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   </a:t>
                          </a: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(in units of  γ</a:t>
                          </a:r>
                          <a:r>
                            <a:rPr lang="en-US" sz="1800" b="1" kern="1200" baseline="-250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baseline="-250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γ</a:t>
                          </a:r>
                          <a:r>
                            <a:rPr lang="en-US" sz="1800" b="1" kern="1200" baseline="-250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+    </a:t>
                          </a: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(in units of γ</a:t>
                          </a:r>
                          <a:r>
                            <a:rPr lang="en-US" sz="1800" b="1" kern="1200" baseline="-250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r>
                            <a:rPr lang="en-US" sz="1800" b="1" kern="1200" dirty="0" smtClean="0">
                              <a:solidFill>
                                <a:schemeClr val="accent4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baseline="-250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0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1.084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1.084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16.7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1.748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0.419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28.3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1.88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0.286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44259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45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1.948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0.219</a:t>
                          </a:r>
                          <a:endParaRPr lang="en-US" sz="3600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44539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425384" y="102112"/>
            <a:ext cx="7050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Linewidths of Measured spectrum   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4456" y="707961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74570" y="4129549"/>
            <a:ext cx="7640779" cy="6341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D712-3047-4792-862B-9756A5D52220}" type="slidenum">
              <a:rPr lang="en-US" smtClean="0"/>
              <a:t>17</a:t>
            </a:fld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66360" y="267900"/>
            <a:ext cx="6236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S</a:t>
            </a:r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chematic experimental set  up</a:t>
            </a:r>
            <a:endParaRPr lang="en-US" sz="32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184472" y="852675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468015" y="2360701"/>
            <a:ext cx="8232891" cy="4040105"/>
            <a:chOff x="1530264" y="1777046"/>
            <a:chExt cx="9049172" cy="4060025"/>
          </a:xfrm>
        </p:grpSpPr>
        <p:grpSp>
          <p:nvGrpSpPr>
            <p:cNvPr id="85" name="Group 84"/>
            <p:cNvGrpSpPr/>
            <p:nvPr/>
          </p:nvGrpSpPr>
          <p:grpSpPr>
            <a:xfrm>
              <a:off x="1530264" y="1777046"/>
              <a:ext cx="9049172" cy="3848876"/>
              <a:chOff x="1530264" y="1777046"/>
              <a:chExt cx="9049172" cy="3848876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530264" y="2634538"/>
                <a:ext cx="9049172" cy="2991384"/>
                <a:chOff x="1585684" y="2648394"/>
                <a:chExt cx="9049172" cy="2991384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1585684" y="2648394"/>
                  <a:ext cx="9049172" cy="2991384"/>
                  <a:chOff x="1751938" y="2399012"/>
                  <a:chExt cx="9049172" cy="2991384"/>
                </a:xfrm>
              </p:grpSpPr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1809383" y="2399012"/>
                    <a:ext cx="8991727" cy="2991384"/>
                    <a:chOff x="1706444" y="2066503"/>
                    <a:chExt cx="8991727" cy="2991384"/>
                  </a:xfrm>
                </p:grpSpPr>
                <p:cxnSp>
                  <p:nvCxnSpPr>
                    <p:cNvPr id="102" name="Straight Arrow Connector 101"/>
                    <p:cNvCxnSpPr>
                      <a:endCxn id="133" idx="1"/>
                    </p:cNvCxnSpPr>
                    <p:nvPr/>
                  </p:nvCxnSpPr>
                  <p:spPr>
                    <a:xfrm>
                      <a:off x="10201847" y="2333430"/>
                      <a:ext cx="13878" cy="2213269"/>
                    </a:xfrm>
                    <a:prstGeom prst="straightConnector1">
                      <a:avLst/>
                    </a:prstGeom>
                    <a:ln w="95250">
                      <a:solidFill>
                        <a:srgbClr val="00B050">
                          <a:alpha val="61000"/>
                        </a:srgbClr>
                      </a:solidFill>
                      <a:prstDash val="sysDash"/>
                      <a:tailEnd type="triangle"/>
                    </a:ln>
                    <a:scene3d>
                      <a:camera prst="orthographicFront"/>
                      <a:lightRig rig="threePt" dir="t"/>
                    </a:scene3d>
                    <a:sp3d prstMaterial="metal"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1706444" y="2066503"/>
                      <a:ext cx="8991727" cy="2991384"/>
                      <a:chOff x="1706444" y="2066503"/>
                      <a:chExt cx="8991727" cy="2991384"/>
                    </a:xfrm>
                  </p:grpSpPr>
                  <p:grpSp>
                    <p:nvGrpSpPr>
                      <p:cNvPr id="104" name="Group 103"/>
                      <p:cNvGrpSpPr/>
                      <p:nvPr/>
                    </p:nvGrpSpPr>
                    <p:grpSpPr>
                      <a:xfrm>
                        <a:off x="1706444" y="2066503"/>
                        <a:ext cx="8991727" cy="2991384"/>
                        <a:chOff x="1706444" y="2399009"/>
                        <a:chExt cx="8991727" cy="2991384"/>
                      </a:xfrm>
                    </p:grpSpPr>
                    <p:cxnSp>
                      <p:nvCxnSpPr>
                        <p:cNvPr id="106" name="Straight Arrow Connector 105"/>
                        <p:cNvCxnSpPr/>
                        <p:nvPr/>
                      </p:nvCxnSpPr>
                      <p:spPr>
                        <a:xfrm>
                          <a:off x="2070339" y="2709388"/>
                          <a:ext cx="16676" cy="2176993"/>
                        </a:xfrm>
                        <a:prstGeom prst="straightConnector1">
                          <a:avLst/>
                        </a:prstGeom>
                        <a:ln w="95250" cmpd="sng">
                          <a:solidFill>
                            <a:srgbClr val="FFC000">
                              <a:alpha val="61000"/>
                            </a:srgbClr>
                          </a:solidFill>
                          <a:prstDash val="sysDash"/>
                          <a:miter lim="800000"/>
                          <a:tailEnd type="triangle"/>
                        </a:ln>
                        <a:scene3d>
                          <a:camera prst="orthographicFront"/>
                          <a:lightRig rig="threePt" dir="t"/>
                        </a:scene3d>
                        <a:sp3d prstMaterial="metal"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Straight Arrow Connector 106"/>
                        <p:cNvCxnSpPr/>
                        <p:nvPr/>
                      </p:nvCxnSpPr>
                      <p:spPr>
                        <a:xfrm>
                          <a:off x="2510492" y="5109723"/>
                          <a:ext cx="2781975" cy="0"/>
                        </a:xfrm>
                        <a:prstGeom prst="straightConnector1">
                          <a:avLst/>
                        </a:prstGeom>
                        <a:ln w="95250" cmpd="sng">
                          <a:solidFill>
                            <a:srgbClr val="FFC000">
                              <a:alpha val="61000"/>
                            </a:srgbClr>
                          </a:solidFill>
                          <a:prstDash val="sysDash"/>
                          <a:miter lim="800000"/>
                          <a:tailEnd type="triangle"/>
                        </a:ln>
                        <a:scene3d>
                          <a:camera prst="orthographicFront"/>
                          <a:lightRig rig="threePt" dir="t"/>
                        </a:scene3d>
                        <a:sp3d prstMaterial="metal"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" name="Straight Arrow Connector 107"/>
                        <p:cNvCxnSpPr>
                          <a:stCxn id="133" idx="0"/>
                        </p:cNvCxnSpPr>
                        <p:nvPr/>
                      </p:nvCxnSpPr>
                      <p:spPr>
                        <a:xfrm flipH="1" flipV="1">
                          <a:off x="6862232" y="5120945"/>
                          <a:ext cx="2955632" cy="13855"/>
                        </a:xfrm>
                        <a:prstGeom prst="straightConnector1">
                          <a:avLst/>
                        </a:prstGeom>
                        <a:ln w="95250">
                          <a:solidFill>
                            <a:srgbClr val="00B050">
                              <a:alpha val="61000"/>
                            </a:srgbClr>
                          </a:solidFill>
                          <a:prstDash val="sysDash"/>
                          <a:tailEnd type="triangle"/>
                        </a:ln>
                        <a:scene3d>
                          <a:camera prst="orthographicFront"/>
                          <a:lightRig rig="threePt" dir="t"/>
                        </a:scene3d>
                        <a:sp3d prstMaterial="metal"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09" name="Group 108"/>
                        <p:cNvGrpSpPr/>
                        <p:nvPr/>
                      </p:nvGrpSpPr>
                      <p:grpSpPr>
                        <a:xfrm>
                          <a:off x="1706444" y="2399009"/>
                          <a:ext cx="8991727" cy="2991384"/>
                          <a:chOff x="1706444" y="2426719"/>
                          <a:chExt cx="8991727" cy="2991384"/>
                        </a:xfrm>
                      </p:grpSpPr>
                      <p:grpSp>
                        <p:nvGrpSpPr>
                          <p:cNvPr id="128" name="Group 127"/>
                          <p:cNvGrpSpPr/>
                          <p:nvPr/>
                        </p:nvGrpSpPr>
                        <p:grpSpPr>
                          <a:xfrm>
                            <a:off x="1706444" y="2745761"/>
                            <a:ext cx="8991727" cy="2672342"/>
                            <a:chOff x="1679743" y="3399340"/>
                            <a:chExt cx="9155561" cy="2337204"/>
                          </a:xfrm>
                        </p:grpSpPr>
                        <p:grpSp>
                          <p:nvGrpSpPr>
                            <p:cNvPr id="131" name="Group 130"/>
                            <p:cNvGrpSpPr/>
                            <p:nvPr/>
                          </p:nvGrpSpPr>
                          <p:grpSpPr>
                            <a:xfrm>
                              <a:off x="1679743" y="3400292"/>
                              <a:ext cx="3811006" cy="2290085"/>
                              <a:chOff x="1965501" y="3400292"/>
                              <a:chExt cx="3811006" cy="2290085"/>
                            </a:xfrm>
                          </p:grpSpPr>
                          <p:sp>
                            <p:nvSpPr>
                              <p:cNvPr id="142" name="Snip Same Side Corner Rectangle 141"/>
                              <p:cNvSpPr/>
                              <p:nvPr/>
                            </p:nvSpPr>
                            <p:spPr>
                              <a:xfrm rot="10800000">
                                <a:off x="1965501" y="5243296"/>
                                <a:ext cx="804355" cy="447081"/>
                              </a:xfrm>
                              <a:prstGeom prst="snip2SameRect">
                                <a:avLst/>
                              </a:prstGeom>
                              <a:scene3d>
                                <a:camera prst="orthographicFront"/>
                                <a:lightRig rig="threePt" dir="t"/>
                              </a:scene3d>
                              <a:sp3d prstMaterial="metal"/>
                            </p:spPr>
                            <p:style>
                              <a:lnRef idx="2">
                                <a:schemeClr val="dk1">
                                  <a:shade val="50000"/>
                                </a:schemeClr>
                              </a:lnRef>
                              <a:fillRef idx="1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/>
                              </a:p>
                            </p:txBody>
                          </p:sp>
                          <p:cxnSp>
                            <p:nvCxnSpPr>
                              <p:cNvPr id="146" name="Straight Arrow Connector 145"/>
                              <p:cNvCxnSpPr/>
                              <p:nvPr/>
                            </p:nvCxnSpPr>
                            <p:spPr>
                              <a:xfrm flipH="1" flipV="1">
                                <a:off x="2255492" y="3400292"/>
                                <a:ext cx="3521015" cy="388"/>
                              </a:xfrm>
                              <a:prstGeom prst="straightConnector1">
                                <a:avLst/>
                              </a:prstGeom>
                              <a:ln w="95250" cmpd="sng">
                                <a:solidFill>
                                  <a:srgbClr val="FFC000">
                                    <a:alpha val="61000"/>
                                  </a:srgbClr>
                                </a:solidFill>
                                <a:prstDash val="sysDash"/>
                                <a:miter lim="800000"/>
                                <a:tailEnd type="triangle"/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prstMaterial="metal">
                                <a:bevelT/>
                              </a:sp3d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32" name="Group 131"/>
                            <p:cNvGrpSpPr/>
                            <p:nvPr/>
                          </p:nvGrpSpPr>
                          <p:grpSpPr>
                            <a:xfrm>
                              <a:off x="6821470" y="3399340"/>
                              <a:ext cx="4013834" cy="2337204"/>
                              <a:chOff x="6778606" y="3427916"/>
                              <a:chExt cx="4013834" cy="2337204"/>
                            </a:xfrm>
                          </p:grpSpPr>
                          <p:sp>
                            <p:nvSpPr>
                              <p:cNvPr id="133" name="Snip Same Side Corner Rectangle 132"/>
                              <p:cNvSpPr/>
                              <p:nvPr/>
                            </p:nvSpPr>
                            <p:spPr>
                              <a:xfrm rot="10800000">
                                <a:off x="9896098" y="5318038"/>
                                <a:ext cx="810221" cy="447082"/>
                              </a:xfrm>
                              <a:prstGeom prst="snip2SameRect">
                                <a:avLst/>
                              </a:prstGeom>
                              <a:scene3d>
                                <a:camera prst="orthographicFront"/>
                                <a:lightRig rig="threePt" dir="t"/>
                              </a:scene3d>
                              <a:sp3d prstMaterial="metal"/>
                            </p:spPr>
                            <p:style>
                              <a:lnRef idx="2">
                                <a:schemeClr val="dk1">
                                  <a:shade val="50000"/>
                                </a:schemeClr>
                              </a:lnRef>
                              <a:fillRef idx="1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/>
                              </a:p>
                            </p:txBody>
                          </p:sp>
                          <p:cxnSp>
                            <p:nvCxnSpPr>
                              <p:cNvPr id="137" name="Straight Arrow Connector 136"/>
                              <p:cNvCxnSpPr/>
                              <p:nvPr/>
                            </p:nvCxnSpPr>
                            <p:spPr>
                              <a:xfrm>
                                <a:off x="6778606" y="3427916"/>
                                <a:ext cx="3569606" cy="1"/>
                              </a:xfrm>
                              <a:prstGeom prst="straightConnector1">
                                <a:avLst/>
                              </a:prstGeom>
                              <a:ln w="95250">
                                <a:solidFill>
                                  <a:srgbClr val="00B050">
                                    <a:alpha val="61000"/>
                                  </a:srgbClr>
                                </a:solidFill>
                                <a:prstDash val="sysDash"/>
                                <a:tailEnd type="triangle"/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prstMaterial="metal">
                                <a:bevelT/>
                              </a:sp3d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39" name="Rectangle 138"/>
                              <p:cNvSpPr/>
                              <p:nvPr/>
                            </p:nvSpPr>
                            <p:spPr>
                              <a:xfrm rot="5400000">
                                <a:off x="10138924" y="3846765"/>
                                <a:ext cx="410690" cy="896342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tx2"/>
                              </a:solidFill>
                              <a:ln>
                                <a:solidFill>
                                  <a:schemeClr val="accent3"/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prstMaterial="metal"/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/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112" name="Straight Connector 111"/>
                          <p:cNvCxnSpPr/>
                          <p:nvPr/>
                        </p:nvCxnSpPr>
                        <p:spPr>
                          <a:xfrm flipH="1">
                            <a:off x="1780423" y="2432227"/>
                            <a:ext cx="480863" cy="521270"/>
                          </a:xfrm>
                          <a:prstGeom prst="line">
                            <a:avLst/>
                          </a:prstGeom>
                          <a:ln w="95250" cmpd="sng">
                            <a:solidFill>
                              <a:schemeClr val="tx1"/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prstMaterial="metal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3" name="Straight Connector 112"/>
                          <p:cNvCxnSpPr/>
                          <p:nvPr/>
                        </p:nvCxnSpPr>
                        <p:spPr>
                          <a:xfrm flipH="1" flipV="1">
                            <a:off x="10015425" y="2426719"/>
                            <a:ext cx="412355" cy="541066"/>
                          </a:xfrm>
                          <a:prstGeom prst="line">
                            <a:avLst/>
                          </a:prstGeom>
                          <a:ln w="95250" cmpd="sng">
                            <a:solidFill>
                              <a:schemeClr val="tx1"/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prstMaterial="metal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5132209" y="2569745"/>
                          <a:ext cx="1971076" cy="292926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  <a:effectLst>
                          <a:glow rad="12700">
                            <a:srgbClr val="FF0000">
                              <a:alpha val="55000"/>
                            </a:srgbClr>
                          </a:glow>
                          <a:softEdge rad="101600"/>
                        </a:effectLst>
                        <a:scene3d>
                          <a:camera prst="orthographicFront"/>
                          <a:lightRig rig="threePt" dir="t"/>
                        </a:scene3d>
                        <a:sp3d prstMaterial="metal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05" name="TextBox 104"/>
                      <p:cNvSpPr txBox="1"/>
                      <p:nvPr/>
                    </p:nvSpPr>
                    <p:spPr>
                      <a:xfrm>
                        <a:off x="9883957" y="3176324"/>
                        <a:ext cx="775469" cy="369332"/>
                      </a:xfrm>
                      <a:prstGeom prst="rect">
                        <a:avLst/>
                      </a:prstGeom>
                      <a:noFill/>
                      <a:scene3d>
                        <a:camera prst="orthographicFront"/>
                        <a:lightRig rig="threePt" dir="t"/>
                      </a:scene3d>
                      <a:sp3d prstMaterial="metal"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chemeClr val="bg1"/>
                            </a:solidFill>
                          </a:rPr>
                          <a:t>Etalon</a:t>
                        </a:r>
                        <a:endParaRPr lang="en-US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00" name="Rectangle 99"/>
                  <p:cNvSpPr/>
                  <p:nvPr/>
                </p:nvSpPr>
                <p:spPr>
                  <a:xfrm rot="16200000">
                    <a:off x="1957301" y="3241538"/>
                    <a:ext cx="469580" cy="88030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3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etal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814087" y="3494978"/>
                    <a:ext cx="775469" cy="369332"/>
                  </a:xfrm>
                  <a:prstGeom prst="rect">
                    <a:avLst/>
                  </a:prstGeom>
                  <a:noFill/>
                  <a:scene3d>
                    <a:camera prst="orthographicFront"/>
                    <a:lightRig rig="threePt" dir="t"/>
                  </a:scene3d>
                  <a:sp3d prstMaterial="metal"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Etalon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7" name="TextBox 96"/>
                <p:cNvSpPr txBox="1"/>
                <p:nvPr/>
              </p:nvSpPr>
              <p:spPr>
                <a:xfrm>
                  <a:off x="1689808" y="5144601"/>
                  <a:ext cx="729687" cy="369332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 prstMaterial="metal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SPCM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9787566" y="5185664"/>
                  <a:ext cx="729687" cy="369332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 prstMaterial="metal"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SPCM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 rot="21016764">
                <a:off x="2905776" y="1777046"/>
                <a:ext cx="2584588" cy="1112742"/>
                <a:chOff x="2569601" y="1686795"/>
                <a:chExt cx="3312220" cy="1608145"/>
              </a:xfrm>
            </p:grpSpPr>
            <p:sp>
              <p:nvSpPr>
                <p:cNvPr id="94" name="Can 93"/>
                <p:cNvSpPr/>
                <p:nvPr/>
              </p:nvSpPr>
              <p:spPr>
                <a:xfrm rot="18600183">
                  <a:off x="3965449" y="290947"/>
                  <a:ext cx="244712" cy="3036407"/>
                </a:xfrm>
                <a:prstGeom prst="can">
                  <a:avLst/>
                </a:prstGeom>
                <a:solidFill>
                  <a:srgbClr val="00B050">
                    <a:alpha val="49000"/>
                  </a:srgb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Isosceles Triangle 94"/>
                <p:cNvSpPr/>
                <p:nvPr/>
              </p:nvSpPr>
              <p:spPr>
                <a:xfrm rot="7852468">
                  <a:off x="5294058" y="2707177"/>
                  <a:ext cx="481681" cy="693845"/>
                </a:xfrm>
                <a:prstGeom prst="triangle">
                  <a:avLst/>
                </a:prstGeom>
                <a:solidFill>
                  <a:srgbClr val="00B050">
                    <a:alpha val="49000"/>
                  </a:srgb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 rot="21096410">
                <a:off x="6785907" y="3035463"/>
                <a:ext cx="2670155" cy="1180712"/>
                <a:chOff x="6584919" y="1012835"/>
                <a:chExt cx="2975312" cy="1368857"/>
              </a:xfrm>
            </p:grpSpPr>
            <p:sp>
              <p:nvSpPr>
                <p:cNvPr id="92" name="Can 91"/>
                <p:cNvSpPr/>
                <p:nvPr/>
              </p:nvSpPr>
              <p:spPr>
                <a:xfrm rot="7808885">
                  <a:off x="8072333" y="893794"/>
                  <a:ext cx="229302" cy="2746494"/>
                </a:xfrm>
                <a:prstGeom prst="can">
                  <a:avLst/>
                </a:prstGeom>
                <a:solidFill>
                  <a:schemeClr val="accent4">
                    <a:alpha val="49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Isosceles Triangle 92"/>
                <p:cNvSpPr/>
                <p:nvPr/>
              </p:nvSpPr>
              <p:spPr>
                <a:xfrm rot="18661170">
                  <a:off x="6692164" y="905590"/>
                  <a:ext cx="398553" cy="613044"/>
                </a:xfrm>
                <a:prstGeom prst="triangle">
                  <a:avLst>
                    <a:gd name="adj" fmla="val 51299"/>
                  </a:avLst>
                </a:prstGeom>
                <a:solidFill>
                  <a:srgbClr val="FFC000">
                    <a:alpha val="49000"/>
                  </a:srgb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6" name="Cube 85"/>
            <p:cNvSpPr/>
            <p:nvPr/>
          </p:nvSpPr>
          <p:spPr>
            <a:xfrm>
              <a:off x="5172076" y="4728785"/>
              <a:ext cx="1570258" cy="1108286"/>
            </a:xfrm>
            <a:prstGeom prst="cube">
              <a:avLst/>
            </a:prstGeom>
            <a:solidFill>
              <a:srgbClr val="002060"/>
            </a:solidFill>
            <a:effectLst>
              <a:glow rad="457200">
                <a:schemeClr val="accent1">
                  <a:alpha val="27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Coincidence counter</a:t>
              </a:r>
            </a:p>
          </p:txBody>
        </p:sp>
      </p:grpSp>
      <p:sp>
        <p:nvSpPr>
          <p:cNvPr id="161" name="TextBox 160"/>
          <p:cNvSpPr txBox="1"/>
          <p:nvPr/>
        </p:nvSpPr>
        <p:spPr>
          <a:xfrm rot="1475053">
            <a:off x="2549320" y="1869742"/>
            <a:ext cx="653418" cy="420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wrap="none" rtlCol="0">
            <a:spAutoFit/>
          </a:bodyPr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1131506" y="3041306"/>
            <a:ext cx="1091014" cy="3498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wrap="none" rtlCol="0">
            <a:spAutoFit/>
          </a:bodyPr>
          <a:lstStyle/>
          <a:p>
            <a:r>
              <a:rPr lang="en-US" dirty="0" smtClean="0"/>
              <a:t>Anti-Stokes 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 rot="1798145">
            <a:off x="5285205" y="4311257"/>
            <a:ext cx="940240" cy="34988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etal"/>
        </p:spPr>
        <p:txBody>
          <a:bodyPr wrap="none" rtlCol="0">
            <a:spAutoFit/>
          </a:bodyPr>
          <a:lstStyle/>
          <a:p>
            <a:r>
              <a:rPr lang="en-US" dirty="0" smtClean="0"/>
              <a:t>Coupling  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6249979" y="3047820"/>
            <a:ext cx="84183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wrap="none" rtlCol="0">
            <a:spAutoFit/>
          </a:bodyPr>
          <a:lstStyle/>
          <a:p>
            <a:r>
              <a:rPr lang="en-US" dirty="0" smtClean="0"/>
              <a:t>Stokes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428244" y="4297303"/>
            <a:ext cx="2745057" cy="93672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1599983" y="4415836"/>
            <a:ext cx="465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Bandwidth 500 MHz , 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FSR 13.9 GHz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60006" y="670431"/>
            <a:ext cx="8050001" cy="3715556"/>
            <a:chOff x="1260006" y="670431"/>
            <a:chExt cx="8050001" cy="3715556"/>
          </a:xfrm>
        </p:grpSpPr>
        <p:grpSp>
          <p:nvGrpSpPr>
            <p:cNvPr id="10" name="Group 9"/>
            <p:cNvGrpSpPr/>
            <p:nvPr/>
          </p:nvGrpSpPr>
          <p:grpSpPr>
            <a:xfrm>
              <a:off x="5512535" y="670431"/>
              <a:ext cx="3797472" cy="2363676"/>
              <a:chOff x="5512535" y="670431"/>
              <a:chExt cx="3797472" cy="2363676"/>
            </a:xfrm>
          </p:grpSpPr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222911" y="670431"/>
              <a:ext cx="3087096" cy="23636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76" name="Graph" r:id="rId4" imgW="3901320" imgH="2986920" progId="Origin50.Graph">
                      <p:embed/>
                    </p:oleObj>
                  </mc:Choice>
                  <mc:Fallback>
                    <p:oleObj name="Graph" r:id="rId4" imgW="3901320" imgH="2986920" progId="Origin50.Graph">
                      <p:embed/>
                      <p:pic>
                        <p:nvPicPr>
                          <p:cNvPr id="6" name="Object 5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222911" y="670431"/>
                            <a:ext cx="3087096" cy="236367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Rectangle 8"/>
              <p:cNvSpPr/>
              <p:nvPr/>
            </p:nvSpPr>
            <p:spPr>
              <a:xfrm>
                <a:off x="5512535" y="975747"/>
                <a:ext cx="1579278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28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15 MHz , </a:t>
                </a:r>
                <a:endParaRPr lang="en-US" sz="28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22.9 </a:t>
                </a:r>
                <a:r>
                  <a:rPr lang="en-US" sz="28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GHz </a:t>
                </a: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H="1">
              <a:off x="1260006" y="2420253"/>
              <a:ext cx="5536451" cy="19657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31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0" y="852675"/>
          <a:ext cx="5188990" cy="3973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Graph" r:id="rId3" imgW="3901320" imgH="2986920" progId="Origin50.Graph">
                  <p:embed/>
                </p:oleObj>
              </mc:Choice>
              <mc:Fallback>
                <p:oleObj name="Graph" r:id="rId3" imgW="3901320" imgH="2986920" progId="Origin50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52675"/>
                        <a:ext cx="5188990" cy="3973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069110"/>
              </p:ext>
            </p:extLst>
          </p:nvPr>
        </p:nvGraphicFramePr>
        <p:xfrm>
          <a:off x="4282912" y="2530872"/>
          <a:ext cx="5400533" cy="4134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Graph" r:id="rId5" imgW="3901320" imgH="2986920" progId="Origin50.Graph">
                  <p:embed/>
                </p:oleObj>
              </mc:Choice>
              <mc:Fallback>
                <p:oleObj name="Graph" r:id="rId5" imgW="3901320" imgH="2986920" progId="Origin50.Graph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2912" y="2530872"/>
                        <a:ext cx="5400533" cy="4134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6360" y="267900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Results – Sub-MHz </a:t>
            </a:r>
            <a:r>
              <a:rPr lang="en-US" sz="3200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biphotons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4472" y="852675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68212"/>
              </p:ext>
            </p:extLst>
          </p:nvPr>
        </p:nvGraphicFramePr>
        <p:xfrm>
          <a:off x="-261877" y="6606921"/>
          <a:ext cx="7886700" cy="463864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1825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  <a:latin typeface="Helvetica, Arial, sans-serif"/>
                        </a:rPr>
                        <a:t>R. Chinnarasu, C.-Y. Liu, Y.-F. Ding, C.-Y. Lee, T.-H. Hsieh, I. A. Yu, and C.-S. Chuu, </a:t>
                      </a:r>
                      <a:r>
                        <a:rPr lang="en-US" sz="1000" i="1">
                          <a:effectLst/>
                          <a:latin typeface="Helvetica, Arial, sans-serif"/>
                        </a:rPr>
                        <a:t>Phys. Rev. A</a:t>
                      </a:r>
                      <a:r>
                        <a:rPr lang="en-US" sz="1000">
                          <a:effectLst/>
                          <a:latin typeface="Helvetica, Arial, sans-serif"/>
                        </a:rPr>
                        <a:t> </a:t>
                      </a:r>
                      <a:r>
                        <a:rPr lang="en-US" sz="1000" b="1">
                          <a:effectLst/>
                          <a:latin typeface="Helvetica, Arial, sans-serif"/>
                        </a:rPr>
                        <a:t>101</a:t>
                      </a:r>
                      <a:r>
                        <a:rPr lang="en-US" sz="1000">
                          <a:effectLst/>
                          <a:latin typeface="Helvetica, Arial, sans-serif"/>
                        </a:rPr>
                        <a:t>, 063837 (2020).</a:t>
                      </a:r>
                      <a:endParaRPr lang="en-US" sz="1600">
                        <a:effectLst/>
                      </a:endParaRPr>
                    </a:p>
                  </a:txBody>
                  <a:tcPr marL="16906" marR="16906" marT="16906" marB="16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2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16906" marR="16906" marT="16906" marB="16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0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D712-3047-4792-862B-9756A5D52220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54156" y="1543293"/>
            <a:ext cx="102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859 KHz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979351" y="1101463"/>
            <a:ext cx="1959250" cy="1803970"/>
          </a:xfrm>
          <a:prstGeom prst="cloud">
            <a:avLst/>
          </a:prstGeom>
          <a:solidFill>
            <a:srgbClr val="4E2E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mode sub-MHz </a:t>
            </a:r>
            <a:r>
              <a:rPr lang="en-US" dirty="0" err="1" smtClean="0"/>
              <a:t>biphoton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350773"/>
                  </p:ext>
                </p:extLst>
              </p:nvPr>
            </p:nvGraphicFramePr>
            <p:xfrm>
              <a:off x="858577" y="3257659"/>
              <a:ext cx="7279743" cy="35219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9012">
                      <a:extLst>
                        <a:ext uri="{9D8B030D-6E8A-4147-A177-3AD203B41FA5}">
                          <a16:colId xmlns:a16="http://schemas.microsoft.com/office/drawing/2014/main" xmlns="" val="2838108420"/>
                        </a:ext>
                      </a:extLst>
                    </a:gridCol>
                    <a:gridCol w="1272160">
                      <a:extLst>
                        <a:ext uri="{9D8B030D-6E8A-4147-A177-3AD203B41FA5}">
                          <a16:colId xmlns:a16="http://schemas.microsoft.com/office/drawing/2014/main" xmlns="" val="1302138737"/>
                        </a:ext>
                      </a:extLst>
                    </a:gridCol>
                    <a:gridCol w="986112">
                      <a:extLst>
                        <a:ext uri="{9D8B030D-6E8A-4147-A177-3AD203B41FA5}">
                          <a16:colId xmlns:a16="http://schemas.microsoft.com/office/drawing/2014/main" xmlns="" val="3738542591"/>
                        </a:ext>
                      </a:extLst>
                    </a:gridCol>
                    <a:gridCol w="1008748">
                      <a:extLst>
                        <a:ext uri="{9D8B030D-6E8A-4147-A177-3AD203B41FA5}">
                          <a16:colId xmlns:a16="http://schemas.microsoft.com/office/drawing/2014/main" xmlns="" val="1040682054"/>
                        </a:ext>
                      </a:extLst>
                    </a:gridCol>
                    <a:gridCol w="2723711">
                      <a:extLst>
                        <a:ext uri="{9D8B030D-6E8A-4147-A177-3AD203B41FA5}">
                          <a16:colId xmlns:a16="http://schemas.microsoft.com/office/drawing/2014/main" xmlns="" val="1098359556"/>
                        </a:ext>
                      </a:extLst>
                    </a:gridCol>
                  </a:tblGrid>
                  <a:tr h="49832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Bandwidth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rgbClr val="002060"/>
                              </a:solidFill>
                              <a:effectLst/>
                            </a:rPr>
                            <a:t>Rate</a:t>
                          </a:r>
                          <a:endParaRPr lang="en-US" sz="18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OD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Bandwidth limit</a:t>
                          </a:r>
                          <a:endParaRPr lang="en-US" sz="1800" dirty="0" smtClean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10449206"/>
                      </a:ext>
                    </a:extLst>
                  </a:tr>
                  <a:tr h="249163">
                    <a:tc gridSpan="5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4E2E9E"/>
                              </a:solidFill>
                              <a:effectLst/>
                            </a:rPr>
                            <a:t>Theory</a:t>
                          </a:r>
                          <a:endParaRPr lang="en-US" sz="1800" dirty="0">
                            <a:solidFill>
                              <a:srgbClr val="4E2E9E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11739673"/>
                      </a:ext>
                    </a:extLst>
                  </a:tr>
                  <a:tr h="49832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Our work (theory)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300 KHz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550 KHz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38161024"/>
                      </a:ext>
                    </a:extLst>
                  </a:tr>
                  <a:tr h="74749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Group delay (theory)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300 KHz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16 KHz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1586344"/>
                      </a:ext>
                    </a:extLst>
                  </a:tr>
                  <a:tr h="249163">
                    <a:tc gridSpan="5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Experiment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11121671"/>
                      </a:ext>
                    </a:extLst>
                  </a:tr>
                  <a:tr h="49832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Du (Nat. com)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 MHz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2KHz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 </a:t>
                          </a:r>
                          <a:r>
                            <a:rPr lang="en-US" sz="1800" dirty="0" smtClean="0">
                              <a:effectLst/>
                            </a:rPr>
                            <a:t>MHz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71427228"/>
                      </a:ext>
                    </a:extLst>
                  </a:tr>
                  <a:tr h="24916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Our work</a:t>
                          </a:r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859 KHz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11KHz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1021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350773"/>
                  </p:ext>
                </p:extLst>
              </p:nvPr>
            </p:nvGraphicFramePr>
            <p:xfrm>
              <a:off x="858577" y="3257659"/>
              <a:ext cx="7279743" cy="35219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90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838108420"/>
                        </a:ext>
                      </a:extLst>
                    </a:gridCol>
                    <a:gridCol w="127216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02138737"/>
                        </a:ext>
                      </a:extLst>
                    </a:gridCol>
                    <a:gridCol w="9861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38542591"/>
                        </a:ext>
                      </a:extLst>
                    </a:gridCol>
                    <a:gridCol w="10087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40682054"/>
                        </a:ext>
                      </a:extLst>
                    </a:gridCol>
                    <a:gridCol w="272371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98359556"/>
                        </a:ext>
                      </a:extLst>
                    </a:gridCol>
                  </a:tblGrid>
                  <a:tr h="58699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Bandwidth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rgbClr val="002060"/>
                              </a:solidFill>
                              <a:effectLst/>
                            </a:rPr>
                            <a:t>Rate</a:t>
                          </a:r>
                          <a:endParaRPr lang="en-US" sz="18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OD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Bandwidth limit</a:t>
                          </a:r>
                          <a:endParaRPr lang="en-US" sz="1800" dirty="0" smtClean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10449206"/>
                      </a:ext>
                    </a:extLst>
                  </a:tr>
                  <a:tr h="293497">
                    <a:tc gridSpan="5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4E2E9E"/>
                              </a:solidFill>
                              <a:effectLst/>
                            </a:rPr>
                            <a:t>Theory</a:t>
                          </a:r>
                          <a:endParaRPr lang="en-US" sz="1800" dirty="0">
                            <a:solidFill>
                              <a:srgbClr val="4E2E9E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11739673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Our work (theory)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300 KHz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550 KHz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67785" t="-163542" r="-895" b="-372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438161024"/>
                      </a:ext>
                    </a:extLst>
                  </a:tr>
                  <a:tr h="88049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Group delay (theory)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300 KHz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16 KHz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67785" t="-174483" r="-895" b="-14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1586344"/>
                      </a:ext>
                    </a:extLst>
                  </a:tr>
                  <a:tr h="293497">
                    <a:tc gridSpan="5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Experiment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11121671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Du (Nat. com)</a:t>
                          </a:r>
                          <a:endParaRPr lang="en-US" sz="18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 MHz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2KHz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 </a:t>
                          </a:r>
                          <a:r>
                            <a:rPr lang="en-US" sz="1800" dirty="0" smtClean="0">
                              <a:effectLst/>
                            </a:rPr>
                            <a:t>MHz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71427228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2060"/>
                              </a:solidFill>
                              <a:effectLst/>
                            </a:rPr>
                            <a:t>Our work</a:t>
                          </a:r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859 KHz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11KHz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67785" t="-1131250" r="-895" b="-4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1021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266360" y="190626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Results – Sub-MHz </a:t>
            </a:r>
            <a:r>
              <a:rPr lang="en-US" sz="3200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biphotons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84472" y="788280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13612"/>
              </p:ext>
            </p:extLst>
          </p:nvPr>
        </p:nvGraphicFramePr>
        <p:xfrm>
          <a:off x="3893141" y="577304"/>
          <a:ext cx="3725250" cy="285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Graph" r:id="rId4" imgW="3901320" imgH="2986920" progId="Origin50.Graph">
                  <p:embed/>
                </p:oleObj>
              </mc:Choice>
              <mc:Fallback>
                <p:oleObj name="Graph" r:id="rId4" imgW="3901320" imgH="2986920" progId="Origin50.Graph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141" y="577304"/>
                        <a:ext cx="3725250" cy="285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7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227" y="1927081"/>
            <a:ext cx="78867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Motivation </a:t>
            </a:r>
          </a:p>
          <a:p>
            <a:pPr marL="0" indent="0">
              <a:buNone/>
            </a:pPr>
            <a:endParaRPr lang="en-US" sz="2000" b="1" dirty="0" smtClean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Narrow band Entangled Photons</a:t>
            </a:r>
          </a:p>
          <a:p>
            <a:pPr marL="0" indent="0">
              <a:buNone/>
            </a:pPr>
            <a:endParaRPr lang="en-US" sz="2000" b="1" dirty="0" smtClean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Entangled Photons generation in Cold atomic ensemble </a:t>
            </a:r>
          </a:p>
          <a:p>
            <a:pPr marL="0" indent="0">
              <a:buNone/>
            </a:pPr>
            <a:endParaRPr lang="en-US" sz="2000" b="1" dirty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Efficient  bi-photon Generation by  Quantum interference</a:t>
            </a:r>
          </a:p>
          <a:p>
            <a:pPr marL="0" indent="0">
              <a:buNone/>
            </a:pPr>
            <a:endParaRPr lang="en-US" sz="2000" b="1" dirty="0" smtClean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Conclusion 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sz="2000" b="1" dirty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2697" y="329587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Outline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0785" y="992293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360" y="267900"/>
            <a:ext cx="8178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Applications </a:t>
            </a:r>
            <a:r>
              <a:rPr lang="en-US" sz="3200" dirty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Electro-Optical-Modulation)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84472" y="852675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30644" y="1080054"/>
            <a:ext cx="8665799" cy="5689565"/>
            <a:chOff x="130644" y="916278"/>
            <a:chExt cx="8665799" cy="5689565"/>
          </a:xfrm>
        </p:grpSpPr>
        <p:grpSp>
          <p:nvGrpSpPr>
            <p:cNvPr id="7" name="Group 6"/>
            <p:cNvGrpSpPr/>
            <p:nvPr/>
          </p:nvGrpSpPr>
          <p:grpSpPr>
            <a:xfrm>
              <a:off x="130644" y="916278"/>
              <a:ext cx="8665799" cy="5689565"/>
              <a:chOff x="-46780" y="834390"/>
              <a:chExt cx="8665799" cy="568956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86128" y="834390"/>
                <a:ext cx="8232891" cy="4249001"/>
                <a:chOff x="1530264" y="1436424"/>
                <a:chExt cx="9049172" cy="4269952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1530264" y="1436424"/>
                  <a:ext cx="9049172" cy="4269952"/>
                  <a:chOff x="1530264" y="1436424"/>
                  <a:chExt cx="9049172" cy="4269952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1530264" y="1436424"/>
                    <a:ext cx="9049172" cy="4269952"/>
                    <a:chOff x="1585684" y="1450280"/>
                    <a:chExt cx="9049172" cy="426995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1585684" y="1450280"/>
                      <a:ext cx="9049172" cy="4269952"/>
                      <a:chOff x="1751938" y="1200898"/>
                      <a:chExt cx="9049172" cy="4269952"/>
                    </a:xfrm>
                  </p:grpSpPr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>
                        <a:off x="1883362" y="1200898"/>
                        <a:ext cx="8917748" cy="4269952"/>
                        <a:chOff x="1780423" y="868389"/>
                        <a:chExt cx="8917748" cy="4269952"/>
                      </a:xfrm>
                    </p:grpSpPr>
                    <p:cxnSp>
                      <p:nvCxnSpPr>
                        <p:cNvPr id="40" name="Straight Arrow Connector 39"/>
                        <p:cNvCxnSpPr>
                          <a:endCxn id="71" idx="1"/>
                        </p:cNvCxnSpPr>
                        <p:nvPr/>
                      </p:nvCxnSpPr>
                      <p:spPr>
                        <a:xfrm>
                          <a:off x="10201847" y="2333430"/>
                          <a:ext cx="13878" cy="2213269"/>
                        </a:xfrm>
                        <a:prstGeom prst="straightConnector1">
                          <a:avLst/>
                        </a:prstGeom>
                        <a:ln w="95250">
                          <a:solidFill>
                            <a:srgbClr val="00B050">
                              <a:alpha val="61000"/>
                            </a:srgbClr>
                          </a:solidFill>
                          <a:prstDash val="sysDash"/>
                          <a:tailEnd type="triangle"/>
                        </a:ln>
                        <a:scene3d>
                          <a:camera prst="orthographicFront"/>
                          <a:lightRig rig="threePt" dir="t"/>
                        </a:scene3d>
                        <a:sp3d prstMaterial="metal"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1" name="Group 40"/>
                        <p:cNvGrpSpPr/>
                        <p:nvPr/>
                      </p:nvGrpSpPr>
                      <p:grpSpPr>
                        <a:xfrm>
                          <a:off x="1780423" y="868389"/>
                          <a:ext cx="8917748" cy="4269952"/>
                          <a:chOff x="1780423" y="868389"/>
                          <a:chExt cx="8917748" cy="4269952"/>
                        </a:xfrm>
                      </p:grpSpPr>
                      <p:grpSp>
                        <p:nvGrpSpPr>
                          <p:cNvPr id="42" name="Group 41"/>
                          <p:cNvGrpSpPr/>
                          <p:nvPr/>
                        </p:nvGrpSpPr>
                        <p:grpSpPr>
                          <a:xfrm>
                            <a:off x="1780423" y="868389"/>
                            <a:ext cx="8917748" cy="4269952"/>
                            <a:chOff x="1780423" y="1200895"/>
                            <a:chExt cx="8917748" cy="4269952"/>
                          </a:xfrm>
                        </p:grpSpPr>
                        <p:cxnSp>
                          <p:nvCxnSpPr>
                            <p:cNvPr id="44" name="Straight Arrow Connector 43"/>
                            <p:cNvCxnSpPr/>
                            <p:nvPr/>
                          </p:nvCxnSpPr>
                          <p:spPr>
                            <a:xfrm>
                              <a:off x="2070339" y="2709388"/>
                              <a:ext cx="16676" cy="2176993"/>
                            </a:xfrm>
                            <a:prstGeom prst="straightConnector1">
                              <a:avLst/>
                            </a:prstGeom>
                            <a:ln w="95250" cmpd="sng">
                              <a:solidFill>
                                <a:srgbClr val="FFC000">
                                  <a:alpha val="61000"/>
                                </a:srgbClr>
                              </a:solidFill>
                              <a:prstDash val="sysDash"/>
                              <a:miter lim="800000"/>
                              <a:tailEnd type="triangle"/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prstMaterial="metal">
                              <a:bevelT/>
                            </a:sp3d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5" name="Straight Arrow Connector 44"/>
                            <p:cNvCxnSpPr/>
                            <p:nvPr/>
                          </p:nvCxnSpPr>
                          <p:spPr>
                            <a:xfrm>
                              <a:off x="3717264" y="5109723"/>
                              <a:ext cx="1575203" cy="0"/>
                            </a:xfrm>
                            <a:prstGeom prst="straightConnector1">
                              <a:avLst/>
                            </a:prstGeom>
                            <a:ln w="95250" cmpd="sng">
                              <a:solidFill>
                                <a:srgbClr val="FFC000">
                                  <a:alpha val="61000"/>
                                </a:srgbClr>
                              </a:solidFill>
                              <a:prstDash val="sysDash"/>
                              <a:miter lim="800000"/>
                              <a:tailEnd type="triangle"/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prstMaterial="metal">
                              <a:bevelT/>
                            </a:sp3d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" name="Straight Arrow Connector 45"/>
                            <p:cNvCxnSpPr>
                              <a:stCxn id="71" idx="0"/>
                            </p:cNvCxnSpPr>
                            <p:nvPr/>
                          </p:nvCxnSpPr>
                          <p:spPr>
                            <a:xfrm flipH="1" flipV="1">
                              <a:off x="6862232" y="5120945"/>
                              <a:ext cx="2955632" cy="13855"/>
                            </a:xfrm>
                            <a:prstGeom prst="straightConnector1">
                              <a:avLst/>
                            </a:prstGeom>
                            <a:ln w="95250">
                              <a:solidFill>
                                <a:srgbClr val="00B050">
                                  <a:alpha val="61000"/>
                                </a:srgbClr>
                              </a:solidFill>
                              <a:prstDash val="sysDash"/>
                              <a:tailEnd type="triangle"/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prstMaterial="metal">
                              <a:bevelT/>
                            </a:sp3d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47" name="Group 46"/>
                            <p:cNvGrpSpPr/>
                            <p:nvPr/>
                          </p:nvGrpSpPr>
                          <p:grpSpPr>
                            <a:xfrm>
                              <a:off x="1780423" y="1200895"/>
                              <a:ext cx="8917748" cy="4269952"/>
                              <a:chOff x="1780423" y="1228605"/>
                              <a:chExt cx="8917748" cy="4269952"/>
                            </a:xfrm>
                          </p:grpSpPr>
                          <p:grpSp>
                            <p:nvGrpSpPr>
                              <p:cNvPr id="55" name="Group 54"/>
                              <p:cNvGrpSpPr/>
                              <p:nvPr/>
                            </p:nvGrpSpPr>
                            <p:grpSpPr>
                              <a:xfrm>
                                <a:off x="1991246" y="1228605"/>
                                <a:ext cx="8706925" cy="4269952"/>
                                <a:chOff x="1908116" y="1228605"/>
                                <a:chExt cx="8706925" cy="4269952"/>
                              </a:xfrm>
                            </p:grpSpPr>
                            <p:grpSp>
                              <p:nvGrpSpPr>
                                <p:cNvPr id="57" name="Group 56"/>
                                <p:cNvGrpSpPr/>
                                <p:nvPr/>
                              </p:nvGrpSpPr>
                              <p:grpSpPr>
                                <a:xfrm>
                                  <a:off x="1908116" y="2279280"/>
                                  <a:ext cx="8706925" cy="3219277"/>
                                  <a:chOff x="1908116" y="2279280"/>
                                  <a:chExt cx="8706925" cy="3219277"/>
                                </a:xfrm>
                              </p:grpSpPr>
                              <p:sp>
                                <p:nvSpPr>
                                  <p:cNvPr id="65" name="TextBox 64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781640" y="2279280"/>
                                    <a:ext cx="611491" cy="38738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scene3d>
                                    <a:camera prst="orthographicFront"/>
                                    <a:lightRig rig="threePt" dir="t"/>
                                  </a:scene3d>
                                  <a:sp3d prstMaterial="metal"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aseline="30000" dirty="0" smtClean="0"/>
                                      <a:t>87</a:t>
                                    </a:r>
                                    <a:r>
                                      <a:rPr lang="en-US" dirty="0" smtClean="0"/>
                                      <a:t>Rb </a:t>
                                    </a:r>
                                    <a:endParaRPr lang="en-US" baseline="30000" dirty="0"/>
                                  </a:p>
                                </p:txBody>
                              </p:sp>
                              <p:grpSp>
                                <p:nvGrpSpPr>
                                  <p:cNvPr id="66" name="Group 65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08116" y="2355877"/>
                                    <a:ext cx="8706925" cy="3142680"/>
                                    <a:chOff x="1969734" y="3058349"/>
                                    <a:chExt cx="8865570" cy="2748556"/>
                                  </a:xfrm>
                                </p:grpSpPr>
                                <p:sp>
                                  <p:nvSpPr>
                                    <p:cNvPr id="90" name="TextBox 89"/>
                                    <p:cNvSpPr txBox="1"/>
                                    <p:nvPr/>
                                  </p:nvSpPr>
                                  <p:spPr>
                                    <a:xfrm rot="1798145">
                                      <a:off x="7012534" y="4084702"/>
                                      <a:ext cx="1052294" cy="30751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scene3d>
                                      <a:camera prst="orthographicFront"/>
                                      <a:lightRig rig="threePt" dir="t"/>
                                    </a:scene3d>
                                    <a:sp3d prstMaterial="metal"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dirty="0" smtClean="0"/>
                                        <a:t>Coupling  </a:t>
                                      </a:r>
                                      <a:endParaRPr lang="en-US" dirty="0"/>
                                    </a:p>
                                  </p:txBody>
                                </p:sp>
                                <p:grpSp>
                                  <p:nvGrpSpPr>
                                    <p:cNvPr id="69" name="Group 6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69734" y="3400292"/>
                                      <a:ext cx="3521015" cy="2406613"/>
                                      <a:chOff x="2255492" y="3400292"/>
                                      <a:chExt cx="3521015" cy="2406613"/>
                                    </a:xfrm>
                                  </p:grpSpPr>
                                  <p:sp>
                                    <p:nvSpPr>
                                      <p:cNvPr id="80" name="Snip Same Side Corner Rectangle 79"/>
                                      <p:cNvSpPr/>
                                      <p:nvPr/>
                                    </p:nvSpPr>
                                    <p:spPr>
                                      <a:xfrm rot="16200000">
                                        <a:off x="3838034" y="5206419"/>
                                        <a:ext cx="631670" cy="569302"/>
                                      </a:xfrm>
                                      <a:prstGeom prst="snip2SameRect">
                                        <a:avLst/>
                                      </a:prstGeom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style>
                                      <a:lnRef idx="2">
                                        <a:schemeClr val="dk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dk1"/>
                                      </a:fillRef>
                                      <a:effectRef idx="0">
                                        <a:schemeClr val="dk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81" name="TextBox 80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4432995" y="3460894"/>
                                        <a:ext cx="1221036" cy="307518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dirty="0" smtClean="0"/>
                                          <a:t>Anti-Stokes </a:t>
                                        </a:r>
                                        <a:endParaRPr lang="en-US" dirty="0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84" name="Straight Arrow Connector 83"/>
                                      <p:cNvCxnSpPr/>
                                      <p:nvPr/>
                                    </p:nvCxnSpPr>
                                    <p:spPr>
                                      <a:xfrm flipH="1" flipV="1">
                                        <a:off x="2255492" y="3400292"/>
                                        <a:ext cx="3521015" cy="388"/>
                                      </a:xfrm>
                                      <a:prstGeom prst="straightConnector1">
                                        <a:avLst/>
                                      </a:prstGeom>
                                      <a:ln w="95250" cmpd="sng">
                                        <a:solidFill>
                                          <a:srgbClr val="FFC000">
                                            <a:alpha val="61000"/>
                                          </a:srgbClr>
                                        </a:solidFill>
                                        <a:prstDash val="sysDash"/>
                                        <a:miter lim="800000"/>
                                        <a:tailEnd type="triangle"/>
                                      </a:ln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>
                                        <a:bevelT/>
                                      </a:sp3d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sp>
                                    <p:nvSpPr>
                                      <p:cNvPr id="85" name="TextBox 84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2494642" y="4582583"/>
                                        <a:ext cx="684803" cy="36933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dirty="0" smtClean="0"/>
                                          <a:t>MMF</a:t>
                                        </a:r>
                                        <a:endParaRPr lang="en-US" dirty="0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70" name="Group 6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821470" y="3058349"/>
                                      <a:ext cx="4013834" cy="2678196"/>
                                      <a:chOff x="6778606" y="3086925"/>
                                      <a:chExt cx="4013834" cy="2678196"/>
                                    </a:xfrm>
                                  </p:grpSpPr>
                                  <p:sp>
                                    <p:nvSpPr>
                                      <p:cNvPr id="71" name="Snip Same Side Corner Rectangle 70"/>
                                      <p:cNvSpPr/>
                                      <p:nvPr/>
                                    </p:nvSpPr>
                                    <p:spPr>
                                      <a:xfrm rot="10800000">
                                        <a:off x="9896098" y="5318039"/>
                                        <a:ext cx="810221" cy="447082"/>
                                      </a:xfrm>
                                      <a:prstGeom prst="snip2SameRect">
                                        <a:avLst/>
                                      </a:prstGeom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style>
                                      <a:lnRef idx="2">
                                        <a:schemeClr val="dk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dk1"/>
                                      </a:fillRef>
                                      <a:effectRef idx="0">
                                        <a:schemeClr val="dk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72" name="TextBox 71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7313554" y="3086925"/>
                                        <a:ext cx="793771" cy="307518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dirty="0" smtClean="0"/>
                                          <a:t>Stokes </a:t>
                                        </a:r>
                                        <a:endParaRPr lang="en-US" dirty="0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75" name="Straight Arrow Connector 74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6778606" y="3427916"/>
                                        <a:ext cx="3569606" cy="1"/>
                                      </a:xfrm>
                                      <a:prstGeom prst="straightConnector1">
                                        <a:avLst/>
                                      </a:prstGeom>
                                      <a:ln w="95250">
                                        <a:solidFill>
                                          <a:srgbClr val="00B050">
                                            <a:alpha val="61000"/>
                                          </a:srgbClr>
                                        </a:solidFill>
                                        <a:prstDash val="sysDash"/>
                                        <a:tailEnd type="triangle"/>
                                      </a:ln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>
                                        <a:bevelT/>
                                      </a:sp3d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sp>
                                    <p:nvSpPr>
                                      <p:cNvPr id="77" name="Rectangle 76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10138924" y="3846765"/>
                                        <a:ext cx="410690" cy="896342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tx2"/>
                                      </a:solidFill>
                                      <a:ln>
                                        <a:solidFill>
                                          <a:schemeClr val="accent3"/>
                                        </a:solidFill>
                                      </a:ln>
                                      <a:scene3d>
                                        <a:camera prst="orthographicFront"/>
                                        <a:lightRig rig="threePt" dir="t"/>
                                      </a:scene3d>
                                      <a:sp3d prstMaterial="metal"/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 dirty="0"/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64" name="TextBox 63"/>
                                <p:cNvSpPr txBox="1"/>
                                <p:nvPr/>
                              </p:nvSpPr>
                              <p:spPr>
                                <a:xfrm>
                                  <a:off x="4416572" y="1228605"/>
                                  <a:ext cx="440465" cy="278365"/>
                                </a:xfrm>
                                <a:prstGeom prst="rect">
                                  <a:avLst/>
                                </a:prstGeom>
                                <a:noFill/>
                                <a:scene3d>
                                  <a:camera prst="orthographicFront"/>
                                  <a:lightRig rig="threePt" dir="t"/>
                                </a:scene3d>
                                <a:sp3d prstMaterial="metal"/>
                              </p:spPr>
                              <p:txBody>
                                <a:bodyPr wrap="square" lIns="0" tIns="0" rIns="0" bIns="0" rtlCol="0">
                                  <a:spAutoFit/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</p:grpSp>
                          <p:cxnSp>
                            <p:nvCxnSpPr>
                              <p:cNvPr id="50" name="Straight Connector 49"/>
                              <p:cNvCxnSpPr/>
                              <p:nvPr/>
                            </p:nvCxnSpPr>
                            <p:spPr>
                              <a:xfrm flipH="1">
                                <a:off x="1780423" y="2432227"/>
                                <a:ext cx="480863" cy="521270"/>
                              </a:xfrm>
                              <a:prstGeom prst="line">
                                <a:avLst/>
                              </a:prstGeom>
                              <a:ln w="95250" cmpd="sng">
                                <a:solidFill>
                                  <a:schemeClr val="tx1"/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prstMaterial="metal"/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51" name="Straight Connector 50"/>
                              <p:cNvCxnSpPr/>
                              <p:nvPr/>
                            </p:nvCxnSpPr>
                            <p:spPr>
                              <a:xfrm flipH="1" flipV="1">
                                <a:off x="10015425" y="2426719"/>
                                <a:ext cx="412355" cy="541066"/>
                              </a:xfrm>
                              <a:prstGeom prst="line">
                                <a:avLst/>
                              </a:prstGeom>
                              <a:ln w="95250" cmpd="sng">
                                <a:solidFill>
                                  <a:schemeClr val="tx1"/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prstMaterial="metal"/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48" name="Oval 47"/>
                            <p:cNvSpPr/>
                            <p:nvPr/>
                          </p:nvSpPr>
                          <p:spPr>
                            <a:xfrm>
                              <a:off x="5132209" y="2569745"/>
                              <a:ext cx="1971076" cy="292926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  <a:effectLst>
                              <a:glow rad="12700">
                                <a:srgbClr val="FF0000">
                                  <a:alpha val="55000"/>
                                </a:srgbClr>
                              </a:glow>
                              <a:softEdge rad="101600"/>
                            </a:effectLst>
                            <a:scene3d>
                              <a:camera prst="orthographicFront"/>
                              <a:lightRig rig="threePt" dir="t"/>
                            </a:scene3d>
                            <a:sp3d prstMaterial="metal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3" name="TextBox 42"/>
                          <p:cNvSpPr txBox="1"/>
                          <p:nvPr/>
                        </p:nvSpPr>
                        <p:spPr>
                          <a:xfrm>
                            <a:off x="9883957" y="3176324"/>
                            <a:ext cx="775469" cy="369332"/>
                          </a:xfrm>
                          <a:prstGeom prst="rect">
                            <a:avLst/>
                          </a:prstGeom>
                          <a:noFill/>
                          <a:scene3d>
                            <a:camera prst="orthographicFront"/>
                            <a:lightRig rig="threePt" dir="t"/>
                          </a:scene3d>
                          <a:sp3d prstMaterial="metal"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Etalon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8" name="Rectangle 37"/>
                      <p:cNvSpPr/>
                      <p:nvPr/>
                    </p:nvSpPr>
                    <p:spPr>
                      <a:xfrm rot="16200000">
                        <a:off x="1957301" y="3241538"/>
                        <a:ext cx="469580" cy="88030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solidFill>
                          <a:schemeClr val="accent3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 prstMaterial="metal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1814087" y="3494978"/>
                        <a:ext cx="775469" cy="369332"/>
                      </a:xfrm>
                      <a:prstGeom prst="rect">
                        <a:avLst/>
                      </a:prstGeom>
                      <a:noFill/>
                      <a:scene3d>
                        <a:camera prst="orthographicFront"/>
                        <a:lightRig rig="threePt" dir="t"/>
                      </a:scene3d>
                      <a:sp3d prstMaterial="metal"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chemeClr val="bg1"/>
                            </a:solidFill>
                          </a:rPr>
                          <a:t>Etalon</a:t>
                        </a:r>
                        <a:endParaRPr lang="en-US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9787566" y="5185664"/>
                      <a:ext cx="729687" cy="369332"/>
                    </a:xfrm>
                    <a:prstGeom prst="rect">
                      <a:avLst/>
                    </a:prstGeom>
                    <a:noFill/>
                    <a:scene3d>
                      <a:camera prst="orthographicFront"/>
                      <a:lightRig rig="threePt" dir="t"/>
                    </a:scene3d>
                    <a:sp3d prstMaterial="metal"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SPCM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9" name="Group 28"/>
                  <p:cNvGrpSpPr/>
                  <p:nvPr/>
                </p:nvGrpSpPr>
                <p:grpSpPr>
                  <a:xfrm rot="21016764">
                    <a:off x="2905776" y="1777046"/>
                    <a:ext cx="2584588" cy="1112742"/>
                    <a:chOff x="2569601" y="1686795"/>
                    <a:chExt cx="3312220" cy="1608145"/>
                  </a:xfrm>
                </p:grpSpPr>
                <p:sp>
                  <p:nvSpPr>
                    <p:cNvPr id="33" name="Can 32"/>
                    <p:cNvSpPr/>
                    <p:nvPr/>
                  </p:nvSpPr>
                  <p:spPr>
                    <a:xfrm rot="18600183">
                      <a:off x="3965449" y="290947"/>
                      <a:ext cx="244712" cy="3036407"/>
                    </a:xfrm>
                    <a:prstGeom prst="can">
                      <a:avLst/>
                    </a:prstGeom>
                    <a:solidFill>
                      <a:srgbClr val="00B050">
                        <a:alpha val="49000"/>
                      </a:srgbClr>
                    </a:solidFill>
                    <a:ln>
                      <a:solidFill>
                        <a:schemeClr val="tx1"/>
                      </a:solidFill>
                    </a:ln>
                    <a:scene3d>
                      <a:camera prst="orthographicFront"/>
                      <a:lightRig rig="threePt" dir="t"/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Isosceles Triangle 33"/>
                    <p:cNvSpPr/>
                    <p:nvPr/>
                  </p:nvSpPr>
                  <p:spPr>
                    <a:xfrm rot="7852468">
                      <a:off x="5294058" y="2707177"/>
                      <a:ext cx="481681" cy="693845"/>
                    </a:xfrm>
                    <a:prstGeom prst="triangle">
                      <a:avLst/>
                    </a:prstGeom>
                    <a:solidFill>
                      <a:srgbClr val="00B050">
                        <a:alpha val="49000"/>
                      </a:srgbClr>
                    </a:solidFill>
                    <a:ln>
                      <a:solidFill>
                        <a:schemeClr val="tx1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 rot="21096410">
                    <a:off x="6785907" y="3035463"/>
                    <a:ext cx="2670155" cy="1180712"/>
                    <a:chOff x="6584919" y="1012835"/>
                    <a:chExt cx="2975312" cy="1368857"/>
                  </a:xfrm>
                </p:grpSpPr>
                <p:sp>
                  <p:nvSpPr>
                    <p:cNvPr id="31" name="Can 30"/>
                    <p:cNvSpPr/>
                    <p:nvPr/>
                  </p:nvSpPr>
                  <p:spPr>
                    <a:xfrm rot="7808885">
                      <a:off x="8072333" y="893794"/>
                      <a:ext cx="229302" cy="2746494"/>
                    </a:xfrm>
                    <a:prstGeom prst="can">
                      <a:avLst/>
                    </a:prstGeom>
                    <a:solidFill>
                      <a:schemeClr val="accent4">
                        <a:alpha val="49000"/>
                      </a:schemeClr>
                    </a:solidFill>
                    <a:ln>
                      <a:solidFill>
                        <a:schemeClr val="tx1"/>
                      </a:solidFill>
                    </a:ln>
                    <a:scene3d>
                      <a:camera prst="orthographicFront"/>
                      <a:lightRig rig="threePt" dir="t"/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Isosceles Triangle 31"/>
                    <p:cNvSpPr/>
                    <p:nvPr/>
                  </p:nvSpPr>
                  <p:spPr>
                    <a:xfrm rot="18661170">
                      <a:off x="6692164" y="905590"/>
                      <a:ext cx="398553" cy="613044"/>
                    </a:xfrm>
                    <a:prstGeom prst="triangle">
                      <a:avLst>
                        <a:gd name="adj" fmla="val 51299"/>
                      </a:avLst>
                    </a:prstGeom>
                    <a:solidFill>
                      <a:srgbClr val="FFC000">
                        <a:alpha val="49000"/>
                      </a:srgbClr>
                    </a:solidFill>
                    <a:ln>
                      <a:solidFill>
                        <a:schemeClr val="tx1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5" name="Cube 24"/>
                <p:cNvSpPr/>
                <p:nvPr/>
              </p:nvSpPr>
              <p:spPr>
                <a:xfrm>
                  <a:off x="5172076" y="4454481"/>
                  <a:ext cx="1570258" cy="1108286"/>
                </a:xfrm>
                <a:prstGeom prst="cube">
                  <a:avLst/>
                </a:prstGeom>
                <a:solidFill>
                  <a:srgbClr val="002060"/>
                </a:solidFill>
                <a:effectLst>
                  <a:glow rad="457200">
                    <a:schemeClr val="accent1">
                      <a:alpha val="27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Coincidence counter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-46780" y="4249250"/>
                <a:ext cx="1965509" cy="2067135"/>
                <a:chOff x="-46780" y="4249250"/>
                <a:chExt cx="1965509" cy="2067135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-46780" y="4249250"/>
                  <a:ext cx="1333065" cy="1970621"/>
                  <a:chOff x="-46780" y="4249250"/>
                  <a:chExt cx="1333065" cy="1970621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135304" y="4767993"/>
                    <a:ext cx="1150981" cy="1451878"/>
                    <a:chOff x="650770" y="4655523"/>
                    <a:chExt cx="1150981" cy="1451878"/>
                  </a:xfrm>
                  <a:noFill/>
                  <a:effectLst>
                    <a:outerShdw blurRad="50800" dist="50800" dir="5400000" algn="ctr" rotWithShape="0">
                      <a:schemeClr val="bg1"/>
                    </a:outerShdw>
                  </a:effectLst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650770" y="4655523"/>
                      <a:ext cx="944530" cy="1024009"/>
                    </a:xfrm>
                    <a:prstGeom prst="ellipse">
                      <a:avLst/>
                    </a:prstGeom>
                    <a:grpFill/>
                    <a:ln w="38100"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719769" y="4860713"/>
                      <a:ext cx="944530" cy="1024009"/>
                    </a:xfrm>
                    <a:prstGeom prst="ellipse">
                      <a:avLst/>
                    </a:prstGeom>
                    <a:grpFill/>
                    <a:ln w="38100"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857221" y="5083392"/>
                      <a:ext cx="944530" cy="1024009"/>
                    </a:xfrm>
                    <a:prstGeom prst="ellipse">
                      <a:avLst/>
                    </a:prstGeom>
                    <a:grpFill/>
                    <a:ln w="38100"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0" name="Arc 19"/>
                  <p:cNvSpPr/>
                  <p:nvPr/>
                </p:nvSpPr>
                <p:spPr>
                  <a:xfrm rot="1997121">
                    <a:off x="-46780" y="4249250"/>
                    <a:ext cx="1190162" cy="1136171"/>
                  </a:xfrm>
                  <a:prstGeom prst="arc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Arc 17"/>
                <p:cNvSpPr/>
                <p:nvPr/>
              </p:nvSpPr>
              <p:spPr>
                <a:xfrm rot="8051025">
                  <a:off x="468916" y="4866572"/>
                  <a:ext cx="948842" cy="1950784"/>
                </a:xfrm>
                <a:prstGeom prst="arc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" name="Picture 2" descr="Product Phase Modulator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920056" y="5597548"/>
                <a:ext cx="1502280" cy="350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Arc 11"/>
              <p:cNvSpPr/>
              <p:nvPr/>
            </p:nvSpPr>
            <p:spPr>
              <a:xfrm rot="14171549">
                <a:off x="2008926" y="4082769"/>
                <a:ext cx="585747" cy="1479910"/>
              </a:xfrm>
              <a:prstGeom prst="arc">
                <a:avLst>
                  <a:gd name="adj1" fmla="val 16864072"/>
                  <a:gd name="adj2" fmla="val 66160"/>
                </a:avLst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8203671" y="4972821"/>
                <a:ext cx="14901" cy="1299159"/>
              </a:xfrm>
              <a:prstGeom prst="straightConnector1">
                <a:avLst/>
              </a:prstGeom>
              <a:ln w="95250">
                <a:solidFill>
                  <a:srgbClr val="00B050">
                    <a:alpha val="61000"/>
                  </a:srgbClr>
                </a:solidFill>
                <a:prstDash val="sysDash"/>
                <a:tailEnd type="triangle"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0" descr="AFG3252 Tektronix 240 MHz Arbitrary Waveform Generator Us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3784" y="5237388"/>
                <a:ext cx="2436568" cy="1209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H="1">
                <a:off x="3920686" y="6165328"/>
                <a:ext cx="4265256" cy="8882"/>
              </a:xfrm>
              <a:prstGeom prst="straightConnector1">
                <a:avLst/>
              </a:prstGeom>
              <a:ln w="95250">
                <a:solidFill>
                  <a:srgbClr val="00B050">
                    <a:alpha val="61000"/>
                  </a:srgbClr>
                </a:solidFill>
                <a:prstDash val="sysDash"/>
                <a:tailEnd type="triangle"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1748313" y="6176904"/>
                <a:ext cx="1563755" cy="4220"/>
              </a:xfrm>
              <a:prstGeom prst="straightConnector1">
                <a:avLst/>
              </a:prstGeom>
              <a:ln w="95250">
                <a:solidFill>
                  <a:srgbClr val="00B050">
                    <a:alpha val="61000"/>
                  </a:srgbClr>
                </a:solidFill>
                <a:prstDash val="sysDash"/>
                <a:tailEnd type="triangle"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 rot="5400000">
              <a:off x="2226008" y="4578101"/>
              <a:ext cx="663866" cy="3675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SPCM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971347" y="1028922"/>
                <a:ext cx="2198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 baseline="300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347" y="1028922"/>
                <a:ext cx="2198872" cy="276999"/>
              </a:xfrm>
              <a:prstGeom prst="rect">
                <a:avLst/>
              </a:prstGeom>
              <a:blipFill>
                <a:blip r:embed="rId4"/>
                <a:stretch>
                  <a:fillRect l="-2222" t="-20000" r="-361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71347" y="1445227"/>
                <a:ext cx="2315955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𝛼𝜙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347" y="1445227"/>
                <a:ext cx="2315955" cy="312650"/>
              </a:xfrm>
              <a:prstGeom prst="rect">
                <a:avLst/>
              </a:prstGeom>
              <a:blipFill>
                <a:blip r:embed="rId5"/>
                <a:stretch>
                  <a:fillRect l="-1319" r="-26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5879513" y="1733726"/>
                <a:ext cx="2162194" cy="629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𝑃h𝑎𝑠𝑒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513" y="1733726"/>
                <a:ext cx="2162194" cy="629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D712-3047-4792-862B-9756A5D52220}" type="slidenum">
              <a:rPr lang="en-US" smtClean="0"/>
              <a:t>21</a:t>
            </a:fld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285371" y="432896"/>
            <a:ext cx="8108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Arbitrary shaping with low OD ensembles</a:t>
            </a:r>
            <a:endParaRPr lang="en-US" sz="32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203483" y="1017671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07467" y="1146088"/>
            <a:ext cx="6536519" cy="4565823"/>
            <a:chOff x="707467" y="1146088"/>
            <a:chExt cx="6536519" cy="456582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707467" y="1146088"/>
            <a:ext cx="6536519" cy="4565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4" name="Graph" r:id="rId3" imgW="4154400" imgH="2901600" progId="Origin50.Graph">
                    <p:embed/>
                  </p:oleObj>
                </mc:Choice>
                <mc:Fallback>
                  <p:oleObj name="Graph" r:id="rId3" imgW="4154400" imgH="2901600" progId="Origin50.Graph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7467" y="1146088"/>
                          <a:ext cx="6536519" cy="45658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453" y="2556189"/>
              <a:ext cx="2275353" cy="174562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694965" y="2556189"/>
            <a:ext cx="1877188" cy="1191564"/>
            <a:chOff x="7136609" y="2300748"/>
            <a:chExt cx="1877188" cy="2001063"/>
          </a:xfrm>
        </p:grpSpPr>
        <p:sp>
          <p:nvSpPr>
            <p:cNvPr id="10" name="TextBox 9"/>
            <p:cNvSpPr txBox="1"/>
            <p:nvPr/>
          </p:nvSpPr>
          <p:spPr>
            <a:xfrm>
              <a:off x="7149184" y="2393245"/>
              <a:ext cx="18646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cs typeface="Aharoni" panose="02010803020104030203" pitchFamily="2" charset="-79"/>
                </a:rPr>
                <a:t>100 ns square </a:t>
              </a:r>
            </a:p>
            <a:p>
              <a:r>
                <a:rPr lang="en-US" sz="2000" dirty="0" smtClean="0">
                  <a:cs typeface="Aharoni" panose="02010803020104030203" pitchFamily="2" charset="-79"/>
                </a:rPr>
                <a:t>pulses with 50%</a:t>
              </a:r>
            </a:p>
            <a:p>
              <a:r>
                <a:rPr lang="en-US" sz="2000" dirty="0" smtClean="0">
                  <a:cs typeface="Aharoni" panose="02010803020104030203" pitchFamily="2" charset="-79"/>
                </a:rPr>
                <a:t>Duty cycle </a:t>
              </a:r>
              <a:endParaRPr lang="en-US" sz="2000" dirty="0">
                <a:cs typeface="Aharoni" panose="02010803020104030203" pitchFamily="2" charset="-79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136609" y="2300748"/>
              <a:ext cx="1850151" cy="2001063"/>
            </a:xfrm>
            <a:prstGeom prst="roundRect">
              <a:avLst/>
            </a:prstGeom>
            <a:noFill/>
            <a:ln w="508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89039" y="4007242"/>
            <a:ext cx="5085249" cy="2721744"/>
            <a:chOff x="2158736" y="3782560"/>
            <a:chExt cx="5085249" cy="2893025"/>
          </a:xfrm>
        </p:grpSpPr>
        <p:sp>
          <p:nvSpPr>
            <p:cNvPr id="5" name="TextBox 4"/>
            <p:cNvSpPr txBox="1"/>
            <p:nvPr/>
          </p:nvSpPr>
          <p:spPr>
            <a:xfrm>
              <a:off x="2490780" y="5694149"/>
              <a:ext cx="4574174" cy="98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Aharoni" panose="02010803020104030203" pitchFamily="2" charset="-79"/>
                </a:rPr>
                <a:t>Arbitrary shaping can be possible.</a:t>
              </a:r>
            </a:p>
            <a:p>
              <a:pPr algn="ctr"/>
              <a:r>
                <a:rPr lang="en-US" dirty="0" smtClean="0">
                  <a:cs typeface="Aharoni" panose="02010803020104030203" pitchFamily="2" charset="-79"/>
                </a:rPr>
                <a:t>For Efficient light-matter interaction and  </a:t>
              </a:r>
            </a:p>
            <a:p>
              <a:pPr algn="ctr"/>
              <a:r>
                <a:rPr lang="en-US" dirty="0" smtClean="0">
                  <a:cs typeface="Aharoni" panose="02010803020104030203" pitchFamily="2" charset="-79"/>
                </a:rPr>
                <a:t>Efficient storage </a:t>
              </a:r>
              <a:endParaRPr lang="en-US" dirty="0">
                <a:cs typeface="Aharoni" panose="02010803020104030203" pitchFamily="2" charset="-79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58736" y="3782560"/>
              <a:ext cx="5085249" cy="2831169"/>
              <a:chOff x="2507751" y="2674173"/>
              <a:chExt cx="5085249" cy="283116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229238" y="2674173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507751" y="4559281"/>
                <a:ext cx="5085249" cy="946061"/>
              </a:xfrm>
              <a:prstGeom prst="roundRect">
                <a:avLst/>
              </a:prstGeom>
              <a:noFill/>
              <a:ln w="5080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92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D712-3047-4792-862B-9756A5D52220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564855" y="3690304"/>
            <a:ext cx="3705315" cy="2897232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Our method can be used to generate sub-MHZ linewidth  </a:t>
            </a:r>
            <a:r>
              <a:rPr lang="en-US" dirty="0" err="1" smtClean="0"/>
              <a:t>biphotons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FF00"/>
                </a:solidFill>
              </a:rPr>
              <a:t>Miniaturized MOT systems where the low optical depths preferred.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23" y="2176619"/>
            <a:ext cx="3371429" cy="25047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40716" y="2445731"/>
            <a:ext cx="1717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3"/>
              </a:rPr>
              <a:t>https://doi.org/10.1364/OE.17.014109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371" y="432896"/>
            <a:ext cx="5862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Miniaturization may possible  </a:t>
            </a:r>
            <a:endParaRPr lang="en-US" sz="3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3483" y="1017671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371" y="432896"/>
            <a:ext cx="473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Comment on Duty cycle 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8735" y="1017671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2" y="1769806"/>
            <a:ext cx="6005017" cy="4469592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789" y="2668288"/>
            <a:ext cx="3705315" cy="2897232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 the ineffective nature of Optical depths on temporal length,  we can operate the duty cycle ~20%, it is possible to increase even further.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D712-3047-4792-862B-9756A5D52220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1257" y="1494714"/>
            <a:ext cx="88827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We have shown a way to generate ultra narrow band </a:t>
            </a:r>
            <a:r>
              <a:rPr lang="en-US" sz="2400" dirty="0" err="1" smtClean="0"/>
              <a:t>biphotons</a:t>
            </a:r>
            <a:r>
              <a:rPr lang="en-US" sz="2400" dirty="0" smtClean="0"/>
              <a:t>    (in </a:t>
            </a:r>
            <a:r>
              <a:rPr lang="en-US" sz="2400" dirty="0"/>
              <a:t>k</a:t>
            </a:r>
            <a:r>
              <a:rPr lang="en-US" sz="2400" dirty="0" smtClean="0"/>
              <a:t>Hz </a:t>
            </a:r>
            <a:r>
              <a:rPr lang="en-US" sz="2400" dirty="0"/>
              <a:t>order ) in the low </a:t>
            </a:r>
            <a:r>
              <a:rPr lang="en-US" sz="2400" dirty="0" smtClean="0"/>
              <a:t>OD atomic ensembles </a:t>
            </a:r>
            <a:r>
              <a:rPr lang="en-US" sz="2400" dirty="0"/>
              <a:t>by controlling the quantum interference. 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We </a:t>
            </a:r>
            <a:r>
              <a:rPr lang="en-US" sz="2400" dirty="0"/>
              <a:t>have demonstrated arbitrary shaping of </a:t>
            </a:r>
            <a:r>
              <a:rPr lang="en-US" sz="2400" dirty="0" err="1"/>
              <a:t>biphotons</a:t>
            </a:r>
            <a:r>
              <a:rPr lang="en-US" sz="2400" dirty="0"/>
              <a:t> in the low depths. </a:t>
            </a:r>
            <a:endParaRPr lang="en-US" sz="2400" dirty="0" smtClean="0"/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Also our method can be used to generate pulsed </a:t>
            </a:r>
            <a:r>
              <a:rPr lang="en-US" sz="2400" dirty="0" err="1"/>
              <a:t>biphoton</a:t>
            </a:r>
            <a:r>
              <a:rPr lang="en-US" sz="2400" dirty="0"/>
              <a:t> as without using any kind of modulators. 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Using our method it’s possible to </a:t>
            </a:r>
            <a:r>
              <a:rPr lang="en-US" sz="2400" dirty="0" smtClean="0"/>
              <a:t>generate </a:t>
            </a:r>
            <a:r>
              <a:rPr lang="en-US" sz="2400" dirty="0"/>
              <a:t>temporally long </a:t>
            </a:r>
            <a:r>
              <a:rPr lang="en-US" sz="2400" dirty="0" err="1" smtClean="0"/>
              <a:t>biphotons</a:t>
            </a:r>
            <a:r>
              <a:rPr lang="en-US" sz="2400" dirty="0" smtClean="0"/>
              <a:t> </a:t>
            </a:r>
            <a:r>
              <a:rPr lang="en-US" sz="2400" dirty="0"/>
              <a:t>with polarization entanglement in simple set up.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371" y="432896"/>
            <a:ext cx="2347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Conclusions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3483" y="1017671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2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E7D4-9D8D-40B6-A475-41B5F16B219C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99016" y="2622304"/>
            <a:ext cx="60724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Thanks for your kind attention</a:t>
            </a:r>
          </a:p>
          <a:p>
            <a:endParaRPr lang="en-US" sz="3200" dirty="0" smtClean="0">
              <a:latin typeface="Comic Sans MS" panose="030F0702030302020204" pitchFamily="66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Q&amp;A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06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19496" y="6173172"/>
            <a:ext cx="2057400" cy="365125"/>
          </a:xfrm>
        </p:spPr>
        <p:txBody>
          <a:bodyPr/>
          <a:lstStyle/>
          <a:p>
            <a:fld id="{2128E7D4-9D8D-40B6-A475-41B5F16B219C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1" y="3972643"/>
            <a:ext cx="3840170" cy="255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51327" y="1484365"/>
            <a:ext cx="3908643" cy="2592425"/>
            <a:chOff x="4845733" y="3736326"/>
            <a:chExt cx="4155905" cy="2620025"/>
          </a:xfrm>
        </p:grpSpPr>
        <p:pic>
          <p:nvPicPr>
            <p:cNvPr id="5" name="Picture 10" descr="Google tenderÃ¡ un cable submarino para mejorar Internet en Cub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733" y="3736326"/>
              <a:ext cx="4155905" cy="2341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67284" y="6079352"/>
              <a:ext cx="11693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Havanalive.com</a:t>
              </a:r>
              <a:endParaRPr lang="en-US" sz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4861" y="1581409"/>
            <a:ext cx="4022114" cy="2182517"/>
            <a:chOff x="4978195" y="1407261"/>
            <a:chExt cx="4022114" cy="2182517"/>
          </a:xfrm>
        </p:grpSpPr>
        <p:sp>
          <p:nvSpPr>
            <p:cNvPr id="8" name="TextBox 7"/>
            <p:cNvSpPr txBox="1"/>
            <p:nvPr/>
          </p:nvSpPr>
          <p:spPr>
            <a:xfrm>
              <a:off x="7172629" y="3312779"/>
              <a:ext cx="1827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Submaraincablemaps.com</a:t>
              </a:r>
              <a:endParaRPr lang="en-US" sz="12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7" t="20942" r="24651" b="11427"/>
            <a:stretch/>
          </p:blipFill>
          <p:spPr>
            <a:xfrm>
              <a:off x="4978195" y="1407261"/>
              <a:ext cx="3958448" cy="190551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42697" y="329587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Motivation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0785" y="992293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03" y="4438811"/>
            <a:ext cx="2514600" cy="181927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441147" y="4076790"/>
            <a:ext cx="2119043" cy="2380723"/>
            <a:chOff x="6441147" y="4076790"/>
            <a:chExt cx="2119043" cy="2380723"/>
          </a:xfrm>
        </p:grpSpPr>
        <p:grpSp>
          <p:nvGrpSpPr>
            <p:cNvPr id="34" name="Group 33"/>
            <p:cNvGrpSpPr/>
            <p:nvPr/>
          </p:nvGrpSpPr>
          <p:grpSpPr>
            <a:xfrm>
              <a:off x="6441147" y="4076790"/>
              <a:ext cx="2119043" cy="2380723"/>
              <a:chOff x="6011770" y="4213398"/>
              <a:chExt cx="2119043" cy="2380723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7950" y="4213398"/>
                <a:ext cx="1636844" cy="2380723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6676314" y="4292867"/>
                <a:ext cx="368490" cy="360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273705" y="5145439"/>
                <a:ext cx="368490" cy="360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657703" y="4963849"/>
                <a:ext cx="368490" cy="360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>
                <a:off x="6011770" y="4393861"/>
                <a:ext cx="1972402" cy="121333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/>
              <p:cNvSpPr/>
              <p:nvPr/>
            </p:nvSpPr>
            <p:spPr>
              <a:xfrm rot="11092942">
                <a:off x="6495554" y="4859395"/>
                <a:ext cx="1635259" cy="144529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>
                <a:off x="6506343" y="4639979"/>
                <a:ext cx="272328" cy="5446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7433321" y="5319956"/>
                <a:ext cx="320409" cy="6966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/>
            <p:cNvSpPr/>
            <p:nvPr/>
          </p:nvSpPr>
          <p:spPr>
            <a:xfrm>
              <a:off x="7588027" y="5838372"/>
              <a:ext cx="368490" cy="360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14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2697" y="329587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Motivation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0785" y="992293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5361" y="981951"/>
            <a:ext cx="395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distance Quantum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85085" y="5240710"/>
            <a:ext cx="6625802" cy="457200"/>
            <a:chOff x="860848" y="3012292"/>
            <a:chExt cx="6625802" cy="457200"/>
          </a:xfrm>
        </p:grpSpPr>
        <p:sp>
          <p:nvSpPr>
            <p:cNvPr id="11" name="Rounded Rectangle 10"/>
            <p:cNvSpPr/>
            <p:nvPr/>
          </p:nvSpPr>
          <p:spPr>
            <a:xfrm>
              <a:off x="860848" y="3012292"/>
              <a:ext cx="796413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Alice </a:t>
              </a:r>
            </a:p>
          </p:txBody>
        </p:sp>
        <p:cxnSp>
          <p:nvCxnSpPr>
            <p:cNvPr id="18" name="Straight Connector 17"/>
            <p:cNvCxnSpPr>
              <a:stCxn id="11" idx="3"/>
            </p:cNvCxnSpPr>
            <p:nvPr/>
          </p:nvCxnSpPr>
          <p:spPr>
            <a:xfrm>
              <a:off x="1657261" y="3240892"/>
              <a:ext cx="5829389" cy="151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900377" y="5939910"/>
            <a:ext cx="2381683" cy="369332"/>
            <a:chOff x="3734180" y="1818852"/>
            <a:chExt cx="2381683" cy="369332"/>
          </a:xfrm>
        </p:grpSpPr>
        <p:sp>
          <p:nvSpPr>
            <p:cNvPr id="129" name="Rounded Rectangle 128"/>
            <p:cNvSpPr/>
            <p:nvPr/>
          </p:nvSpPr>
          <p:spPr>
            <a:xfrm>
              <a:off x="3734180" y="1845642"/>
              <a:ext cx="409027" cy="3128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143207" y="1818852"/>
              <a:ext cx="1972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Quantum memory 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620582" y="5926544"/>
            <a:ext cx="1457611" cy="405148"/>
            <a:chOff x="6335086" y="1498601"/>
            <a:chExt cx="1457611" cy="405148"/>
          </a:xfrm>
        </p:grpSpPr>
        <p:sp>
          <p:nvSpPr>
            <p:cNvPr id="132" name="Chord 131"/>
            <p:cNvSpPr/>
            <p:nvPr/>
          </p:nvSpPr>
          <p:spPr>
            <a:xfrm rot="1348529">
              <a:off x="6335086" y="1535040"/>
              <a:ext cx="394048" cy="3687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701051" y="1498601"/>
              <a:ext cx="109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Detectors</a:t>
              </a:r>
              <a:endParaRPr lang="en-US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556682" y="5932019"/>
            <a:ext cx="3194856" cy="449881"/>
            <a:chOff x="6215758" y="1973287"/>
            <a:chExt cx="3194856" cy="449881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0" t="-1427" r="30442" b="-1"/>
            <a:stretch/>
          </p:blipFill>
          <p:spPr>
            <a:xfrm rot="5400000">
              <a:off x="6272243" y="1916802"/>
              <a:ext cx="449881" cy="562851"/>
            </a:xfrm>
            <a:prstGeom prst="rect">
              <a:avLst/>
            </a:prstGeom>
          </p:spPr>
        </p:pic>
        <p:sp>
          <p:nvSpPr>
            <p:cNvPr id="136" name="TextBox 135"/>
            <p:cNvSpPr txBox="1"/>
            <p:nvPr/>
          </p:nvSpPr>
          <p:spPr>
            <a:xfrm>
              <a:off x="6875305" y="2003935"/>
              <a:ext cx="253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Entangled photon-source</a:t>
              </a:r>
              <a:endParaRPr lang="en-US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4848" y="1498354"/>
            <a:ext cx="8011833" cy="1625746"/>
            <a:chOff x="614848" y="1498354"/>
            <a:chExt cx="8011833" cy="1625746"/>
          </a:xfrm>
        </p:grpSpPr>
        <p:grpSp>
          <p:nvGrpSpPr>
            <p:cNvPr id="122" name="Group 121"/>
            <p:cNvGrpSpPr/>
            <p:nvPr/>
          </p:nvGrpSpPr>
          <p:grpSpPr>
            <a:xfrm>
              <a:off x="832917" y="1498354"/>
              <a:ext cx="7793764" cy="1625746"/>
              <a:chOff x="741003" y="2045471"/>
              <a:chExt cx="7793764" cy="162574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5464767" y="2805180"/>
                <a:ext cx="956899" cy="835985"/>
                <a:chOff x="3845885" y="2800630"/>
                <a:chExt cx="1082612" cy="958590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80" t="-1427" r="30442" b="-1"/>
                <a:stretch/>
              </p:blipFill>
              <p:spPr>
                <a:xfrm rot="5400000">
                  <a:off x="4352169" y="3182892"/>
                  <a:ext cx="515860" cy="636796"/>
                </a:xfrm>
                <a:prstGeom prst="rect">
                  <a:avLst/>
                </a:prstGeom>
              </p:spPr>
            </p:pic>
            <p:cxnSp>
              <p:nvCxnSpPr>
                <p:cNvPr id="52" name="Straight Arrow Connector 51"/>
                <p:cNvCxnSpPr/>
                <p:nvPr/>
              </p:nvCxnSpPr>
              <p:spPr>
                <a:xfrm flipH="1" flipV="1">
                  <a:off x="3845885" y="2800630"/>
                  <a:ext cx="466922" cy="63360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/>
            </p:nvGrpSpPr>
            <p:grpSpPr>
              <a:xfrm>
                <a:off x="741003" y="2045471"/>
                <a:ext cx="7793764" cy="1625746"/>
                <a:chOff x="741003" y="2045471"/>
                <a:chExt cx="7793764" cy="1625746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7333620" y="2677947"/>
                  <a:ext cx="1201147" cy="954630"/>
                  <a:chOff x="6472699" y="2687980"/>
                  <a:chExt cx="1545916" cy="1141662"/>
                </a:xfrm>
              </p:grpSpPr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80" t="-1427" r="30442" b="-1"/>
                  <a:stretch/>
                </p:blipFill>
                <p:spPr>
                  <a:xfrm rot="5400000">
                    <a:off x="6533167" y="3253315"/>
                    <a:ext cx="515859" cy="636796"/>
                  </a:xfrm>
                  <a:prstGeom prst="rect">
                    <a:avLst/>
                  </a:prstGeom>
                </p:spPr>
              </p:pic>
              <p:cxnSp>
                <p:nvCxnSpPr>
                  <p:cNvPr id="44" name="Straight Arrow Connector 43"/>
                  <p:cNvCxnSpPr/>
                  <p:nvPr/>
                </p:nvCxnSpPr>
                <p:spPr>
                  <a:xfrm flipV="1">
                    <a:off x="7094744" y="2687980"/>
                    <a:ext cx="923871" cy="81765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3458870" y="2170135"/>
                  <a:ext cx="1673363" cy="1501082"/>
                  <a:chOff x="801620" y="2023653"/>
                  <a:chExt cx="1992383" cy="1788650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80" t="-1427" r="30442" b="-1"/>
                  <a:stretch/>
                </p:blipFill>
                <p:spPr>
                  <a:xfrm rot="5400000">
                    <a:off x="1851835" y="3235974"/>
                    <a:ext cx="515860" cy="636797"/>
                  </a:xfrm>
                  <a:prstGeom prst="rect">
                    <a:avLst/>
                  </a:prstGeom>
                </p:spPr>
              </p:pic>
              <p:cxnSp>
                <p:nvCxnSpPr>
                  <p:cNvPr id="47" name="Straight Arrow Connector 46"/>
                  <p:cNvCxnSpPr/>
                  <p:nvPr/>
                </p:nvCxnSpPr>
                <p:spPr>
                  <a:xfrm flipV="1">
                    <a:off x="2402666" y="2797143"/>
                    <a:ext cx="391337" cy="69886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/>
                  <p:nvPr/>
                </p:nvCxnSpPr>
                <p:spPr>
                  <a:xfrm flipH="1" flipV="1">
                    <a:off x="801620" y="2023653"/>
                    <a:ext cx="996567" cy="145794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2470329" y="2096546"/>
                  <a:ext cx="1801087" cy="1562924"/>
                  <a:chOff x="1491283" y="1879671"/>
                  <a:chExt cx="2144456" cy="1862340"/>
                </a:xfrm>
              </p:grpSpPr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80" t="-1427" r="30442" b="-1"/>
                  <a:stretch/>
                </p:blipFill>
                <p:spPr>
                  <a:xfrm rot="5400000">
                    <a:off x="1851834" y="3165683"/>
                    <a:ext cx="515860" cy="636796"/>
                  </a:xfrm>
                  <a:prstGeom prst="rect">
                    <a:avLst/>
                  </a:prstGeom>
                </p:spPr>
              </p:pic>
              <p:cxnSp>
                <p:nvCxnSpPr>
                  <p:cNvPr id="64" name="Straight Arrow Connector 63"/>
                  <p:cNvCxnSpPr/>
                  <p:nvPr/>
                </p:nvCxnSpPr>
                <p:spPr>
                  <a:xfrm flipV="1">
                    <a:off x="2402666" y="1879671"/>
                    <a:ext cx="1233073" cy="161633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Arrow Connector 64"/>
                  <p:cNvCxnSpPr/>
                  <p:nvPr/>
                </p:nvCxnSpPr>
                <p:spPr>
                  <a:xfrm flipH="1" flipV="1">
                    <a:off x="1491283" y="2954210"/>
                    <a:ext cx="306903" cy="52738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741003" y="2714707"/>
                  <a:ext cx="1437849" cy="921470"/>
                  <a:chOff x="1094291" y="2626439"/>
                  <a:chExt cx="1711967" cy="1098000"/>
                </a:xfrm>
              </p:grpSpPr>
              <p:pic>
                <p:nvPicPr>
                  <p:cNvPr id="72" name="Picture 71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80" t="-1427" r="30442" b="-1"/>
                  <a:stretch/>
                </p:blipFill>
                <p:spPr>
                  <a:xfrm rot="5400000">
                    <a:off x="1851835" y="3148111"/>
                    <a:ext cx="515860" cy="636796"/>
                  </a:xfrm>
                  <a:prstGeom prst="rect">
                    <a:avLst/>
                  </a:prstGeom>
                </p:spPr>
              </p:pic>
              <p:cxnSp>
                <p:nvCxnSpPr>
                  <p:cNvPr id="70" name="Straight Arrow Connector 69"/>
                  <p:cNvCxnSpPr/>
                  <p:nvPr/>
                </p:nvCxnSpPr>
                <p:spPr>
                  <a:xfrm flipV="1">
                    <a:off x="2422721" y="2957779"/>
                    <a:ext cx="383537" cy="557577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 flipV="1">
                    <a:off x="1094291" y="2626439"/>
                    <a:ext cx="702142" cy="906552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Rounded Rectangle 87"/>
                <p:cNvSpPr/>
                <p:nvPr/>
              </p:nvSpPr>
              <p:spPr>
                <a:xfrm>
                  <a:off x="1916886" y="2805180"/>
                  <a:ext cx="409027" cy="312866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8" name="Chord 97"/>
                <p:cNvSpPr/>
                <p:nvPr/>
              </p:nvSpPr>
              <p:spPr>
                <a:xfrm rot="4139615">
                  <a:off x="3296529" y="2064508"/>
                  <a:ext cx="394048" cy="396866"/>
                </a:xfrm>
                <a:prstGeom prst="chor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Chord 99"/>
                <p:cNvSpPr/>
                <p:nvPr/>
              </p:nvSpPr>
              <p:spPr>
                <a:xfrm rot="9511775">
                  <a:off x="3948677" y="2045471"/>
                  <a:ext cx="429177" cy="432623"/>
                </a:xfrm>
                <a:prstGeom prst="chord">
                  <a:avLst>
                    <a:gd name="adj1" fmla="val 2700000"/>
                    <a:gd name="adj2" fmla="val 15730896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0" name="Rounded Rectangle 139"/>
            <p:cNvSpPr/>
            <p:nvPr/>
          </p:nvSpPr>
          <p:spPr>
            <a:xfrm>
              <a:off x="614848" y="1921199"/>
              <a:ext cx="409027" cy="3128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87033" y="3365150"/>
            <a:ext cx="7466459" cy="795071"/>
            <a:chOff x="820085" y="3600894"/>
            <a:chExt cx="7466459" cy="795071"/>
          </a:xfrm>
        </p:grpSpPr>
        <p:sp>
          <p:nvSpPr>
            <p:cNvPr id="142" name="Rounded Rectangle 141"/>
            <p:cNvSpPr/>
            <p:nvPr/>
          </p:nvSpPr>
          <p:spPr>
            <a:xfrm>
              <a:off x="4605689" y="3617987"/>
              <a:ext cx="1399639" cy="766916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820085" y="3600894"/>
              <a:ext cx="7466459" cy="795071"/>
              <a:chOff x="749622" y="3614698"/>
              <a:chExt cx="7466459" cy="795071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749622" y="3868503"/>
                <a:ext cx="7466459" cy="472327"/>
                <a:chOff x="705243" y="4708857"/>
                <a:chExt cx="7466459" cy="472327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779908" y="4975917"/>
                  <a:ext cx="1590489" cy="587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7" name="Group 126"/>
                <p:cNvGrpSpPr/>
                <p:nvPr/>
              </p:nvGrpSpPr>
              <p:grpSpPr>
                <a:xfrm>
                  <a:off x="705243" y="4708857"/>
                  <a:ext cx="7466459" cy="472327"/>
                  <a:chOff x="728113" y="4783731"/>
                  <a:chExt cx="7466459" cy="472327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728113" y="4783731"/>
                    <a:ext cx="7466459" cy="472327"/>
                    <a:chOff x="816604" y="3012292"/>
                    <a:chExt cx="7466459" cy="472327"/>
                  </a:xfrm>
                </p:grpSpPr>
                <p:sp>
                  <p:nvSpPr>
                    <p:cNvPr id="22" name="Rounded Rectangle 21"/>
                    <p:cNvSpPr/>
                    <p:nvPr/>
                  </p:nvSpPr>
                  <p:spPr>
                    <a:xfrm>
                      <a:off x="816604" y="3012292"/>
                      <a:ext cx="796413" cy="457200"/>
                    </a:xfrm>
                    <a:prstGeom prst="round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Alice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7486650" y="3027419"/>
                      <a:ext cx="796413" cy="457200"/>
                    </a:xfrm>
                    <a:prstGeom prst="round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Bob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4" name="Straight Connector 23"/>
                    <p:cNvCxnSpPr>
                      <a:stCxn id="22" idx="3"/>
                    </p:cNvCxnSpPr>
                    <p:nvPr/>
                  </p:nvCxnSpPr>
                  <p:spPr>
                    <a:xfrm flipV="1">
                      <a:off x="1613017" y="3224650"/>
                      <a:ext cx="1165982" cy="16242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3" name="Straight Connector 112"/>
                  <p:cNvCxnSpPr/>
                  <p:nvPr/>
                </p:nvCxnSpPr>
                <p:spPr>
                  <a:xfrm flipV="1">
                    <a:off x="3703417" y="5016011"/>
                    <a:ext cx="1093530" cy="81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9" name="Rounded Rectangle 138"/>
              <p:cNvSpPr/>
              <p:nvPr/>
            </p:nvSpPr>
            <p:spPr>
              <a:xfrm>
                <a:off x="2562243" y="3642853"/>
                <a:ext cx="1399639" cy="766916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999174" y="3614698"/>
                <a:ext cx="612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BSM</a:t>
                </a:r>
                <a:endParaRPr lang="en-US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940916" y="3620575"/>
                <a:ext cx="612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BSM</a:t>
                </a:r>
                <a:endParaRPr lang="en-US" dirty="0"/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764263" y="4290532"/>
            <a:ext cx="6652545" cy="804496"/>
            <a:chOff x="778918" y="4261235"/>
            <a:chExt cx="6652545" cy="804496"/>
          </a:xfrm>
        </p:grpSpPr>
        <p:sp>
          <p:nvSpPr>
            <p:cNvPr id="154" name="Rounded Rectangle 153"/>
            <p:cNvSpPr/>
            <p:nvPr/>
          </p:nvSpPr>
          <p:spPr>
            <a:xfrm>
              <a:off x="4029769" y="4562313"/>
              <a:ext cx="409027" cy="3128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4712388" y="4553211"/>
              <a:ext cx="409027" cy="3128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58" name="Straight Connector 157"/>
            <p:cNvCxnSpPr>
              <a:stCxn id="151" idx="3"/>
              <a:endCxn id="154" idx="1"/>
            </p:cNvCxnSpPr>
            <p:nvPr/>
          </p:nvCxnSpPr>
          <p:spPr>
            <a:xfrm>
              <a:off x="1598897" y="4707887"/>
              <a:ext cx="2430872" cy="108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/>
            <p:cNvGrpSpPr/>
            <p:nvPr/>
          </p:nvGrpSpPr>
          <p:grpSpPr>
            <a:xfrm>
              <a:off x="778918" y="4261235"/>
              <a:ext cx="6652545" cy="804496"/>
              <a:chOff x="793133" y="4276018"/>
              <a:chExt cx="6652545" cy="804496"/>
            </a:xfrm>
          </p:grpSpPr>
          <p:sp>
            <p:nvSpPr>
              <p:cNvPr id="156" name="TextBox 155"/>
              <p:cNvSpPr txBox="1"/>
              <p:nvPr/>
            </p:nvSpPr>
            <p:spPr>
              <a:xfrm>
                <a:off x="4318627" y="4276018"/>
                <a:ext cx="612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BSM</a:t>
                </a:r>
                <a:endParaRPr lang="en-US" dirty="0"/>
              </a:p>
            </p:txBody>
          </p:sp>
          <p:grpSp>
            <p:nvGrpSpPr>
              <p:cNvPr id="168" name="Group 167"/>
              <p:cNvGrpSpPr/>
              <p:nvPr/>
            </p:nvGrpSpPr>
            <p:grpSpPr>
              <a:xfrm>
                <a:off x="793133" y="4313598"/>
                <a:ext cx="6652545" cy="766916"/>
                <a:chOff x="793133" y="4313598"/>
                <a:chExt cx="6652545" cy="766916"/>
              </a:xfrm>
            </p:grpSpPr>
            <p:sp>
              <p:nvSpPr>
                <p:cNvPr id="155" name="Rounded Rectangle 154"/>
                <p:cNvSpPr/>
                <p:nvPr/>
              </p:nvSpPr>
              <p:spPr>
                <a:xfrm>
                  <a:off x="3904167" y="4313598"/>
                  <a:ext cx="1399639" cy="766916"/>
                </a:xfrm>
                <a:prstGeom prst="round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4" name="Group 163"/>
                <p:cNvGrpSpPr/>
                <p:nvPr/>
              </p:nvGrpSpPr>
              <p:grpSpPr>
                <a:xfrm>
                  <a:off x="793133" y="4494070"/>
                  <a:ext cx="6652545" cy="457200"/>
                  <a:chOff x="793134" y="4494070"/>
                  <a:chExt cx="6461351" cy="457200"/>
                </a:xfrm>
              </p:grpSpPr>
              <p:sp>
                <p:nvSpPr>
                  <p:cNvPr id="151" name="Rounded Rectangle 150"/>
                  <p:cNvSpPr/>
                  <p:nvPr/>
                </p:nvSpPr>
                <p:spPr>
                  <a:xfrm>
                    <a:off x="793134" y="4494070"/>
                    <a:ext cx="796413" cy="457200"/>
                  </a:xfrm>
                  <a:prstGeom prst="round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Alice </a:t>
                    </a:r>
                  </a:p>
                </p:txBody>
              </p:sp>
              <p:cxnSp>
                <p:nvCxnSpPr>
                  <p:cNvPr id="160" name="Straight Connector 159"/>
                  <p:cNvCxnSpPr>
                    <a:stCxn id="157" idx="3"/>
                  </p:cNvCxnSpPr>
                  <p:nvPr/>
                </p:nvCxnSpPr>
                <p:spPr>
                  <a:xfrm flipV="1">
                    <a:off x="5010828" y="4716427"/>
                    <a:ext cx="2243657" cy="8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172" name="Straight Connector 171"/>
          <p:cNvCxnSpPr/>
          <p:nvPr/>
        </p:nvCxnSpPr>
        <p:spPr>
          <a:xfrm>
            <a:off x="3923475" y="1951097"/>
            <a:ext cx="0" cy="3996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ounded Rectangle 177"/>
          <p:cNvSpPr/>
          <p:nvPr/>
        </p:nvSpPr>
        <p:spPr>
          <a:xfrm>
            <a:off x="7433513" y="4443235"/>
            <a:ext cx="819979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Bob 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433513" y="5223473"/>
            <a:ext cx="819979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Bob </a:t>
            </a:r>
          </a:p>
        </p:txBody>
      </p:sp>
      <p:cxnSp>
        <p:nvCxnSpPr>
          <p:cNvPr id="214" name="Straight Arrow Connector 213"/>
          <p:cNvCxnSpPr/>
          <p:nvPr/>
        </p:nvCxnSpPr>
        <p:spPr>
          <a:xfrm flipH="1" flipV="1">
            <a:off x="6638494" y="1588494"/>
            <a:ext cx="836997" cy="12235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6415406" y="1514905"/>
            <a:ext cx="1035634" cy="1356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hord 215"/>
          <p:cNvSpPr/>
          <p:nvPr/>
        </p:nvSpPr>
        <p:spPr>
          <a:xfrm rot="4139615">
            <a:off x="6476153" y="1482867"/>
            <a:ext cx="394048" cy="396866"/>
          </a:xfrm>
          <a:prstGeom prst="chor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Chord 216"/>
          <p:cNvSpPr/>
          <p:nvPr/>
        </p:nvSpPr>
        <p:spPr>
          <a:xfrm rot="9511775">
            <a:off x="7128301" y="1463830"/>
            <a:ext cx="429177" cy="432623"/>
          </a:xfrm>
          <a:prstGeom prst="chord">
            <a:avLst>
              <a:gd name="adj1" fmla="val 2700000"/>
              <a:gd name="adj2" fmla="val 157308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8" name="Straight Connector 217"/>
          <p:cNvCxnSpPr/>
          <p:nvPr/>
        </p:nvCxnSpPr>
        <p:spPr>
          <a:xfrm>
            <a:off x="7010344" y="1930984"/>
            <a:ext cx="0" cy="3996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ounded Rectangle 218"/>
          <p:cNvSpPr/>
          <p:nvPr/>
        </p:nvSpPr>
        <p:spPr>
          <a:xfrm>
            <a:off x="2470658" y="2263168"/>
            <a:ext cx="409027" cy="312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9" name="Rounded Rectangle 248"/>
          <p:cNvSpPr/>
          <p:nvPr/>
        </p:nvSpPr>
        <p:spPr>
          <a:xfrm>
            <a:off x="4942224" y="2224106"/>
            <a:ext cx="409027" cy="312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0" name="Rounded Rectangle 249"/>
          <p:cNvSpPr/>
          <p:nvPr/>
        </p:nvSpPr>
        <p:spPr>
          <a:xfrm>
            <a:off x="5451656" y="2226743"/>
            <a:ext cx="409027" cy="312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8346514" y="1991861"/>
            <a:ext cx="409027" cy="312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5445612" y="3682853"/>
            <a:ext cx="409027" cy="312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4804611" y="3689892"/>
            <a:ext cx="409027" cy="312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3368057" y="3707312"/>
            <a:ext cx="409027" cy="312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2729569" y="3692099"/>
            <a:ext cx="409027" cy="312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60510" y="4679031"/>
            <a:ext cx="2058180" cy="1089815"/>
            <a:chOff x="4172950" y="1157243"/>
            <a:chExt cx="2233748" cy="1089861"/>
          </a:xfrm>
        </p:grpSpPr>
        <p:sp>
          <p:nvSpPr>
            <p:cNvPr id="39" name="TextBox 38"/>
            <p:cNvSpPr txBox="1"/>
            <p:nvPr/>
          </p:nvSpPr>
          <p:spPr>
            <a:xfrm>
              <a:off x="4808763" y="1561197"/>
              <a:ext cx="9621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4.5 MHz</a:t>
              </a:r>
              <a:endParaRPr lang="en-US" dirty="0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4172950" y="1157243"/>
              <a:ext cx="2233748" cy="1089861"/>
            </a:xfrm>
            <a:prstGeom prst="star5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5371" y="270665"/>
            <a:ext cx="7228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Entangled Photon generation (SPDC) </a:t>
            </a:r>
            <a:endParaRPr lang="en-US" sz="32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03483" y="855440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809762" y="2612049"/>
            <a:ext cx="3271037" cy="1046776"/>
            <a:chOff x="2868616" y="2479809"/>
            <a:chExt cx="3271037" cy="1046776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868616" y="3169382"/>
              <a:ext cx="1098700" cy="35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4060084" y="2479809"/>
              <a:ext cx="2079569" cy="104677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Band-width usually in the order of ~ THz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6508" y="2501682"/>
              <a:ext cx="9605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SPDC </a:t>
              </a:r>
            </a:p>
            <a:p>
              <a:r>
                <a:rPr lang="en-US" dirty="0" smtClean="0"/>
                <a:t>process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02974" y="4186876"/>
            <a:ext cx="8881210" cy="2507709"/>
            <a:chOff x="302974" y="4186876"/>
            <a:chExt cx="8881210" cy="2507709"/>
          </a:xfrm>
        </p:grpSpPr>
        <p:grpSp>
          <p:nvGrpSpPr>
            <p:cNvPr id="22" name="Group 21"/>
            <p:cNvGrpSpPr/>
            <p:nvPr/>
          </p:nvGrpSpPr>
          <p:grpSpPr>
            <a:xfrm>
              <a:off x="302974" y="4186876"/>
              <a:ext cx="4271749" cy="2162683"/>
              <a:chOff x="300251" y="1410039"/>
              <a:chExt cx="4271749" cy="2162683"/>
            </a:xfrm>
          </p:grpSpPr>
          <p:pic>
            <p:nvPicPr>
              <p:cNvPr id="23" name="Picture 2" descr="figur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645" y="1507248"/>
                <a:ext cx="4027624" cy="1921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ounded Rectangle 23"/>
              <p:cNvSpPr/>
              <p:nvPr/>
            </p:nvSpPr>
            <p:spPr>
              <a:xfrm>
                <a:off x="300251" y="1410039"/>
                <a:ext cx="4271749" cy="2162683"/>
              </a:xfrm>
              <a:prstGeom prst="roundRect">
                <a:avLst/>
              </a:prstGeom>
              <a:noFill/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315870" y="6386808"/>
              <a:ext cx="8868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C.-H. Wu, T.-Y. Wu, Y.-C. </a:t>
              </a:r>
              <a:r>
                <a:rPr lang="en-US" sz="1400" dirty="0" err="1"/>
                <a:t>Yeh</a:t>
              </a:r>
              <a:r>
                <a:rPr lang="en-US" sz="1400" dirty="0"/>
                <a:t>, P.-H. Liu, C.-H. Chang, C.-K. Liu, T. Cheng, and C.-S. </a:t>
              </a:r>
              <a:r>
                <a:rPr lang="en-US" sz="1400" dirty="0" err="1"/>
                <a:t>Chuu</a:t>
              </a:r>
              <a:r>
                <a:rPr lang="en-US" sz="1400" dirty="0"/>
                <a:t>, </a:t>
              </a:r>
              <a:r>
                <a:rPr lang="en-US" sz="1400" i="1" dirty="0"/>
                <a:t>Phys. Rev. A</a:t>
              </a:r>
              <a:r>
                <a:rPr lang="en-US" sz="1400" dirty="0"/>
                <a:t> </a:t>
              </a:r>
              <a:r>
                <a:rPr lang="en-US" sz="1400" b="1" dirty="0"/>
                <a:t>96</a:t>
              </a:r>
              <a:r>
                <a:rPr lang="en-US" sz="1400" dirty="0"/>
                <a:t>, 023811 (2017).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5714" y="1114564"/>
            <a:ext cx="8194498" cy="5028103"/>
            <a:chOff x="695714" y="1114564"/>
            <a:chExt cx="8194498" cy="5028103"/>
          </a:xfrm>
        </p:grpSpPr>
        <p:grpSp>
          <p:nvGrpSpPr>
            <p:cNvPr id="36" name="Group 35"/>
            <p:cNvGrpSpPr/>
            <p:nvPr/>
          </p:nvGrpSpPr>
          <p:grpSpPr>
            <a:xfrm>
              <a:off x="695714" y="2132774"/>
              <a:ext cx="1741398" cy="1809522"/>
              <a:chOff x="5210954" y="1513260"/>
              <a:chExt cx="1741398" cy="180952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210954" y="1513260"/>
                <a:ext cx="1741398" cy="1809522"/>
                <a:chOff x="5268335" y="1303486"/>
                <a:chExt cx="1741398" cy="1809522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5397910" y="2378922"/>
                  <a:ext cx="147483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794801" y="1939306"/>
                      <a:ext cx="453586" cy="41030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baseline="-250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Rectangle 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94801" y="1939306"/>
                      <a:ext cx="453586" cy="41030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5436101" y="2625439"/>
                      <a:ext cx="439479" cy="41030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baseline="-250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8" name="Rectangle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36101" y="2625439"/>
                      <a:ext cx="439479" cy="4103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5397910" y="2577767"/>
                  <a:ext cx="737419" cy="934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6138892" y="2567934"/>
                  <a:ext cx="737419" cy="934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6339129" y="2601251"/>
                      <a:ext cx="419602" cy="41030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baseline="-250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2" name="Rectangle 3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9129" y="2601251"/>
                      <a:ext cx="419602" cy="4103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" name="Rounded Rectangle 32"/>
                <p:cNvSpPr/>
                <p:nvPr/>
              </p:nvSpPr>
              <p:spPr>
                <a:xfrm>
                  <a:off x="5268335" y="1303486"/>
                  <a:ext cx="1741398" cy="1809522"/>
                </a:xfrm>
                <a:prstGeom prst="roundRect">
                  <a:avLst/>
                </a:prstGeom>
                <a:noFill/>
                <a:ln w="508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5414874" y="1646236"/>
                <a:ext cx="13944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Momentum </a:t>
                </a:r>
              </a:p>
              <a:p>
                <a:r>
                  <a:rPr lang="en-US" dirty="0" smtClean="0"/>
                  <a:t>conservation</a:t>
                </a:r>
                <a:endParaRPr lang="en-US" dirty="0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793000" y="2369193"/>
              <a:ext cx="1746519" cy="3773474"/>
              <a:chOff x="6813467" y="1632174"/>
              <a:chExt cx="1746519" cy="377347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813467" y="1632174"/>
                <a:ext cx="1746519" cy="3773474"/>
                <a:chOff x="6977075" y="407475"/>
                <a:chExt cx="1746519" cy="3795815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6977075" y="1270077"/>
                  <a:ext cx="1591741" cy="2610464"/>
                  <a:chOff x="5516982" y="1017640"/>
                  <a:chExt cx="1591741" cy="2610464"/>
                </a:xfrm>
              </p:grpSpPr>
              <p:cxnSp>
                <p:nvCxnSpPr>
                  <p:cNvPr id="3" name="Straight Connector 2"/>
                  <p:cNvCxnSpPr/>
                  <p:nvPr/>
                </p:nvCxnSpPr>
                <p:spPr>
                  <a:xfrm flipV="1">
                    <a:off x="5633884" y="3610751"/>
                    <a:ext cx="1474839" cy="1735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" name="Straight Connector 3"/>
                  <p:cNvCxnSpPr/>
                  <p:nvPr/>
                </p:nvCxnSpPr>
                <p:spPr>
                  <a:xfrm flipV="1">
                    <a:off x="5633884" y="1017640"/>
                    <a:ext cx="1474839" cy="49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Arrow Connector 5"/>
                  <p:cNvCxnSpPr/>
                  <p:nvPr/>
                </p:nvCxnSpPr>
                <p:spPr>
                  <a:xfrm flipV="1">
                    <a:off x="5928852" y="1032388"/>
                    <a:ext cx="0" cy="256621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 flipV="1">
                    <a:off x="6260690" y="2310579"/>
                    <a:ext cx="848033" cy="1475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6684706" y="1032388"/>
                    <a:ext cx="0" cy="127819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>
                    <a:off x="6684706" y="2349913"/>
                    <a:ext cx="0" cy="127819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Rectangle 14"/>
                      <p:cNvSpPr/>
                      <p:nvPr/>
                    </p:nvSpPr>
                    <p:spPr>
                      <a:xfrm>
                        <a:off x="5516982" y="2126485"/>
                        <a:ext cx="436594" cy="36298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oMath>
                        </a14:m>
                        <a:r>
                          <a:rPr lang="en-US" baseline="-25000" dirty="0" smtClean="0"/>
                          <a:t>p</a:t>
                        </a:r>
                        <a:endParaRPr lang="en-US" baseline="-25000" dirty="0"/>
                      </a:p>
                    </p:txBody>
                  </p:sp>
                </mc:Choice>
                <mc:Fallback xmlns="">
                  <p:sp>
                    <p:nvSpPr>
                      <p:cNvPr id="15" name="Rectangle 1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16982" y="2126485"/>
                        <a:ext cx="436594" cy="362984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2333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Rectangle 15"/>
                      <p:cNvSpPr/>
                      <p:nvPr/>
                    </p:nvSpPr>
                    <p:spPr>
                      <a:xfrm>
                        <a:off x="6684706" y="1662396"/>
                        <a:ext cx="417358" cy="36298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oMath>
                        </a14:m>
                        <a:r>
                          <a:rPr lang="en-US" baseline="-25000" dirty="0" smtClean="0"/>
                          <a:t>s</a:t>
                        </a:r>
                        <a:endParaRPr lang="en-US" baseline="-25000" dirty="0"/>
                      </a:p>
                    </p:txBody>
                  </p:sp>
                </mc:Choice>
                <mc:Fallback xmlns="">
                  <p:sp>
                    <p:nvSpPr>
                      <p:cNvPr id="16" name="Rectangle 1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84706" y="1662396"/>
                        <a:ext cx="417358" cy="362984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2333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6691365" y="2601815"/>
                        <a:ext cx="391710" cy="36298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oMath>
                        </a14:m>
                        <a:r>
                          <a:rPr lang="en-US" baseline="-25000" dirty="0" smtClean="0"/>
                          <a:t>i</a:t>
                        </a:r>
                        <a:endParaRPr lang="en-US" baseline="-25000" dirty="0"/>
                      </a:p>
                    </p:txBody>
                  </p:sp>
                </mc:Choice>
                <mc:Fallback xmlns="">
                  <p:sp>
                    <p:nvSpPr>
                      <p:cNvPr id="17" name="Rectangle 1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91365" y="2601815"/>
                        <a:ext cx="391710" cy="362984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b="-2333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7" name="Rounded Rectangle 36"/>
                <p:cNvSpPr/>
                <p:nvPr/>
              </p:nvSpPr>
              <p:spPr>
                <a:xfrm>
                  <a:off x="6982196" y="407475"/>
                  <a:ext cx="1741398" cy="3795815"/>
                </a:xfrm>
                <a:prstGeom prst="roundRect">
                  <a:avLst/>
                </a:prstGeom>
                <a:noFill/>
                <a:ln w="508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004128" y="1802943"/>
                <a:ext cx="13944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Energy  </a:t>
                </a:r>
              </a:p>
              <a:p>
                <a:pPr algn="ctr"/>
                <a:r>
                  <a:rPr lang="en-US" dirty="0" smtClean="0"/>
                  <a:t>conservation</a:t>
                </a:r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34247" y="1290220"/>
              <a:ext cx="2469389" cy="659283"/>
              <a:chOff x="5630608" y="1145846"/>
              <a:chExt cx="2469389" cy="659283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630608" y="1330512"/>
                <a:ext cx="2469389" cy="474617"/>
                <a:chOff x="5630608" y="1330512"/>
                <a:chExt cx="2469389" cy="474617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6415548" y="1330512"/>
                  <a:ext cx="898280" cy="474617"/>
                </a:xfrm>
                <a:prstGeom prst="rect">
                  <a:avLst/>
                </a:prstGeom>
                <a:noFill/>
                <a:ln w="508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5630608" y="1567820"/>
                  <a:ext cx="755444" cy="1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7344553" y="1412781"/>
                  <a:ext cx="755444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7341064" y="1687639"/>
                  <a:ext cx="755444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6620470" y="1375093"/>
                      <a:ext cx="56297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χ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(2)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20470" y="1375093"/>
                      <a:ext cx="562975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t="-6557"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2" name="TextBox 51"/>
              <p:cNvSpPr txBox="1"/>
              <p:nvPr/>
            </p:nvSpPr>
            <p:spPr>
              <a:xfrm>
                <a:off x="5647727" y="1145846"/>
                <a:ext cx="728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SPDC 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4015691" y="1114564"/>
              <a:ext cx="4874521" cy="789557"/>
              <a:chOff x="4015691" y="1114564"/>
              <a:chExt cx="4874521" cy="7895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4086718" y="1429504"/>
                    <a:ext cx="4803494" cy="4746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acc>
                      </m:oMath>
                    </a14:m>
                    <a:r>
                      <a:rPr lang="en-US" baseline="-25000" dirty="0" smtClean="0"/>
                      <a:t>  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a14:m>
                    <a:r>
                      <a:rPr lang="en-US" baseline="-25000" dirty="0" smtClean="0"/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a14:m>
                    <a:r>
                      <a:rPr lang="en-US" baseline="-25000" dirty="0" smtClean="0"/>
                      <a:t> 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……….</m:t>
                        </m:r>
                      </m:oMath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6718" y="1429504"/>
                    <a:ext cx="4803494" cy="47461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TextBox 53"/>
              <p:cNvSpPr txBox="1"/>
              <p:nvPr/>
            </p:nvSpPr>
            <p:spPr>
              <a:xfrm>
                <a:off x="4015691" y="1114564"/>
                <a:ext cx="1468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Non-linearity </a:t>
                </a:r>
              </a:p>
            </p:txBody>
          </p:sp>
        </p:grpSp>
      </p:grp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6156" y="4114275"/>
            <a:ext cx="3585673" cy="2779038"/>
            <a:chOff x="4477333" y="3663252"/>
            <a:chExt cx="3585673" cy="2779038"/>
          </a:xfrm>
        </p:grpSpPr>
        <p:sp>
          <p:nvSpPr>
            <p:cNvPr id="9" name="Rectangle 8"/>
            <p:cNvSpPr/>
            <p:nvPr/>
          </p:nvSpPr>
          <p:spPr>
            <a:xfrm>
              <a:off x="4939885" y="5980625"/>
              <a:ext cx="21709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Markus </a:t>
              </a:r>
              <a:r>
                <a:rPr lang="en-US" sz="1200" dirty="0" err="1" smtClean="0"/>
                <a:t>Rambach</a:t>
              </a:r>
              <a:r>
                <a:rPr lang="en-US" sz="1200" dirty="0" smtClean="0"/>
                <a:t>  et al</a:t>
              </a:r>
              <a:r>
                <a:rPr lang="en-US" sz="1200" dirty="0"/>
                <a:t>. , </a:t>
              </a:r>
              <a:endParaRPr lang="en-US" sz="1200" dirty="0" smtClean="0"/>
            </a:p>
            <a:p>
              <a:r>
                <a:rPr lang="en-US" sz="1200" dirty="0" smtClean="0"/>
                <a:t>APL </a:t>
              </a:r>
              <a:r>
                <a:rPr lang="en-US" sz="1200" dirty="0"/>
                <a:t>Photonics 1, 096101 (2016)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477333" y="3663252"/>
              <a:ext cx="3585673" cy="2345780"/>
              <a:chOff x="4716197" y="3644289"/>
              <a:chExt cx="3585673" cy="234578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78255" y="3791396"/>
                <a:ext cx="3414919" cy="2156419"/>
              </a:xfrm>
              <a:prstGeom prst="rect">
                <a:avLst/>
              </a:prstGeom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4716197" y="3644289"/>
                <a:ext cx="3585673" cy="2345780"/>
              </a:xfrm>
              <a:prstGeom prst="roundRect">
                <a:avLst/>
              </a:prstGeom>
              <a:noFill/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29763" y="3614680"/>
            <a:ext cx="3985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C.-H. Wu, T.-Y. Wu, Y.-C. </a:t>
            </a:r>
            <a:r>
              <a:rPr lang="en-US" sz="1200" dirty="0" err="1"/>
              <a:t>Yeh</a:t>
            </a:r>
            <a:r>
              <a:rPr lang="en-US" sz="1200" dirty="0"/>
              <a:t>, P.-H. Liu, C.-H. Chang, C.-K. Liu, T. Cheng, and C.-S. </a:t>
            </a:r>
            <a:r>
              <a:rPr lang="en-US" sz="1200" dirty="0" err="1"/>
              <a:t>Chuu</a:t>
            </a:r>
            <a:r>
              <a:rPr lang="en-US" sz="1200" dirty="0"/>
              <a:t>, </a:t>
            </a:r>
            <a:r>
              <a:rPr lang="en-US" sz="1200" i="1" dirty="0"/>
              <a:t>Phys. Rev. A</a:t>
            </a:r>
            <a:r>
              <a:rPr lang="en-US" sz="1200" dirty="0"/>
              <a:t> </a:t>
            </a:r>
            <a:r>
              <a:rPr lang="en-US" sz="1200" b="1" dirty="0"/>
              <a:t>96</a:t>
            </a:r>
            <a:r>
              <a:rPr lang="en-US" sz="1200" dirty="0"/>
              <a:t>, 023811 (2017).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763" y="260137"/>
            <a:ext cx="889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Cavity SPDC(Narrow band entangled photons)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3483" y="855440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86227" y="1135609"/>
          <a:ext cx="4339092" cy="273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364">
                  <a:extLst>
                    <a:ext uri="{9D8B030D-6E8A-4147-A177-3AD203B41FA5}">
                      <a16:colId xmlns:a16="http://schemas.microsoft.com/office/drawing/2014/main" xmlns="" val="4088447660"/>
                    </a:ext>
                  </a:extLst>
                </a:gridCol>
                <a:gridCol w="1446364">
                  <a:extLst>
                    <a:ext uri="{9D8B030D-6E8A-4147-A177-3AD203B41FA5}">
                      <a16:colId xmlns:a16="http://schemas.microsoft.com/office/drawing/2014/main" xmlns="" val="1642646015"/>
                    </a:ext>
                  </a:extLst>
                </a:gridCol>
                <a:gridCol w="1446364">
                  <a:extLst>
                    <a:ext uri="{9D8B030D-6E8A-4147-A177-3AD203B41FA5}">
                      <a16:colId xmlns:a16="http://schemas.microsoft.com/office/drawing/2014/main" xmlns="" val="1954509099"/>
                    </a:ext>
                  </a:extLst>
                </a:gridCol>
              </a:tblGrid>
              <a:tr h="86433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Group 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SPDC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Bandwidth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685786"/>
                  </a:ext>
                </a:extLst>
              </a:tr>
              <a:tr h="86433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Chuu</a:t>
                      </a:r>
                      <a:r>
                        <a:rPr lang="en-US" sz="2000" dirty="0" smtClean="0"/>
                        <a:t> et al,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Monolithic</a:t>
                      </a:r>
                      <a:r>
                        <a:rPr lang="en-US" sz="2000" baseline="0" dirty="0" smtClean="0"/>
                        <a:t> - </a:t>
                      </a:r>
                      <a:r>
                        <a:rPr lang="en-US" sz="2000" dirty="0" smtClean="0"/>
                        <a:t>PPKTP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4.5 MHz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099302"/>
                  </a:ext>
                </a:extLst>
              </a:tr>
              <a:tr h="8643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Rambach</a:t>
                      </a:r>
                      <a:r>
                        <a:rPr lang="en-US" sz="2000" dirty="0" smtClean="0"/>
                        <a:t>  et al. , 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Cavity-PPKTP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666 KHz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8772219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9763" y="1093949"/>
            <a:ext cx="3500933" cy="2482804"/>
            <a:chOff x="707923" y="1198653"/>
            <a:chExt cx="3253119" cy="2041846"/>
          </a:xfrm>
        </p:grpSpPr>
        <p:pic>
          <p:nvPicPr>
            <p:cNvPr id="3074" name="Picture 2" descr="Fig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17900" b="50057"/>
            <a:stretch/>
          </p:blipFill>
          <p:spPr bwMode="auto">
            <a:xfrm>
              <a:off x="833721" y="1320937"/>
              <a:ext cx="3127321" cy="182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707923" y="1198653"/>
              <a:ext cx="3141406" cy="2041846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62937" y="4261382"/>
            <a:ext cx="3585673" cy="2403025"/>
            <a:chOff x="4962937" y="997644"/>
            <a:chExt cx="3585673" cy="2403025"/>
          </a:xfrm>
        </p:grpSpPr>
        <p:grpSp>
          <p:nvGrpSpPr>
            <p:cNvPr id="8" name="Group 7"/>
            <p:cNvGrpSpPr/>
            <p:nvPr/>
          </p:nvGrpSpPr>
          <p:grpSpPr>
            <a:xfrm>
              <a:off x="4962937" y="997644"/>
              <a:ext cx="3585673" cy="2403025"/>
              <a:chOff x="4931744" y="915362"/>
              <a:chExt cx="3107942" cy="209226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5949" y="915362"/>
                <a:ext cx="2932689" cy="2042424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4931744" y="965204"/>
                <a:ext cx="3107942" cy="2042423"/>
              </a:xfrm>
              <a:prstGeom prst="roundRect">
                <a:avLst/>
              </a:prstGeom>
              <a:noFill/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253643" y="1183650"/>
              <a:ext cx="15321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Single photon </a:t>
              </a:r>
            </a:p>
            <a:p>
              <a:r>
                <a:rPr lang="en-US" dirty="0" smtClean="0"/>
                <a:t>Absorption </a:t>
              </a:r>
              <a:endParaRPr lang="en-US" dirty="0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5371" y="270665"/>
            <a:ext cx="5780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Why cold atomic ensembles ?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3483" y="855440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227003" y="1541800"/>
            <a:ext cx="2168012" cy="1313259"/>
            <a:chOff x="486696" y="1541800"/>
            <a:chExt cx="2168012" cy="1313259"/>
          </a:xfrm>
        </p:grpSpPr>
        <p:sp>
          <p:nvSpPr>
            <p:cNvPr id="18" name="Oval 17"/>
            <p:cNvSpPr/>
            <p:nvPr/>
          </p:nvSpPr>
          <p:spPr>
            <a:xfrm>
              <a:off x="486696" y="1541800"/>
              <a:ext cx="2168012" cy="13132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9228" y="2013763"/>
              <a:ext cx="123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Line-width 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66700" y="1853447"/>
            <a:ext cx="2924977" cy="646331"/>
            <a:chOff x="2726393" y="1853447"/>
            <a:chExt cx="2924977" cy="646331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2726393" y="2157611"/>
              <a:ext cx="1415847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325814" y="1853447"/>
              <a:ext cx="13255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Sub-natural </a:t>
              </a:r>
              <a:endParaRPr lang="en-US" dirty="0"/>
            </a:p>
            <a:p>
              <a:r>
                <a:rPr lang="en-US" dirty="0" smtClean="0"/>
                <a:t>Tunable  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3697" y="27104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241753" y="3172149"/>
            <a:ext cx="2168012" cy="1313259"/>
            <a:chOff x="486696" y="1541800"/>
            <a:chExt cx="2168012" cy="1313259"/>
          </a:xfrm>
        </p:grpSpPr>
        <p:sp>
          <p:nvSpPr>
            <p:cNvPr id="41" name="Oval 40"/>
            <p:cNvSpPr/>
            <p:nvPr/>
          </p:nvSpPr>
          <p:spPr>
            <a:xfrm>
              <a:off x="486696" y="1541800"/>
              <a:ext cx="2168012" cy="13132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89228" y="2013763"/>
              <a:ext cx="1425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Frequencies  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39264" y="3114401"/>
            <a:ext cx="3042092" cy="1477328"/>
            <a:chOff x="2654708" y="1502587"/>
            <a:chExt cx="3042092" cy="1477328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2654708" y="2198429"/>
              <a:ext cx="1415847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305072" y="1502587"/>
              <a:ext cx="139172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Resonant, </a:t>
              </a:r>
            </a:p>
            <a:p>
              <a:r>
                <a:rPr lang="en-US" dirty="0" smtClean="0"/>
                <a:t>Exact,</a:t>
              </a:r>
            </a:p>
            <a:p>
              <a:r>
                <a:rPr lang="en-US" dirty="0" smtClean="0"/>
                <a:t>Tunable,  </a:t>
              </a:r>
            </a:p>
            <a:p>
              <a:r>
                <a:rPr lang="en-US" dirty="0"/>
                <a:t>Single mode </a:t>
              </a:r>
            </a:p>
            <a:p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09114" y="4802387"/>
            <a:ext cx="2168012" cy="1313259"/>
            <a:chOff x="486696" y="1541800"/>
            <a:chExt cx="2168012" cy="1313259"/>
          </a:xfrm>
        </p:grpSpPr>
        <p:sp>
          <p:nvSpPr>
            <p:cNvPr id="47" name="Oval 46"/>
            <p:cNvSpPr/>
            <p:nvPr/>
          </p:nvSpPr>
          <p:spPr>
            <a:xfrm>
              <a:off x="486696" y="1541800"/>
              <a:ext cx="2168012" cy="13132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10353" y="2013763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Shaping   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77126" y="4934809"/>
            <a:ext cx="3918392" cy="1477328"/>
            <a:chOff x="2654708" y="1709936"/>
            <a:chExt cx="3918392" cy="1477328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2654708" y="2198429"/>
              <a:ext cx="1415847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242077" y="1709936"/>
              <a:ext cx="233102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Arbitrary shaping, </a:t>
              </a:r>
            </a:p>
            <a:p>
              <a:endParaRPr lang="en-US" dirty="0" smtClean="0"/>
            </a:p>
            <a:p>
              <a:r>
                <a:rPr lang="en-US" dirty="0" smtClean="0"/>
                <a:t>Shaping by modulating</a:t>
              </a:r>
            </a:p>
            <a:p>
              <a:r>
                <a:rPr lang="en-US" dirty="0" smtClean="0"/>
                <a:t>Input fields, </a:t>
              </a:r>
            </a:p>
            <a:p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6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D712-3047-4792-862B-9756A5D52220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113" y="3357592"/>
            <a:ext cx="454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Helvetica" panose="020B0604020202020204" pitchFamily="34" charset="0"/>
              </a:rPr>
              <a:t>Z. Han, P. Qian, L. Zhou, </a:t>
            </a:r>
            <a:r>
              <a:rPr lang="en-US" dirty="0" smtClean="0">
                <a:cs typeface="Helvetica" panose="020B0604020202020204" pitchFamily="34" charset="0"/>
              </a:rPr>
              <a:t>J</a:t>
            </a:r>
            <a:r>
              <a:rPr lang="en-US" dirty="0">
                <a:cs typeface="Helvetica" panose="020B0604020202020204" pitchFamily="34" charset="0"/>
              </a:rPr>
              <a:t>. F. Chen, and </a:t>
            </a:r>
            <a:r>
              <a:rPr lang="en-US" dirty="0" smtClean="0">
                <a:cs typeface="Helvetica" panose="020B0604020202020204" pitchFamily="34" charset="0"/>
              </a:rPr>
              <a:t>W</a:t>
            </a:r>
            <a:r>
              <a:rPr lang="en-US" dirty="0">
                <a:cs typeface="Helvetica" panose="020B0604020202020204" pitchFamily="34" charset="0"/>
              </a:rPr>
              <a:t>. Zhang, </a:t>
            </a:r>
            <a:r>
              <a:rPr lang="en-US" dirty="0" smtClean="0">
                <a:cs typeface="Helvetica" panose="020B0604020202020204" pitchFamily="34" charset="0"/>
              </a:rPr>
              <a:t>Sci.Rep.5,9126 </a:t>
            </a:r>
            <a:r>
              <a:rPr lang="en-US" dirty="0">
                <a:cs typeface="Helvetica" panose="020B0604020202020204" pitchFamily="34" charset="0"/>
              </a:rPr>
              <a:t>9 (2015). </a:t>
            </a:r>
          </a:p>
          <a:p>
            <a:endParaRPr lang="en-US" dirty="0"/>
          </a:p>
        </p:txBody>
      </p:sp>
      <p:pic>
        <p:nvPicPr>
          <p:cNvPr id="1028" name="Picture 4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6" y="1230188"/>
            <a:ext cx="4944327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69629" y="4364404"/>
            <a:ext cx="3504746" cy="167543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Requires optical depth of 100 and even higher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796587" y="6138803"/>
            <a:ext cx="1989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can we do?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9629" y="365949"/>
            <a:ext cx="4251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SFWM in cold atoms </a:t>
            </a:r>
            <a:endParaRPr lang="en-US" sz="3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48196" y="1017671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544373" y="1038463"/>
            <a:ext cx="3518729" cy="3200620"/>
            <a:chOff x="5573869" y="1230188"/>
            <a:chExt cx="3518729" cy="32006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869" y="1230188"/>
              <a:ext cx="3518729" cy="320062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6386197" y="2053407"/>
              <a:ext cx="2233748" cy="1089861"/>
              <a:chOff x="4473175" y="1795939"/>
              <a:chExt cx="2233748" cy="108986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050478" y="2156204"/>
                <a:ext cx="107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0.38 MHz</a:t>
                </a:r>
                <a:endParaRPr lang="en-US" dirty="0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4473175" y="1795939"/>
                <a:ext cx="2233748" cy="1089861"/>
              </a:xfrm>
              <a:prstGeom prst="star5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087017" y="4195431"/>
            <a:ext cx="3193718" cy="2818690"/>
            <a:chOff x="5087017" y="4195431"/>
            <a:chExt cx="3193718" cy="2818690"/>
          </a:xfrm>
        </p:grpSpPr>
        <p:grpSp>
          <p:nvGrpSpPr>
            <p:cNvPr id="19" name="Group 18"/>
            <p:cNvGrpSpPr/>
            <p:nvPr/>
          </p:nvGrpSpPr>
          <p:grpSpPr>
            <a:xfrm>
              <a:off x="5087017" y="4195431"/>
              <a:ext cx="3193718" cy="2581956"/>
              <a:chOff x="5720919" y="2351415"/>
              <a:chExt cx="3193718" cy="258195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720919" y="2454036"/>
                <a:ext cx="3193718" cy="2479335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74206" y="2351415"/>
                <a:ext cx="26299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Drawbacks    </a:t>
                </a:r>
                <a:endParaRPr lang="en-US" sz="36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3589" y="4705797"/>
              <a:ext cx="2408993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 scalable  </a:t>
              </a:r>
            </a:p>
            <a:p>
              <a:endParaRPr lang="en-US" dirty="0" smtClean="0"/>
            </a:p>
            <a:p>
              <a:r>
                <a:rPr lang="en-US" dirty="0" smtClean="0"/>
                <a:t>Suffers with Duty</a:t>
              </a:r>
            </a:p>
            <a:p>
              <a:r>
                <a:rPr lang="en-US" dirty="0" smtClean="0"/>
                <a:t>cycle </a:t>
              </a:r>
            </a:p>
            <a:p>
              <a:endParaRPr lang="en-US" dirty="0"/>
            </a:p>
            <a:p>
              <a:r>
                <a:rPr lang="en-US" dirty="0" smtClean="0"/>
                <a:t>Requires Larger Optical </a:t>
              </a:r>
            </a:p>
            <a:p>
              <a:r>
                <a:rPr lang="en-US" dirty="0" smtClean="0"/>
                <a:t>Depths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6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1886" y="4107731"/>
            <a:ext cx="3011006" cy="2478364"/>
            <a:chOff x="3596204" y="1274622"/>
            <a:chExt cx="5312267" cy="4433450"/>
          </a:xfrm>
        </p:grpSpPr>
        <p:grpSp>
          <p:nvGrpSpPr>
            <p:cNvPr id="19" name="Group 18"/>
            <p:cNvGrpSpPr/>
            <p:nvPr/>
          </p:nvGrpSpPr>
          <p:grpSpPr>
            <a:xfrm>
              <a:off x="3596204" y="1558128"/>
              <a:ext cx="5312267" cy="4149944"/>
              <a:chOff x="3969850" y="3643696"/>
              <a:chExt cx="3937430" cy="2948174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4802862" y="4140188"/>
                <a:ext cx="1158206" cy="1887806"/>
              </a:xfrm>
              <a:prstGeom prst="straightConnector1">
                <a:avLst/>
              </a:prstGeom>
              <a:ln w="508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/>
              <p:cNvGrpSpPr/>
              <p:nvPr/>
            </p:nvGrpSpPr>
            <p:grpSpPr>
              <a:xfrm>
                <a:off x="3969850" y="3643696"/>
                <a:ext cx="3937430" cy="2948174"/>
                <a:chOff x="3969850" y="3643696"/>
                <a:chExt cx="3937430" cy="294817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339486" y="6009861"/>
                  <a:ext cx="154054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218171" y="6481975"/>
                  <a:ext cx="329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082525" y="3752529"/>
                  <a:ext cx="329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841076" y="4616680"/>
                  <a:ext cx="154054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4583744" y="4129478"/>
                  <a:ext cx="15652" cy="2352497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6015849" y="4616679"/>
                  <a:ext cx="931261" cy="1389360"/>
                </a:xfrm>
                <a:prstGeom prst="straightConnector1">
                  <a:avLst/>
                </a:prstGeom>
                <a:ln w="50800">
                  <a:solidFill>
                    <a:srgbClr val="FFC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7072324" y="4616679"/>
                  <a:ext cx="0" cy="1865296"/>
                </a:xfrm>
                <a:prstGeom prst="straightConnector1">
                  <a:avLst/>
                </a:prstGeom>
                <a:ln w="50800">
                  <a:solidFill>
                    <a:srgbClr val="FFC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082525" y="4119379"/>
                  <a:ext cx="329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7446306" y="3643696"/>
                      <a:ext cx="375884" cy="21979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46306" y="3643696"/>
                      <a:ext cx="375884" cy="21979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2892" t="-158824" r="-95181" b="-2235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7495534" y="4491692"/>
                      <a:ext cx="375884" cy="21979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95534" y="4491692"/>
                      <a:ext cx="375884" cy="21979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4096" t="-158824" r="-93976" b="-2235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7517271" y="5852435"/>
                      <a:ext cx="375884" cy="21979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7271" y="5852435"/>
                      <a:ext cx="375884" cy="21979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096" t="-158824" r="-93976" b="-2235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7531396" y="6372080"/>
                      <a:ext cx="375884" cy="21979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31396" y="6372080"/>
                      <a:ext cx="375884" cy="21979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96" t="-158824" r="-93976" b="-2235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3969850" y="3748360"/>
                      <a:ext cx="477542" cy="2147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69850" y="3748360"/>
                      <a:ext cx="477542" cy="21475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1667" r="-21667" b="-1071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4138798" y="4923989"/>
                      <a:ext cx="324165" cy="2147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8798" y="4923989"/>
                      <a:ext cx="324165" cy="2147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4390" r="-24390" b="-1071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5018264" y="4923989"/>
                      <a:ext cx="308468" cy="2147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18264" y="4923989"/>
                      <a:ext cx="308468" cy="2147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5641" r="-17949" b="-821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6036594" y="4906723"/>
                      <a:ext cx="264239" cy="2147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a14:m>
                      <a:r>
                        <a:rPr lang="en-US" baseline="-25000" dirty="0" smtClean="0"/>
                        <a:t>c</a:t>
                      </a:r>
                      <a:endParaRPr lang="en-US" baseline="-25000" dirty="0"/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36594" y="4906723"/>
                      <a:ext cx="264239" cy="21475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0303" r="-63636" b="-13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7202498" y="4944650"/>
                      <a:ext cx="340929" cy="2147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a14:m>
                      <a:r>
                        <a:rPr lang="en-US" baseline="-25000" dirty="0" smtClean="0"/>
                        <a:t>as</a:t>
                      </a:r>
                      <a:endParaRPr lang="en-US" baseline="-25000" dirty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2498" y="4944650"/>
                      <a:ext cx="340929" cy="2147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23256" r="-51163" b="-1444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0" name="Straight Arrow Connector 19"/>
            <p:cNvCxnSpPr/>
            <p:nvPr/>
          </p:nvCxnSpPr>
          <p:spPr>
            <a:xfrm>
              <a:off x="3931232" y="1274622"/>
              <a:ext cx="0" cy="3943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31232" y="2272144"/>
              <a:ext cx="0" cy="4796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105997" y="2931938"/>
            <a:ext cx="6899116" cy="2106774"/>
            <a:chOff x="873308" y="1320571"/>
            <a:chExt cx="6899116" cy="2106774"/>
          </a:xfrm>
        </p:grpSpPr>
        <p:grpSp>
          <p:nvGrpSpPr>
            <p:cNvPr id="15" name="Group 14"/>
            <p:cNvGrpSpPr/>
            <p:nvPr/>
          </p:nvGrpSpPr>
          <p:grpSpPr>
            <a:xfrm>
              <a:off x="873308" y="1416336"/>
              <a:ext cx="6899116" cy="2011009"/>
              <a:chOff x="1105469" y="2507144"/>
              <a:chExt cx="6899116" cy="201100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105469" y="2784143"/>
                <a:ext cx="2169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Biphoton</a:t>
                </a:r>
                <a:r>
                  <a:rPr lang="en-US" dirty="0" smtClean="0"/>
                  <a:t> generation </a:t>
                </a:r>
                <a:endParaRPr lang="en-US" dirty="0"/>
              </a:p>
            </p:txBody>
          </p:sp>
          <p:cxnSp>
            <p:nvCxnSpPr>
              <p:cNvPr id="5" name="Straight Arrow Connector 4"/>
              <p:cNvCxnSpPr>
                <a:stCxn id="3" idx="3"/>
              </p:cNvCxnSpPr>
              <p:nvPr/>
            </p:nvCxnSpPr>
            <p:spPr>
              <a:xfrm>
                <a:off x="3274845" y="2968809"/>
                <a:ext cx="792188" cy="64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4468232" y="2507144"/>
                <a:ext cx="353635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Rabi oscillation regime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Third order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nonlinear susceptibility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Dominating</a:t>
                </a:r>
                <a:r>
                  <a:rPr lang="en-US" dirty="0" smtClean="0"/>
                  <a:t> )</a:t>
                </a:r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3625724" y="3055582"/>
                <a:ext cx="507347" cy="1173104"/>
                <a:chOff x="3670939" y="3430474"/>
                <a:chExt cx="507347" cy="1173104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3670939" y="3430474"/>
                  <a:ext cx="0" cy="11731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3686658" y="4588830"/>
                  <a:ext cx="4916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4476611" y="3871822"/>
                <a:ext cx="29195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Group delay regime</a:t>
                </a:r>
              </a:p>
              <a:p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Phase matching controlled 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4100645" y="1320571"/>
              <a:ext cx="3597711" cy="105991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335723" y="159881"/>
            <a:ext cx="6102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S</a:t>
            </a:r>
            <a:r>
              <a:rPr lang="en-US" sz="32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" panose="020B0604020202020204" pitchFamily="34" charset="0"/>
              </a:rPr>
              <a:t>pontaneous Four wave mixing </a:t>
            </a:r>
            <a:endParaRPr lang="en-US" sz="32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12106" y="761928"/>
            <a:ext cx="885862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593-4729-44E6-8BCE-2C25932D3956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2216" y="889325"/>
                <a:ext cx="5046510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𝑡𝑠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𝑘𝑎𝑠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16" y="889325"/>
                <a:ext cx="5046510" cy="72654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770959" y="5394841"/>
                <a:ext cx="5207490" cy="657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4000" dirty="0" smtClean="0"/>
                  <a:t>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d>
                          <m:d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959" y="5394841"/>
                <a:ext cx="5207490" cy="657296"/>
              </a:xfrm>
              <a:prstGeom prst="rect">
                <a:avLst/>
              </a:prstGeom>
              <a:blipFill>
                <a:blip r:embed="rId15"/>
                <a:stretch>
                  <a:fillRect t="-17593" b="-45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757069" y="1927286"/>
            <a:ext cx="3784351" cy="651317"/>
            <a:chOff x="757069" y="1927286"/>
            <a:chExt cx="3784351" cy="651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1046129" y="1927463"/>
                  <a:ext cx="3382273" cy="6511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𝜛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𝜛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𝑎𝑠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b="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(3)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𝐸𝑝𝐸𝑐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129" y="1927463"/>
                  <a:ext cx="3382273" cy="65114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757069" y="1927286"/>
              <a:ext cx="3784351" cy="65131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50590" y="1918013"/>
            <a:ext cx="3784351" cy="651317"/>
            <a:chOff x="4950590" y="1918013"/>
            <a:chExt cx="3784351" cy="651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096134" y="1927286"/>
                  <a:ext cx="3493264" cy="4919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 smtClean="0"/>
                    <a:t>)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𝑘𝑎𝑠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6134" y="1927286"/>
                  <a:ext cx="3493264" cy="491994"/>
                </a:xfrm>
                <a:prstGeom prst="rect">
                  <a:avLst/>
                </a:prstGeom>
                <a:blipFill>
                  <a:blip r:embed="rId17"/>
                  <a:stretch>
                    <a:fillRect l="-524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/>
            <p:cNvSpPr/>
            <p:nvPr/>
          </p:nvSpPr>
          <p:spPr>
            <a:xfrm>
              <a:off x="4950590" y="1918013"/>
              <a:ext cx="3784351" cy="65131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95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3588</TotalTime>
  <Words>984</Words>
  <Application>Microsoft Office PowerPoint</Application>
  <PresentationFormat>On-screen Show (4:3)</PresentationFormat>
  <Paragraphs>325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 Unicode MS</vt:lpstr>
      <vt:lpstr>Aharoni</vt:lpstr>
      <vt:lpstr>Arial</vt:lpstr>
      <vt:lpstr>Calibri</vt:lpstr>
      <vt:lpstr>Calibri Light</vt:lpstr>
      <vt:lpstr>Cambria Math</vt:lpstr>
      <vt:lpstr>Comic Sans MS</vt:lpstr>
      <vt:lpstr>Helvetica</vt:lpstr>
      <vt:lpstr>Helvetica, Arial, sans-serif</vt:lpstr>
      <vt:lpstr>Microsoft Uighur</vt:lpstr>
      <vt:lpstr>Rockwell Condensed</vt:lpstr>
      <vt:lpstr>Times New Roman</vt:lpstr>
      <vt:lpstr>Wingdings</vt:lpstr>
      <vt:lpstr>Office Theme</vt:lpstr>
      <vt:lpstr>Graph</vt:lpstr>
      <vt:lpstr>Efficient Generation of sub-MHz bi-photons by Controlled Quantum Interference using cold atomic ensembles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Coherent Control of Narrow-Band Time-Energy Entangled Photons by Quantum Interference Using Cold atomic ensembles</dc:title>
  <dc:creator>Ravikumar</dc:creator>
  <cp:lastModifiedBy>Ravikumar</cp:lastModifiedBy>
  <cp:revision>37</cp:revision>
  <dcterms:created xsi:type="dcterms:W3CDTF">2020-07-14T10:51:17Z</dcterms:created>
  <dcterms:modified xsi:type="dcterms:W3CDTF">2020-08-27T00:21:30Z</dcterms:modified>
</cp:coreProperties>
</file>